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M. Gienger" initials="C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C3134"/>
    <a:srgbClr val="C4C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8"/>
  </p:normalViewPr>
  <p:slideViewPr>
    <p:cSldViewPr snapToGrid="0" snapToObjects="1">
      <p:cViewPr>
        <p:scale>
          <a:sx n="31" d="100"/>
          <a:sy n="31" d="100"/>
        </p:scale>
        <p:origin x="312" y="-76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67EAD-91B8-8C4B-827D-C8F33906BA71}" type="datetimeFigureOut">
              <a:rPr lang="en-US" smtClean="0"/>
              <a:t>6/30/19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5179-4813-084D-9981-68EA5C003A12}" type="slidenum">
              <a:rPr lang="en-US" smtClean="0"/>
              <a:t>‹#›</a:t>
            </a:fld>
            <a:endParaRPr lang="en-US"/>
          </a:p>
        </p:txBody>
      </p:sp>
    </p:spTree>
    <p:extLst>
      <p:ext uri="{BB962C8B-B14F-4D97-AF65-F5344CB8AC3E}">
        <p14:creationId xmlns:p14="http://schemas.microsoft.com/office/powerpoint/2010/main" val="2589794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2438A9-273A-7D4D-B633-E74A927DDC54}"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241491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438A9-273A-7D4D-B633-E74A927DDC54}"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172128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438A9-273A-7D4D-B633-E74A927DDC54}"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6184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438A9-273A-7D4D-B633-E74A927DDC54}"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297976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438A9-273A-7D4D-B633-E74A927DDC54}"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96613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2438A9-273A-7D4D-B633-E74A927DDC54}"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177765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2438A9-273A-7D4D-B633-E74A927DDC54}" type="datetimeFigureOut">
              <a:rPr lang="en-US" smtClean="0"/>
              <a:t>6/30/19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42471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2438A9-273A-7D4D-B633-E74A927DDC54}" type="datetimeFigureOut">
              <a:rPr lang="en-US" smtClean="0"/>
              <a:t>6/30/19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111456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438A9-273A-7D4D-B633-E74A927DDC54}" type="datetimeFigureOut">
              <a:rPr lang="en-US" smtClean="0"/>
              <a:t>6/30/19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150009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202438A9-273A-7D4D-B633-E74A927DDC54}"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255680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202438A9-273A-7D4D-B633-E74A927DDC54}"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41B3B-C1EE-474F-917E-BDBFDBE081B1}" type="slidenum">
              <a:rPr lang="en-US" smtClean="0"/>
              <a:t>‹#›</a:t>
            </a:fld>
            <a:endParaRPr lang="en-US"/>
          </a:p>
        </p:txBody>
      </p:sp>
    </p:spTree>
    <p:extLst>
      <p:ext uri="{BB962C8B-B14F-4D97-AF65-F5344CB8AC3E}">
        <p14:creationId xmlns:p14="http://schemas.microsoft.com/office/powerpoint/2010/main" val="210876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02438A9-273A-7D4D-B633-E74A927DDC54}" type="datetimeFigureOut">
              <a:rPr lang="en-US" smtClean="0"/>
              <a:t>6/30/19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8841B3B-C1EE-474F-917E-BDBFDBE081B1}" type="slidenum">
              <a:rPr lang="en-US" smtClean="0"/>
              <a:t>‹#›</a:t>
            </a:fld>
            <a:endParaRPr lang="en-US"/>
          </a:p>
        </p:txBody>
      </p:sp>
    </p:spTree>
    <p:extLst>
      <p:ext uri="{BB962C8B-B14F-4D97-AF65-F5344CB8AC3E}">
        <p14:creationId xmlns:p14="http://schemas.microsoft.com/office/powerpoint/2010/main" val="4185354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D48A3-5610-1344-8658-8A77DFD75387}"/>
              </a:ext>
            </a:extLst>
          </p:cNvPr>
          <p:cNvSpPr txBox="1"/>
          <p:nvPr/>
        </p:nvSpPr>
        <p:spPr>
          <a:xfrm>
            <a:off x="731520" y="731520"/>
            <a:ext cx="42428160" cy="3816429"/>
          </a:xfrm>
          <a:prstGeom prst="rect">
            <a:avLst/>
          </a:prstGeom>
          <a:noFill/>
        </p:spPr>
        <p:txBody>
          <a:bodyPr wrap="square" rtlCol="0">
            <a:spAutoFit/>
          </a:bodyPr>
          <a:lstStyle/>
          <a:p>
            <a:pPr algn="ctr"/>
            <a:r>
              <a:rPr lang="en-US" sz="8000" b="1" dirty="0">
                <a:solidFill>
                  <a:srgbClr val="000000"/>
                </a:solidFill>
              </a:rPr>
              <a:t>Spatial Ecology of Gila Monsters in a Subsidized Environment</a:t>
            </a:r>
          </a:p>
          <a:p>
            <a:pPr algn="ctr"/>
            <a:r>
              <a:rPr lang="en-US" sz="5400" dirty="0">
                <a:solidFill>
                  <a:srgbClr val="000000"/>
                </a:solidFill>
              </a:rPr>
              <a:t>Matt Pierson*, C. M. </a:t>
            </a:r>
            <a:r>
              <a:rPr lang="en-US" sz="5400" dirty="0" err="1">
                <a:solidFill>
                  <a:srgbClr val="000000"/>
                </a:solidFill>
              </a:rPr>
              <a:t>Gienger</a:t>
            </a:r>
            <a:r>
              <a:rPr lang="en-US" sz="5400" dirty="0">
                <a:solidFill>
                  <a:srgbClr val="000000"/>
                </a:solidFill>
              </a:rPr>
              <a:t> and Matt Goode</a:t>
            </a:r>
          </a:p>
          <a:p>
            <a:pPr algn="ctr"/>
            <a:r>
              <a:rPr lang="en-US" sz="5400" dirty="0">
                <a:solidFill>
                  <a:srgbClr val="000000"/>
                </a:solidFill>
              </a:rPr>
              <a:t>Department of Biology and Center of Excellence for Field Biology</a:t>
            </a:r>
          </a:p>
          <a:p>
            <a:pPr algn="ctr"/>
            <a:r>
              <a:rPr lang="en-US" sz="5400" dirty="0">
                <a:solidFill>
                  <a:srgbClr val="000000"/>
                </a:solidFill>
              </a:rPr>
              <a:t>Austin </a:t>
            </a:r>
            <a:r>
              <a:rPr lang="en-US" sz="5400" dirty="0" err="1">
                <a:solidFill>
                  <a:srgbClr val="000000"/>
                </a:solidFill>
              </a:rPr>
              <a:t>Peay</a:t>
            </a:r>
            <a:r>
              <a:rPr lang="en-US" sz="5400" dirty="0">
                <a:solidFill>
                  <a:srgbClr val="000000"/>
                </a:solidFill>
              </a:rPr>
              <a:t> State University, Clarksville, TN</a:t>
            </a:r>
            <a:endParaRPr lang="en-US" sz="5400" dirty="0"/>
          </a:p>
        </p:txBody>
      </p:sp>
      <p:pic>
        <p:nvPicPr>
          <p:cNvPr id="3" name="Picture 2" descr="CEFB horz Unit ID.pdf">
            <a:extLst>
              <a:ext uri="{FF2B5EF4-FFF2-40B4-BE49-F238E27FC236}">
                <a16:creationId xmlns:a16="http://schemas.microsoft.com/office/drawing/2014/main" id="{1873B42A-6264-384C-A0F2-AABDC558C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731520"/>
            <a:ext cx="6384724" cy="3287657"/>
          </a:xfrm>
          <a:prstGeom prst="rect">
            <a:avLst/>
          </a:prstGeom>
          <a:solidFill>
            <a:schemeClr val="bg1"/>
          </a:solidFill>
          <a:ln>
            <a:solidFill>
              <a:schemeClr val="tx1"/>
            </a:solidFill>
          </a:ln>
        </p:spPr>
      </p:pic>
      <p:sp>
        <p:nvSpPr>
          <p:cNvPr id="5" name="TextBox 4">
            <a:extLst>
              <a:ext uri="{FF2B5EF4-FFF2-40B4-BE49-F238E27FC236}">
                <a16:creationId xmlns:a16="http://schemas.microsoft.com/office/drawing/2014/main" id="{9213CDE4-E085-C84E-919C-206D71243BCF}"/>
              </a:ext>
            </a:extLst>
          </p:cNvPr>
          <p:cNvSpPr txBox="1"/>
          <p:nvPr/>
        </p:nvSpPr>
        <p:spPr>
          <a:xfrm>
            <a:off x="1446964" y="5767150"/>
            <a:ext cx="11338560" cy="14496276"/>
          </a:xfrm>
          <a:prstGeom prst="rect">
            <a:avLst/>
          </a:prstGeom>
          <a:noFill/>
        </p:spPr>
        <p:txBody>
          <a:bodyPr wrap="square" rtlCol="0">
            <a:spAutoFit/>
          </a:bodyPr>
          <a:lstStyle/>
          <a:p>
            <a:pPr algn="ctr"/>
            <a:r>
              <a:rPr lang="en-US" sz="5400" b="1" dirty="0"/>
              <a:t>Introduction</a:t>
            </a:r>
            <a:endParaRPr lang="en-US" sz="5400" dirty="0"/>
          </a:p>
          <a:p>
            <a:r>
              <a:rPr lang="en-US" sz="3600" dirty="0"/>
              <a:t>Animal movements are often defined using the home range concept as defined by William Burt in 1943.  Consequently, home ranges are determined by temporal, spatial, and individual-level processes. One of the foundational questions in ecological studies is how an animal’s spatial distribution is determined by their environment and inter/intraspecific interactions within that environment. One of the key factors influencing an animal’s range and how it uses the environment is that of resources.  Alterations to the environment that affect resource distribution and availability can have profound consequences on an animal’s spatial patterns.  One of the best examples of this is that of golf courses. Historically, human-induced alterations to environments have been thought of as having negative consequences on local wildlife populations.  This is due to the fact that alterations to the environment can change the landscape structure which in turn can cause shifts in resource availability. Some environmental modifications exhibited by some human altered environments can have positive effects on certain wildlife species by altering their movement patterns and foraging efforts. </a:t>
            </a:r>
            <a:endParaRPr lang="en-US" sz="3600" b="1" dirty="0"/>
          </a:p>
          <a:p>
            <a:endParaRPr lang="en-US" dirty="0"/>
          </a:p>
        </p:txBody>
      </p:sp>
      <p:cxnSp>
        <p:nvCxnSpPr>
          <p:cNvPr id="11" name="Straight Connector 10">
            <a:extLst>
              <a:ext uri="{FF2B5EF4-FFF2-40B4-BE49-F238E27FC236}">
                <a16:creationId xmlns:a16="http://schemas.microsoft.com/office/drawing/2014/main" id="{3DED2C7C-1AC7-5B4D-9B44-8B0B0D4F6840}"/>
              </a:ext>
            </a:extLst>
          </p:cNvPr>
          <p:cNvCxnSpPr/>
          <p:nvPr/>
        </p:nvCxnSpPr>
        <p:spPr>
          <a:xfrm>
            <a:off x="0" y="5157549"/>
            <a:ext cx="43891200" cy="0"/>
          </a:xfrm>
          <a:prstGeom prst="line">
            <a:avLst/>
          </a:prstGeom>
          <a:ln w="13970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936210F-F829-2B48-9429-F1210F9245FB}"/>
              </a:ext>
            </a:extLst>
          </p:cNvPr>
          <p:cNvSpPr txBox="1"/>
          <p:nvPr/>
        </p:nvSpPr>
        <p:spPr>
          <a:xfrm>
            <a:off x="1446964" y="19660553"/>
            <a:ext cx="11338560" cy="12003286"/>
          </a:xfrm>
          <a:prstGeom prst="rect">
            <a:avLst/>
          </a:prstGeom>
          <a:noFill/>
        </p:spPr>
        <p:txBody>
          <a:bodyPr wrap="square" rtlCol="0">
            <a:spAutoFit/>
          </a:bodyPr>
          <a:lstStyle/>
          <a:p>
            <a:pPr algn="ctr"/>
            <a:r>
              <a:rPr lang="en-US" sz="5400" b="1" dirty="0">
                <a:solidFill>
                  <a:srgbClr val="000000"/>
                </a:solidFill>
              </a:rPr>
              <a:t>Methods</a:t>
            </a:r>
            <a:endParaRPr lang="en-US" sz="4000" b="1" dirty="0">
              <a:solidFill>
                <a:srgbClr val="000000"/>
              </a:solidFill>
            </a:endParaRPr>
          </a:p>
          <a:p>
            <a:r>
              <a:rPr lang="en-US" sz="3600" b="1" dirty="0">
                <a:solidFill>
                  <a:srgbClr val="000000"/>
                </a:solidFill>
              </a:rPr>
              <a:t>Study Populations:</a:t>
            </a:r>
          </a:p>
          <a:p>
            <a:pPr marL="571500" indent="-571500">
              <a:buFont typeface="Arial" panose="020B0604020202020204" pitchFamily="34" charset="0"/>
              <a:buChar char="•"/>
            </a:pPr>
            <a:r>
              <a:rPr lang="en-US" sz="3600" dirty="0"/>
              <a:t>Subsidized population located at the ~ 238 hectare Stone Canyon Club, Oro Valley, Tucson, AZ.  This location serves as the “subsidized” population. 20 Gila Monsters (</a:t>
            </a:r>
            <a:r>
              <a:rPr lang="en-US" sz="3600" i="1" dirty="0"/>
              <a:t>Heloderma </a:t>
            </a:r>
            <a:r>
              <a:rPr lang="en-US" sz="3600" i="1" dirty="0" err="1"/>
              <a:t>suspectum</a:t>
            </a:r>
            <a:r>
              <a:rPr lang="en-US" sz="3600" dirty="0"/>
              <a:t>)  were tracked using radiotelemetry from 2007-2013.</a:t>
            </a:r>
          </a:p>
          <a:p>
            <a:pPr marL="571500" indent="-571500">
              <a:buFont typeface="Arial" panose="020B0604020202020204" pitchFamily="34" charset="0"/>
              <a:buChar char="•"/>
            </a:pPr>
            <a:r>
              <a:rPr lang="en-US" sz="3600" dirty="0"/>
              <a:t>Un-subsidized population at Owl Head Buttes, located in Pinal County, Arizona. An area of approximately 1,422 hectares located approximately 17 kilometers northwest of Tucson, Arizona.  Sourced from radiotelemetry data that was collected from 2000-2002. </a:t>
            </a:r>
          </a:p>
          <a:p>
            <a:r>
              <a:rPr lang="en-US" sz="3600" b="1" dirty="0"/>
              <a:t>Home Range Analyses:</a:t>
            </a:r>
          </a:p>
          <a:p>
            <a:pPr marL="571500" indent="-571500">
              <a:buFont typeface="Arial" panose="020B0604020202020204" pitchFamily="34" charset="0"/>
              <a:buChar char="•"/>
            </a:pPr>
            <a:r>
              <a:rPr lang="en-US" sz="3600" dirty="0"/>
              <a:t>Minimum Convex Polygon </a:t>
            </a:r>
          </a:p>
          <a:p>
            <a:pPr marL="571500" indent="-571500">
              <a:buFont typeface="Arial" panose="020B0604020202020204" pitchFamily="34" charset="0"/>
              <a:buChar char="•"/>
            </a:pPr>
            <a:r>
              <a:rPr lang="en-US" sz="3600" dirty="0"/>
              <a:t>Kernel Density Estimation (KDE).  </a:t>
            </a:r>
          </a:p>
          <a:p>
            <a:pPr marL="571500" indent="-571500">
              <a:buFont typeface="Arial" panose="020B0604020202020204" pitchFamily="34" charset="0"/>
              <a:buChar char="•"/>
            </a:pPr>
            <a:r>
              <a:rPr lang="en-US" sz="3600" dirty="0"/>
              <a:t>All mapping, spatial analyses and statistics were used using the open source statistical program R, version 1.1.463.</a:t>
            </a:r>
          </a:p>
          <a:p>
            <a:r>
              <a:rPr lang="en-US" sz="3600" b="1" dirty="0"/>
              <a:t>Statistical Analyses:</a:t>
            </a:r>
          </a:p>
          <a:p>
            <a:pPr marL="571500" indent="-571500">
              <a:buFont typeface="Arial" panose="020B0604020202020204" pitchFamily="34" charset="0"/>
              <a:buChar char="•"/>
            </a:pPr>
            <a:r>
              <a:rPr lang="en-US" sz="3600" dirty="0"/>
              <a:t>Multiple Regression</a:t>
            </a:r>
          </a:p>
          <a:p>
            <a:pPr marL="571500" indent="-571500">
              <a:buFont typeface="Arial" panose="020B0604020202020204" pitchFamily="34" charset="0"/>
              <a:buChar char="•"/>
            </a:pPr>
            <a:r>
              <a:rPr lang="en-US" sz="3600" dirty="0"/>
              <a:t>Repeated Measures ANOVA</a:t>
            </a:r>
          </a:p>
        </p:txBody>
      </p:sp>
      <p:pic>
        <p:nvPicPr>
          <p:cNvPr id="15" name="Picture 14">
            <a:extLst>
              <a:ext uri="{FF2B5EF4-FFF2-40B4-BE49-F238E27FC236}">
                <a16:creationId xmlns:a16="http://schemas.microsoft.com/office/drawing/2014/main" id="{1BAEC7E3-DE5B-D24B-AF89-7BC589DF7901}"/>
              </a:ext>
            </a:extLst>
          </p:cNvPr>
          <p:cNvPicPr>
            <a:picLocks noChangeAspect="1"/>
          </p:cNvPicPr>
          <p:nvPr/>
        </p:nvPicPr>
        <p:blipFill>
          <a:blip r:embed="rId3"/>
          <a:stretch>
            <a:fillRect/>
          </a:stretch>
        </p:blipFill>
        <p:spPr>
          <a:xfrm>
            <a:off x="33579349" y="11286915"/>
            <a:ext cx="8612633" cy="5774158"/>
          </a:xfrm>
          <a:prstGeom prst="rect">
            <a:avLst/>
          </a:prstGeom>
        </p:spPr>
      </p:pic>
      <p:pic>
        <p:nvPicPr>
          <p:cNvPr id="17" name="Picture 16">
            <a:extLst>
              <a:ext uri="{FF2B5EF4-FFF2-40B4-BE49-F238E27FC236}">
                <a16:creationId xmlns:a16="http://schemas.microsoft.com/office/drawing/2014/main" id="{B1C11D25-407D-D343-990A-7A658219541A}"/>
              </a:ext>
            </a:extLst>
          </p:cNvPr>
          <p:cNvPicPr>
            <a:picLocks noChangeAspect="1"/>
          </p:cNvPicPr>
          <p:nvPr/>
        </p:nvPicPr>
        <p:blipFill>
          <a:blip r:embed="rId4"/>
          <a:stretch>
            <a:fillRect/>
          </a:stretch>
        </p:blipFill>
        <p:spPr>
          <a:xfrm>
            <a:off x="36682680" y="469939"/>
            <a:ext cx="6477000" cy="4339590"/>
          </a:xfrm>
          <a:prstGeom prst="rect">
            <a:avLst/>
          </a:prstGeom>
        </p:spPr>
      </p:pic>
      <p:pic>
        <p:nvPicPr>
          <p:cNvPr id="21" name="Picture 20">
            <a:extLst>
              <a:ext uri="{FF2B5EF4-FFF2-40B4-BE49-F238E27FC236}">
                <a16:creationId xmlns:a16="http://schemas.microsoft.com/office/drawing/2014/main" id="{C503B5ED-6D94-AE42-9DD0-EAE472E34EDE}"/>
              </a:ext>
            </a:extLst>
          </p:cNvPr>
          <p:cNvPicPr>
            <a:picLocks noChangeAspect="1"/>
          </p:cNvPicPr>
          <p:nvPr/>
        </p:nvPicPr>
        <p:blipFill>
          <a:blip r:embed="rId5"/>
          <a:stretch>
            <a:fillRect/>
          </a:stretch>
        </p:blipFill>
        <p:spPr>
          <a:xfrm>
            <a:off x="22469441" y="5702085"/>
            <a:ext cx="9534559" cy="6875260"/>
          </a:xfrm>
          <a:prstGeom prst="rect">
            <a:avLst/>
          </a:prstGeom>
        </p:spPr>
      </p:pic>
      <p:sp>
        <p:nvSpPr>
          <p:cNvPr id="24" name="TextBox 23">
            <a:extLst>
              <a:ext uri="{FF2B5EF4-FFF2-40B4-BE49-F238E27FC236}">
                <a16:creationId xmlns:a16="http://schemas.microsoft.com/office/drawing/2014/main" id="{2B513F7F-0FD6-3B4E-B873-80BB44E8BCE6}"/>
              </a:ext>
            </a:extLst>
          </p:cNvPr>
          <p:cNvSpPr txBox="1"/>
          <p:nvPr/>
        </p:nvSpPr>
        <p:spPr>
          <a:xfrm>
            <a:off x="13321166" y="12089371"/>
            <a:ext cx="559769" cy="707886"/>
          </a:xfrm>
          <a:prstGeom prst="rect">
            <a:avLst/>
          </a:prstGeom>
          <a:noFill/>
        </p:spPr>
        <p:txBody>
          <a:bodyPr wrap="none" rtlCol="0">
            <a:spAutoFit/>
          </a:bodyPr>
          <a:lstStyle/>
          <a:p>
            <a:r>
              <a:rPr lang="en-US" sz="4000" dirty="0"/>
              <a:t>a.</a:t>
            </a:r>
          </a:p>
        </p:txBody>
      </p:sp>
      <p:sp>
        <p:nvSpPr>
          <p:cNvPr id="25" name="TextBox 24">
            <a:extLst>
              <a:ext uri="{FF2B5EF4-FFF2-40B4-BE49-F238E27FC236}">
                <a16:creationId xmlns:a16="http://schemas.microsoft.com/office/drawing/2014/main" id="{B0540AB6-BF6C-F346-A82A-2B56DC515C31}"/>
              </a:ext>
            </a:extLst>
          </p:cNvPr>
          <p:cNvSpPr txBox="1"/>
          <p:nvPr/>
        </p:nvSpPr>
        <p:spPr>
          <a:xfrm>
            <a:off x="22469441" y="12082339"/>
            <a:ext cx="583814" cy="707886"/>
          </a:xfrm>
          <a:prstGeom prst="rect">
            <a:avLst/>
          </a:prstGeom>
          <a:noFill/>
        </p:spPr>
        <p:txBody>
          <a:bodyPr wrap="none" rtlCol="0">
            <a:spAutoFit/>
          </a:bodyPr>
          <a:lstStyle/>
          <a:p>
            <a:r>
              <a:rPr lang="en-US" sz="4000" dirty="0"/>
              <a:t>b.</a:t>
            </a:r>
          </a:p>
        </p:txBody>
      </p:sp>
      <p:sp>
        <p:nvSpPr>
          <p:cNvPr id="35" name="TextBox 34">
            <a:extLst>
              <a:ext uri="{FF2B5EF4-FFF2-40B4-BE49-F238E27FC236}">
                <a16:creationId xmlns:a16="http://schemas.microsoft.com/office/drawing/2014/main" id="{42F52BC9-577B-E441-9D8B-3B5907B183DF}"/>
              </a:ext>
            </a:extLst>
          </p:cNvPr>
          <p:cNvSpPr txBox="1"/>
          <p:nvPr/>
        </p:nvSpPr>
        <p:spPr>
          <a:xfrm>
            <a:off x="32539642" y="5767149"/>
            <a:ext cx="10440236" cy="5355312"/>
          </a:xfrm>
          <a:prstGeom prst="rect">
            <a:avLst/>
          </a:prstGeom>
          <a:noFill/>
        </p:spPr>
        <p:txBody>
          <a:bodyPr wrap="square" rtlCol="0">
            <a:spAutoFit/>
          </a:bodyPr>
          <a:lstStyle/>
          <a:p>
            <a:pPr algn="ctr"/>
            <a:r>
              <a:rPr lang="en-US" sz="5400" b="1" dirty="0"/>
              <a:t>Results</a:t>
            </a:r>
          </a:p>
          <a:p>
            <a:pPr algn="ctr"/>
            <a:endParaRPr lang="en-US" sz="3600" b="1" dirty="0"/>
          </a:p>
          <a:p>
            <a:pPr marL="571500" indent="-571500">
              <a:buFont typeface="Arial" panose="020B0604020202020204" pitchFamily="34" charset="0"/>
              <a:buChar char="•"/>
            </a:pPr>
            <a:r>
              <a:rPr lang="en-US" sz="3600" dirty="0"/>
              <a:t>There is a significant difference in home range size among subsidized and non-subsidized populations (F=38.79, </a:t>
            </a:r>
            <a:r>
              <a:rPr lang="en-US" sz="3600" dirty="0" err="1"/>
              <a:t>d.f.</a:t>
            </a:r>
            <a:r>
              <a:rPr lang="en-US" sz="3600" dirty="0"/>
              <a:t>=76, p=0.004).</a:t>
            </a:r>
          </a:p>
          <a:p>
            <a:pPr marL="571500" indent="-571500">
              <a:buFont typeface="Arial" panose="020B0604020202020204" pitchFamily="34" charset="0"/>
              <a:buChar char="•"/>
            </a:pPr>
            <a:r>
              <a:rPr lang="en-US" sz="3600" dirty="0"/>
              <a:t>Year did not seem to have an impact on home range size (F=.153, p=0.696). </a:t>
            </a:r>
          </a:p>
          <a:p>
            <a:pPr marL="571500" indent="-571500">
              <a:buFont typeface="Arial" panose="020B0604020202020204" pitchFamily="34" charset="0"/>
              <a:buChar char="•"/>
            </a:pPr>
            <a:r>
              <a:rPr lang="en-US" sz="3600" dirty="0"/>
              <a:t>Sample size has a significant effect on home range size (F=24.47, p=&lt;0.001). </a:t>
            </a:r>
          </a:p>
        </p:txBody>
      </p:sp>
      <p:sp>
        <p:nvSpPr>
          <p:cNvPr id="36" name="TextBox 35">
            <a:extLst>
              <a:ext uri="{FF2B5EF4-FFF2-40B4-BE49-F238E27FC236}">
                <a16:creationId xmlns:a16="http://schemas.microsoft.com/office/drawing/2014/main" id="{3F21CC45-DEA3-2F4D-A4C5-F25B59BB0591}"/>
              </a:ext>
            </a:extLst>
          </p:cNvPr>
          <p:cNvSpPr txBox="1"/>
          <p:nvPr/>
        </p:nvSpPr>
        <p:spPr>
          <a:xfrm>
            <a:off x="32719444" y="17447270"/>
            <a:ext cx="10440236" cy="12280285"/>
          </a:xfrm>
          <a:prstGeom prst="rect">
            <a:avLst/>
          </a:prstGeom>
          <a:noFill/>
        </p:spPr>
        <p:txBody>
          <a:bodyPr wrap="square" rtlCol="0">
            <a:spAutoFit/>
          </a:bodyPr>
          <a:lstStyle/>
          <a:p>
            <a:pPr algn="ctr"/>
            <a:r>
              <a:rPr lang="en-US" sz="5400" b="1" dirty="0"/>
              <a:t>Discussion</a:t>
            </a:r>
          </a:p>
          <a:p>
            <a:pPr algn="ctr"/>
            <a:endParaRPr lang="en-US" sz="5400" b="1" dirty="0"/>
          </a:p>
          <a:p>
            <a:r>
              <a:rPr lang="en-US" sz="3600"/>
              <a:t>Our </a:t>
            </a:r>
            <a:r>
              <a:rPr lang="en-US" sz="3600" dirty="0"/>
              <a:t>results show that the home range distribution of Gila Monsters is influenced by subsidies of the environment in which they inhabit.  Gila Monsters are considered “widely foraging” animals due the their predatory preferences on the nesting young of vertebrates such as cottontail rabbits, and the eggs of quail and doves.  Some human altered environments such as those of golf courses provide an increase in subsidies such as an increase in precipitation (artificial) that results in an increase in primary productivity further increases vertebrate species that feed on the primary productivity, ultimately creating prey rich environment for Gila Monsters without the need to forage as widely as those of natural unsubsidized populations.  This is one example of how human altered environments can benefit certain species especially those species of concern while simultaneously providing recreational activities for people.  </a:t>
            </a:r>
          </a:p>
        </p:txBody>
      </p:sp>
      <p:pic>
        <p:nvPicPr>
          <p:cNvPr id="65" name="Picture 64">
            <a:extLst>
              <a:ext uri="{FF2B5EF4-FFF2-40B4-BE49-F238E27FC236}">
                <a16:creationId xmlns:a16="http://schemas.microsoft.com/office/drawing/2014/main" id="{7F1A4CF8-1646-8A49-A346-30FEE687B95F}"/>
              </a:ext>
            </a:extLst>
          </p:cNvPr>
          <p:cNvPicPr>
            <a:picLocks noChangeAspect="1"/>
          </p:cNvPicPr>
          <p:nvPr/>
        </p:nvPicPr>
        <p:blipFill>
          <a:blip r:embed="rId6"/>
          <a:stretch>
            <a:fillRect/>
          </a:stretch>
        </p:blipFill>
        <p:spPr>
          <a:xfrm>
            <a:off x="12967359" y="5686321"/>
            <a:ext cx="9041927" cy="6489274"/>
          </a:xfrm>
          <a:prstGeom prst="rect">
            <a:avLst/>
          </a:prstGeom>
        </p:spPr>
      </p:pic>
      <p:sp>
        <p:nvSpPr>
          <p:cNvPr id="67" name="TextBox 66">
            <a:extLst>
              <a:ext uri="{FF2B5EF4-FFF2-40B4-BE49-F238E27FC236}">
                <a16:creationId xmlns:a16="http://schemas.microsoft.com/office/drawing/2014/main" id="{9E07DA18-369B-1B47-918B-F6F67A9C395B}"/>
              </a:ext>
            </a:extLst>
          </p:cNvPr>
          <p:cNvSpPr txBox="1"/>
          <p:nvPr/>
        </p:nvSpPr>
        <p:spPr>
          <a:xfrm>
            <a:off x="13321166" y="13015288"/>
            <a:ext cx="18682834" cy="1754326"/>
          </a:xfrm>
          <a:prstGeom prst="rect">
            <a:avLst/>
          </a:prstGeom>
          <a:noFill/>
        </p:spPr>
        <p:txBody>
          <a:bodyPr wrap="square" rtlCol="0">
            <a:spAutoFit/>
          </a:bodyPr>
          <a:lstStyle/>
          <a:p>
            <a:r>
              <a:rPr lang="en-US" sz="3600" b="1" dirty="0"/>
              <a:t>Figure 1 </a:t>
            </a:r>
            <a:r>
              <a:rPr lang="en-US" sz="3600" dirty="0"/>
              <a:t>| a.  Boxplot showing the variation of home ranges sizes among the non-subsidized and subsidized population of Gila Monsters.  b. Plot of home range sizes among the non-subsidized and subsidized populations with the effect of sampling effort.</a:t>
            </a:r>
          </a:p>
        </p:txBody>
      </p:sp>
      <p:grpSp>
        <p:nvGrpSpPr>
          <p:cNvPr id="72" name="Group 71">
            <a:extLst>
              <a:ext uri="{FF2B5EF4-FFF2-40B4-BE49-F238E27FC236}">
                <a16:creationId xmlns:a16="http://schemas.microsoft.com/office/drawing/2014/main" id="{69ABAE73-7082-0544-A286-2CB5DF1C7707}"/>
              </a:ext>
            </a:extLst>
          </p:cNvPr>
          <p:cNvGrpSpPr/>
          <p:nvPr/>
        </p:nvGrpSpPr>
        <p:grpSpPr>
          <a:xfrm>
            <a:off x="14485034" y="15953974"/>
            <a:ext cx="15968812" cy="15230872"/>
            <a:chOff x="14485034" y="15953974"/>
            <a:chExt cx="15968812" cy="15230872"/>
          </a:xfrm>
        </p:grpSpPr>
        <p:grpSp>
          <p:nvGrpSpPr>
            <p:cNvPr id="66" name="Group 65">
              <a:extLst>
                <a:ext uri="{FF2B5EF4-FFF2-40B4-BE49-F238E27FC236}">
                  <a16:creationId xmlns:a16="http://schemas.microsoft.com/office/drawing/2014/main" id="{4CF6AB96-FFF0-9742-B0D7-606BA2755B45}"/>
                </a:ext>
              </a:extLst>
            </p:cNvPr>
            <p:cNvGrpSpPr/>
            <p:nvPr/>
          </p:nvGrpSpPr>
          <p:grpSpPr>
            <a:xfrm>
              <a:off x="14485034" y="15953974"/>
              <a:ext cx="15968812" cy="15230872"/>
              <a:chOff x="13961193" y="15771094"/>
              <a:chExt cx="15968812" cy="15230872"/>
            </a:xfrm>
          </p:grpSpPr>
          <p:grpSp>
            <p:nvGrpSpPr>
              <p:cNvPr id="62" name="Group 61">
                <a:extLst>
                  <a:ext uri="{FF2B5EF4-FFF2-40B4-BE49-F238E27FC236}">
                    <a16:creationId xmlns:a16="http://schemas.microsoft.com/office/drawing/2014/main" id="{9F2F6D7C-5DD6-9541-BECD-3C3C19D6F4D7}"/>
                  </a:ext>
                </a:extLst>
              </p:cNvPr>
              <p:cNvGrpSpPr/>
              <p:nvPr/>
            </p:nvGrpSpPr>
            <p:grpSpPr>
              <a:xfrm>
                <a:off x="13961195" y="15771094"/>
                <a:ext cx="15968810" cy="11445221"/>
                <a:chOff x="15464618" y="15833585"/>
                <a:chExt cx="15968810" cy="11445221"/>
              </a:xfrm>
            </p:grpSpPr>
            <p:pic>
              <p:nvPicPr>
                <p:cNvPr id="49" name="Picture 48">
                  <a:extLst>
                    <a:ext uri="{FF2B5EF4-FFF2-40B4-BE49-F238E27FC236}">
                      <a16:creationId xmlns:a16="http://schemas.microsoft.com/office/drawing/2014/main" id="{15BF9785-B7E6-5A4C-BF2D-7FE331EDBB48}"/>
                    </a:ext>
                  </a:extLst>
                </p:cNvPr>
                <p:cNvPicPr>
                  <a:picLocks noChangeAspect="1"/>
                </p:cNvPicPr>
                <p:nvPr/>
              </p:nvPicPr>
              <p:blipFill>
                <a:blip r:embed="rId7"/>
                <a:stretch>
                  <a:fillRect/>
                </a:stretch>
              </p:blipFill>
              <p:spPr>
                <a:xfrm>
                  <a:off x="15464618" y="15833585"/>
                  <a:ext cx="7984405" cy="5722611"/>
                </a:xfrm>
                <a:prstGeom prst="rect">
                  <a:avLst/>
                </a:prstGeom>
              </p:spPr>
            </p:pic>
            <p:pic>
              <p:nvPicPr>
                <p:cNvPr id="51" name="Picture 50">
                  <a:extLst>
                    <a:ext uri="{FF2B5EF4-FFF2-40B4-BE49-F238E27FC236}">
                      <a16:creationId xmlns:a16="http://schemas.microsoft.com/office/drawing/2014/main" id="{D21C7110-BC04-0D40-AEDA-048337CFD166}"/>
                    </a:ext>
                  </a:extLst>
                </p:cNvPr>
                <p:cNvPicPr>
                  <a:picLocks noChangeAspect="1"/>
                </p:cNvPicPr>
                <p:nvPr/>
              </p:nvPicPr>
              <p:blipFill>
                <a:blip r:embed="rId8"/>
                <a:stretch>
                  <a:fillRect/>
                </a:stretch>
              </p:blipFill>
              <p:spPr>
                <a:xfrm>
                  <a:off x="23449023" y="15833585"/>
                  <a:ext cx="7984405" cy="5722611"/>
                </a:xfrm>
                <a:prstGeom prst="rect">
                  <a:avLst/>
                </a:prstGeom>
              </p:spPr>
            </p:pic>
            <p:pic>
              <p:nvPicPr>
                <p:cNvPr id="53" name="Picture 52">
                  <a:extLst>
                    <a:ext uri="{FF2B5EF4-FFF2-40B4-BE49-F238E27FC236}">
                      <a16:creationId xmlns:a16="http://schemas.microsoft.com/office/drawing/2014/main" id="{3317653B-F5E4-8243-B31C-794F3664CDA7}"/>
                    </a:ext>
                  </a:extLst>
                </p:cNvPr>
                <p:cNvPicPr>
                  <a:picLocks noChangeAspect="1"/>
                </p:cNvPicPr>
                <p:nvPr/>
              </p:nvPicPr>
              <p:blipFill>
                <a:blip r:embed="rId9"/>
                <a:stretch>
                  <a:fillRect/>
                </a:stretch>
              </p:blipFill>
              <p:spPr>
                <a:xfrm>
                  <a:off x="15464618" y="21556196"/>
                  <a:ext cx="7984404" cy="5722610"/>
                </a:xfrm>
                <a:prstGeom prst="rect">
                  <a:avLst/>
                </a:prstGeom>
              </p:spPr>
            </p:pic>
            <p:pic>
              <p:nvPicPr>
                <p:cNvPr id="55" name="Picture 54">
                  <a:extLst>
                    <a:ext uri="{FF2B5EF4-FFF2-40B4-BE49-F238E27FC236}">
                      <a16:creationId xmlns:a16="http://schemas.microsoft.com/office/drawing/2014/main" id="{544D5105-95EA-5C4D-8678-30432675DACF}"/>
                    </a:ext>
                  </a:extLst>
                </p:cNvPr>
                <p:cNvPicPr>
                  <a:picLocks noChangeAspect="1"/>
                </p:cNvPicPr>
                <p:nvPr/>
              </p:nvPicPr>
              <p:blipFill>
                <a:blip r:embed="rId10"/>
                <a:stretch>
                  <a:fillRect/>
                </a:stretch>
              </p:blipFill>
              <p:spPr>
                <a:xfrm>
                  <a:off x="23429861" y="21556196"/>
                  <a:ext cx="7984404" cy="5722610"/>
                </a:xfrm>
                <a:prstGeom prst="rect">
                  <a:avLst/>
                </a:prstGeom>
              </p:spPr>
            </p:pic>
            <p:sp>
              <p:nvSpPr>
                <p:cNvPr id="56" name="Rectangle 55">
                  <a:extLst>
                    <a:ext uri="{FF2B5EF4-FFF2-40B4-BE49-F238E27FC236}">
                      <a16:creationId xmlns:a16="http://schemas.microsoft.com/office/drawing/2014/main" id="{9233DA9E-C265-CA41-8ECD-4F16BDA8CB91}"/>
                    </a:ext>
                  </a:extLst>
                </p:cNvPr>
                <p:cNvSpPr/>
                <p:nvPr/>
              </p:nvSpPr>
              <p:spPr>
                <a:xfrm>
                  <a:off x="15464618" y="15833585"/>
                  <a:ext cx="15949647" cy="11445221"/>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9594B79-E714-CB49-8F1D-38377508E0F3}"/>
                    </a:ext>
                  </a:extLst>
                </p:cNvPr>
                <p:cNvCxnSpPr>
                  <a:cxnSpLocks/>
                  <a:stCxn id="56" idx="1"/>
                </p:cNvCxnSpPr>
                <p:nvPr/>
              </p:nvCxnSpPr>
              <p:spPr>
                <a:xfrm>
                  <a:off x="15464618" y="21556196"/>
                  <a:ext cx="15949647"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C9D2115-32D8-A84D-A96B-490DE57DCCF5}"/>
                    </a:ext>
                  </a:extLst>
                </p:cNvPr>
                <p:cNvCxnSpPr>
                  <a:stCxn id="56" idx="2"/>
                  <a:endCxn id="56" idx="0"/>
                </p:cNvCxnSpPr>
                <p:nvPr/>
              </p:nvCxnSpPr>
              <p:spPr>
                <a:xfrm flipV="1">
                  <a:off x="23439442" y="15833585"/>
                  <a:ext cx="0" cy="114452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3" name="TextBox 62">
                <a:extLst>
                  <a:ext uri="{FF2B5EF4-FFF2-40B4-BE49-F238E27FC236}">
                    <a16:creationId xmlns:a16="http://schemas.microsoft.com/office/drawing/2014/main" id="{EA246F86-4141-2140-B589-67D24CC0AFAF}"/>
                  </a:ext>
                </a:extLst>
              </p:cNvPr>
              <p:cNvSpPr txBox="1"/>
              <p:nvPr/>
            </p:nvSpPr>
            <p:spPr>
              <a:xfrm>
                <a:off x="13961193" y="27216314"/>
                <a:ext cx="15949643" cy="3785652"/>
              </a:xfrm>
              <a:prstGeom prst="rect">
                <a:avLst/>
              </a:prstGeom>
              <a:noFill/>
            </p:spPr>
            <p:txBody>
              <a:bodyPr wrap="square" rtlCol="0">
                <a:spAutoFit/>
              </a:bodyPr>
              <a:lstStyle/>
              <a:p>
                <a:r>
                  <a:rPr lang="en-US" sz="4000" b="1" dirty="0"/>
                  <a:t>Figure 2 </a:t>
                </a:r>
                <a:r>
                  <a:rPr lang="en-US" sz="4000" dirty="0"/>
                  <a:t>| Home range map of two male and two females lizards at the Stone Canyon Golf Club.  These home ranges were plotted using 95% kernel density estimation.  F36 (female) overlaps with M119 (male), and F114 (female) overlaps with M69 (male).  These were mapped to show the overlap of greens, among lizards and the contrast of male versus female home ranges.  </a:t>
                </a:r>
              </a:p>
            </p:txBody>
          </p:sp>
        </p:grpSp>
        <p:sp>
          <p:nvSpPr>
            <p:cNvPr id="68" name="TextBox 67">
              <a:extLst>
                <a:ext uri="{FF2B5EF4-FFF2-40B4-BE49-F238E27FC236}">
                  <a16:creationId xmlns:a16="http://schemas.microsoft.com/office/drawing/2014/main" id="{E15B4CA1-3975-2A44-B4CF-461FE4CE622A}"/>
                </a:ext>
              </a:extLst>
            </p:cNvPr>
            <p:cNvSpPr txBox="1"/>
            <p:nvPr/>
          </p:nvSpPr>
          <p:spPr>
            <a:xfrm>
              <a:off x="20750767" y="26222239"/>
              <a:ext cx="1733167" cy="584775"/>
            </a:xfrm>
            <a:prstGeom prst="rect">
              <a:avLst/>
            </a:prstGeom>
            <a:noFill/>
          </p:spPr>
          <p:txBody>
            <a:bodyPr wrap="none" rtlCol="0">
              <a:spAutoFit/>
            </a:bodyPr>
            <a:lstStyle/>
            <a:p>
              <a:r>
                <a:rPr lang="en-US" sz="3200" dirty="0"/>
                <a:t>19.58 ha.</a:t>
              </a:r>
            </a:p>
          </p:txBody>
        </p:sp>
        <p:sp>
          <p:nvSpPr>
            <p:cNvPr id="69" name="TextBox 68">
              <a:extLst>
                <a:ext uri="{FF2B5EF4-FFF2-40B4-BE49-F238E27FC236}">
                  <a16:creationId xmlns:a16="http://schemas.microsoft.com/office/drawing/2014/main" id="{2D846BB6-2994-C742-9D28-60A1E85433D7}"/>
                </a:ext>
              </a:extLst>
            </p:cNvPr>
            <p:cNvSpPr txBox="1"/>
            <p:nvPr/>
          </p:nvSpPr>
          <p:spPr>
            <a:xfrm>
              <a:off x="20707530" y="20485835"/>
              <a:ext cx="1733167" cy="584775"/>
            </a:xfrm>
            <a:prstGeom prst="rect">
              <a:avLst/>
            </a:prstGeom>
            <a:noFill/>
          </p:spPr>
          <p:txBody>
            <a:bodyPr wrap="none" rtlCol="0">
              <a:spAutoFit/>
            </a:bodyPr>
            <a:lstStyle/>
            <a:p>
              <a:r>
                <a:rPr lang="en-US" sz="3200" dirty="0"/>
                <a:t>25.21 ha.</a:t>
              </a:r>
            </a:p>
          </p:txBody>
        </p:sp>
        <p:sp>
          <p:nvSpPr>
            <p:cNvPr id="70" name="TextBox 69">
              <a:extLst>
                <a:ext uri="{FF2B5EF4-FFF2-40B4-BE49-F238E27FC236}">
                  <a16:creationId xmlns:a16="http://schemas.microsoft.com/office/drawing/2014/main" id="{7B84DB3A-7E31-4A46-85D1-50245084D074}"/>
                </a:ext>
              </a:extLst>
            </p:cNvPr>
            <p:cNvSpPr txBox="1"/>
            <p:nvPr/>
          </p:nvSpPr>
          <p:spPr>
            <a:xfrm>
              <a:off x="28663191" y="20508331"/>
              <a:ext cx="1733167" cy="584775"/>
            </a:xfrm>
            <a:prstGeom prst="rect">
              <a:avLst/>
            </a:prstGeom>
            <a:noFill/>
          </p:spPr>
          <p:txBody>
            <a:bodyPr wrap="none" rtlCol="0">
              <a:spAutoFit/>
            </a:bodyPr>
            <a:lstStyle/>
            <a:p>
              <a:r>
                <a:rPr lang="en-US" sz="3200" dirty="0"/>
                <a:t>49.61 ha.</a:t>
              </a:r>
            </a:p>
          </p:txBody>
        </p:sp>
        <p:sp>
          <p:nvSpPr>
            <p:cNvPr id="71" name="TextBox 70">
              <a:extLst>
                <a:ext uri="{FF2B5EF4-FFF2-40B4-BE49-F238E27FC236}">
                  <a16:creationId xmlns:a16="http://schemas.microsoft.com/office/drawing/2014/main" id="{843CAB41-929A-A74B-A271-588E6581B41A}"/>
                </a:ext>
              </a:extLst>
            </p:cNvPr>
            <p:cNvSpPr txBox="1"/>
            <p:nvPr/>
          </p:nvSpPr>
          <p:spPr>
            <a:xfrm>
              <a:off x="28663190" y="26222238"/>
              <a:ext cx="1733167" cy="584775"/>
            </a:xfrm>
            <a:prstGeom prst="rect">
              <a:avLst/>
            </a:prstGeom>
            <a:noFill/>
          </p:spPr>
          <p:txBody>
            <a:bodyPr wrap="none" rtlCol="0">
              <a:spAutoFit/>
            </a:bodyPr>
            <a:lstStyle/>
            <a:p>
              <a:r>
                <a:rPr lang="en-US" sz="3200" dirty="0"/>
                <a:t>60.09 ha.</a:t>
              </a:r>
            </a:p>
          </p:txBody>
        </p:sp>
      </p:grpSp>
    </p:spTree>
    <p:extLst>
      <p:ext uri="{BB962C8B-B14F-4D97-AF65-F5344CB8AC3E}">
        <p14:creationId xmlns:p14="http://schemas.microsoft.com/office/powerpoint/2010/main" val="678041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7506</TotalTime>
  <Words>694</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APSU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Mueller</dc:creator>
  <cp:lastModifiedBy>Pierson, Matthew</cp:lastModifiedBy>
  <cp:revision>159</cp:revision>
  <cp:lastPrinted>2016-02-14T16:32:35Z</cp:lastPrinted>
  <dcterms:created xsi:type="dcterms:W3CDTF">2016-02-10T20:53:41Z</dcterms:created>
  <dcterms:modified xsi:type="dcterms:W3CDTF">2019-07-02T18:16:21Z</dcterms:modified>
</cp:coreProperties>
</file>