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71" r:id="rId5"/>
    <p:sldId id="274" r:id="rId6"/>
    <p:sldId id="260" r:id="rId7"/>
    <p:sldId id="262" r:id="rId8"/>
    <p:sldId id="264" r:id="rId9"/>
    <p:sldId id="272" r:id="rId10"/>
    <p:sldId id="273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6C93A-76D2-4888-B6C6-F44324BB7C0D}">
  <a:tblStyle styleId="{E406C93A-76D2-4888-B6C6-F44324BB7C0D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F2E7"/>
          </a:solidFill>
        </a:fill>
      </a:tcStyle>
    </a:wholeTbl>
    <a:band1H>
      <a:tcTxStyle b="off" i="off"/>
      <a:tcStyle>
        <a:tcBdr/>
        <a:fill>
          <a:solidFill>
            <a:srgbClr val="FCE4CB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CE4CB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4994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8768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125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67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67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67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87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33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39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713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 Slaydı" type="title">
  <p:cSld name="TITLE">
    <p:bg>
      <p:bgPr>
        <a:solidFill>
          <a:schemeClr val="accen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 title="scalloped circle"/>
          <p:cNvSpPr/>
          <p:nvPr/>
        </p:nvSpPr>
        <p:spPr>
          <a:xfrm>
            <a:off x="3557016" y="630936"/>
            <a:ext cx="5235575" cy="5229225"/>
          </a:xfrm>
          <a:custGeom>
            <a:avLst/>
            <a:gdLst/>
            <a:ahLst/>
            <a:cxnLst/>
            <a:rect l="l" t="t" r="r" b="b"/>
            <a:pathLst>
              <a:path w="3298" h="3294" extrusionOk="0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  <a:defRPr sz="10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4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dk2"/>
                </a:solidFill>
              </a:defRPr>
            </a:lvl1pPr>
            <a:lvl2pPr lvl="1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78523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180332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5E0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9067218" y="6375679"/>
            <a:ext cx="2329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5E04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0" name="Google Shape;20;p2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4543950" y="-1006349"/>
            <a:ext cx="3593700" cy="10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8012153" y="2436486"/>
            <a:ext cx="5600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2653435" y="-1013665"/>
            <a:ext cx="5600400" cy="83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ölüm Üstbilgisi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3242929" y="1073888"/>
            <a:ext cx="8187000" cy="4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400"/>
              <a:buFont typeface="Impact"/>
              <a:buNone/>
              <a:defRPr sz="84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242930" y="5159781"/>
            <a:ext cx="70176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 i="0" cap="none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3236546" y="6375679"/>
            <a:ext cx="1494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79064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942434" y="6375679"/>
            <a:ext cx="1487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grpSp>
        <p:nvGrpSpPr>
          <p:cNvPr id="33" name="Google Shape;33;p4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34" name="Google Shape;34;p4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l" t="t" r="r" b="b"/>
              <a:pathLst>
                <a:path w="1773" h="4320" extrusionOk="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5" name="Google Shape;35;p4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l" t="t" r="r" b="b"/>
              <a:pathLst>
                <a:path w="1037" h="4320" extrusionOk="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647796" y="2286000"/>
            <a:ext cx="48006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52728" y="381000"/>
            <a:ext cx="101727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51678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257300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633864" y="2199633"/>
            <a:ext cx="4800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633864" y="2909102"/>
            <a:ext cx="48006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lı İçerik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37884" y="457199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sz="1900" b="1" i="0" cap="non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765051" y="920377"/>
            <a:ext cx="6158400" cy="49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37885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5051" y="6375679"/>
            <a:ext cx="1233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2103620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5691014" y="6375679"/>
            <a:ext cx="1232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69" name="Google Shape;69;p9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şlıklı Resi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283464" y="0"/>
            <a:ext cx="73557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bin"/>
              <a:buNone/>
              <a:defRPr sz="2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bin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2" name="Google Shape;72;p10" title="right scallop background shape"/>
          <p:cNvSpPr/>
          <p:nvPr/>
        </p:nvSpPr>
        <p:spPr>
          <a:xfrm>
            <a:off x="7389812" y="0"/>
            <a:ext cx="4802188" cy="6858000"/>
          </a:xfrm>
          <a:custGeom>
            <a:avLst/>
            <a:gdLst/>
            <a:ahLst/>
            <a:cxnLst/>
            <a:rect l="l" t="t" r="r" b="b"/>
            <a:pathLst>
              <a:path w="3025" h="4320" extrusionOk="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3" name="Google Shape;73;p10" title="left edge border"/>
          <p:cNvSpPr/>
          <p:nvPr/>
        </p:nvSpPr>
        <p:spPr>
          <a:xfrm>
            <a:off x="0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00" cy="11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bin"/>
              <a:buNone/>
              <a:defRPr sz="1900" b="1" i="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8337883" y="1741336"/>
            <a:ext cx="3092100" cy="4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765950" y="6375679"/>
            <a:ext cx="1232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2103621" y="6375679"/>
            <a:ext cx="34821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5687568" y="6375679"/>
            <a:ext cx="1234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  <a:defRPr sz="5100" b="0" i="0" u="none" strike="noStrike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bin"/>
              <a:buChar char="–"/>
              <a:defRPr sz="18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bin"/>
              <a:buChar char="–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1678" y="6375679"/>
            <a:ext cx="2329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75679"/>
            <a:ext cx="41148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1" y="6375679"/>
            <a:ext cx="28194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885825" cy="6858000"/>
          </a:xfrm>
          <a:custGeom>
            <a:avLst/>
            <a:gdLst/>
            <a:ahLst/>
            <a:cxnLst/>
            <a:rect l="l" t="t" r="r" b="b"/>
            <a:pathLst>
              <a:path w="558" h="4320" extrusionOk="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11908536" y="0"/>
            <a:ext cx="28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078523" y="1098388"/>
            <a:ext cx="10318500" cy="4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0"/>
              <a:buFont typeface="Impact"/>
              <a:buNone/>
            </a:pPr>
            <a:r>
              <a:rPr lang="tr-TR" sz="4400" dirty="0" smtClean="0"/>
              <a:t>GAD2006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ADVANCED GAME DEVELOPMENT</a:t>
            </a:r>
            <a:br>
              <a:rPr lang="tr-TR" dirty="0" smtClean="0"/>
            </a:br>
            <a:r>
              <a:rPr lang="tr-TR" sz="2400" dirty="0" err="1" smtClean="0"/>
              <a:t>with</a:t>
            </a:r>
            <a:r>
              <a:rPr lang="tr-TR" sz="2400" dirty="0" smtClean="0"/>
              <a:t> UE4</a:t>
            </a:r>
            <a:endParaRPr sz="2400" dirty="0"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215045" y="5979196"/>
            <a:ext cx="8045400" cy="438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r-TR" dirty="0" smtClean="0"/>
              <a:t>GALİP KARTOĞLU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82;gc14465110b_0_54"/>
          <p:cNvGraphicFramePr/>
          <p:nvPr>
            <p:extLst>
              <p:ext uri="{D42A27DB-BD31-4B8C-83A1-F6EECF244321}">
                <p14:modId xmlns:p14="http://schemas.microsoft.com/office/powerpoint/2010/main" val="4114535297"/>
              </p:ext>
            </p:extLst>
          </p:nvPr>
        </p:nvGraphicFramePr>
        <p:xfrm>
          <a:off x="4036235" y="1141999"/>
          <a:ext cx="3929750" cy="42829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32125"/>
                <a:gridCol w="2197625"/>
              </a:tblGrid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 Range</a:t>
                      </a:r>
                      <a:endParaRPr sz="20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Letter Equivalent</a:t>
                      </a:r>
                      <a:endParaRPr sz="2000" b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95-100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90-94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A-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85-89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B+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80-84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75-79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B-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70-74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C+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65-69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60-64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55-59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D+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50-54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0-49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0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9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>
            <a:off x="1251678" y="695893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 dirty="0" smtClean="0"/>
              <a:t>FINAL </a:t>
            </a:r>
            <a:r>
              <a:rPr lang="tr-TR" dirty="0"/>
              <a:t>PROJECT</a:t>
            </a:r>
            <a:endParaRPr dirty="0"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fontAlgn="base"/>
            <a:r>
              <a:rPr lang="en-US" dirty="0"/>
              <a:t>1 Person = 1 Final Project</a:t>
            </a:r>
          </a:p>
          <a:p>
            <a:pPr fontAlgn="base"/>
            <a:r>
              <a:rPr lang="en-US" dirty="0"/>
              <a:t>The project must cover all the points studied in the classes.</a:t>
            </a:r>
            <a:endParaRPr lang="en-US" sz="1800" dirty="0"/>
          </a:p>
          <a:p>
            <a:pPr lvl="1" fontAlgn="base"/>
            <a:r>
              <a:rPr lang="tr-TR" dirty="0" err="1"/>
              <a:t>Assisted</a:t>
            </a:r>
            <a:r>
              <a:rPr lang="tr-TR" dirty="0"/>
              <a:t> C</a:t>
            </a:r>
            <a:r>
              <a:rPr lang="tr-TR" dirty="0" smtClean="0"/>
              <a:t>++</a:t>
            </a:r>
            <a:endParaRPr lang="tr-TR" dirty="0" smtClean="0"/>
          </a:p>
          <a:p>
            <a:pPr lvl="1" fontAlgn="base"/>
            <a:r>
              <a:rPr lang="en-US" dirty="0" smtClean="0"/>
              <a:t>Blueprint </a:t>
            </a:r>
            <a:r>
              <a:rPr lang="en-US" dirty="0"/>
              <a:t>communications</a:t>
            </a:r>
          </a:p>
          <a:p>
            <a:pPr lvl="1" fontAlgn="base"/>
            <a:r>
              <a:rPr lang="en-US" dirty="0"/>
              <a:t>Sub-Levels</a:t>
            </a:r>
          </a:p>
          <a:p>
            <a:pPr lvl="1" fontAlgn="base"/>
            <a:r>
              <a:rPr lang="tr-TR" dirty="0" err="1" smtClean="0"/>
              <a:t>Animation</a:t>
            </a:r>
            <a:r>
              <a:rPr lang="tr-TR" dirty="0" smtClean="0"/>
              <a:t> </a:t>
            </a:r>
            <a:r>
              <a:rPr lang="tr-TR" dirty="0" err="1" smtClean="0"/>
              <a:t>Blueprints</a:t>
            </a:r>
            <a:endParaRPr lang="en-US" dirty="0"/>
          </a:p>
          <a:p>
            <a:pPr lvl="1" fontAlgn="base"/>
            <a:r>
              <a:rPr lang="en-US" dirty="0"/>
              <a:t>AI Concepts</a:t>
            </a:r>
          </a:p>
          <a:p>
            <a:pPr lvl="1" fontAlgn="base"/>
            <a:r>
              <a:rPr lang="en-US" dirty="0" smtClean="0"/>
              <a:t>Physics</a:t>
            </a:r>
            <a:endParaRPr lang="tr-TR" dirty="0" smtClean="0"/>
          </a:p>
          <a:p>
            <a:pPr lvl="1" fontAlgn="base"/>
            <a:r>
              <a:rPr lang="tr-TR" dirty="0" err="1" smtClean="0"/>
              <a:t>Multiplayer</a:t>
            </a:r>
            <a:endParaRPr lang="tr-TR" dirty="0" smtClean="0"/>
          </a:p>
          <a:p>
            <a:pPr fontAlgn="base"/>
            <a:r>
              <a:rPr lang="en-US" dirty="0" smtClean="0"/>
              <a:t>Graphics </a:t>
            </a:r>
            <a:r>
              <a:rPr lang="en-US" dirty="0"/>
              <a:t>and sound assets will not be </a:t>
            </a:r>
            <a:r>
              <a:rPr lang="en-US" dirty="0" smtClean="0"/>
              <a:t>evaluated</a:t>
            </a:r>
            <a:r>
              <a:rPr lang="tr-TR" dirty="0" smtClean="0"/>
              <a:t>!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 dirty="0"/>
              <a:t>WHO </a:t>
            </a:r>
            <a:r>
              <a:rPr lang="tr-TR" dirty="0" smtClean="0"/>
              <a:t>AM I?</a:t>
            </a:r>
            <a:endParaRPr dirty="0"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251678" y="1354186"/>
            <a:ext cx="10178400" cy="27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tr-TR" sz="2600" b="1" dirty="0" err="1" smtClean="0"/>
              <a:t>Stormling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Studios</a:t>
            </a:r>
            <a:r>
              <a:rPr lang="tr-TR" sz="2600" b="1" dirty="0" smtClean="0"/>
              <a:t> </a:t>
            </a:r>
            <a:r>
              <a:rPr lang="tr-TR" sz="2600" b="1" dirty="0" smtClean="0"/>
              <a:t>(TEKMER no.801) – </a:t>
            </a:r>
            <a:r>
              <a:rPr lang="tr-TR" sz="2600" b="1" dirty="0" err="1" smtClean="0"/>
              <a:t>Tech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Lead</a:t>
            </a:r>
            <a:r>
              <a:rPr lang="tr-TR" sz="2600" b="1" dirty="0" smtClean="0"/>
              <a:t> / </a:t>
            </a:r>
            <a:r>
              <a:rPr lang="tr-TR" sz="2600" b="1" dirty="0" err="1" smtClean="0"/>
              <a:t>Co-Founder</a:t>
            </a:r>
            <a:endParaRPr lang="tr-TR" sz="2600" b="1" dirty="0" smtClean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lang="tr-TR" dirty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tr-TR" dirty="0" smtClean="0"/>
              <a:t>Dual </a:t>
            </a:r>
            <a:r>
              <a:rPr lang="tr-TR" dirty="0" err="1"/>
              <a:t>Blades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Gameboy</a:t>
            </a:r>
            <a:r>
              <a:rPr lang="tr-TR" dirty="0"/>
              <a:t> </a:t>
            </a:r>
            <a:r>
              <a:rPr lang="tr-TR" dirty="0" err="1"/>
              <a:t>Advance</a:t>
            </a:r>
            <a:r>
              <a:rPr lang="tr-TR" dirty="0"/>
              <a:t>® (2000) (Programming </a:t>
            </a:r>
            <a:r>
              <a:rPr lang="tr-TR" dirty="0" err="1"/>
              <a:t>and</a:t>
            </a:r>
            <a:r>
              <a:rPr lang="tr-TR" dirty="0"/>
              <a:t> Game Design)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tr-TR" dirty="0" err="1"/>
              <a:t>Darkness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(2006) (Engine Programmer)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tr-TR" dirty="0" err="1"/>
              <a:t>Darkness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2 (2009) (Engine Programmer)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tr-TR" dirty="0" err="1"/>
              <a:t>Slashers</a:t>
            </a:r>
            <a:r>
              <a:rPr lang="tr-TR" dirty="0"/>
              <a:t>: </a:t>
            </a:r>
            <a:r>
              <a:rPr lang="tr-TR" dirty="0" err="1"/>
              <a:t>Intense</a:t>
            </a:r>
            <a:r>
              <a:rPr lang="tr-TR" dirty="0"/>
              <a:t> 2D </a:t>
            </a:r>
            <a:r>
              <a:rPr lang="tr-TR" dirty="0" err="1"/>
              <a:t>Fighting</a:t>
            </a:r>
            <a:r>
              <a:rPr lang="tr-TR" dirty="0"/>
              <a:t> (2013) (Programming </a:t>
            </a:r>
            <a:r>
              <a:rPr lang="tr-TR" dirty="0" err="1"/>
              <a:t>and</a:t>
            </a:r>
            <a:r>
              <a:rPr lang="tr-TR" dirty="0"/>
              <a:t> Game Design)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tr-TR" dirty="0" err="1"/>
              <a:t>Conarium</a:t>
            </a:r>
            <a:r>
              <a:rPr lang="tr-TR" dirty="0"/>
              <a:t> (Kristal Piksel - Best PC/Game of 2017) (Engine Programmer)</a:t>
            </a:r>
            <a:endParaRPr dirty="0"/>
          </a:p>
          <a:p>
            <a:pPr marL="228600" lvl="0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</a:pPr>
            <a:r>
              <a:rPr lang="tr-TR" dirty="0"/>
              <a:t>Dual </a:t>
            </a:r>
            <a:r>
              <a:rPr lang="tr-TR" dirty="0" err="1"/>
              <a:t>Blades</a:t>
            </a:r>
            <a:r>
              <a:rPr lang="tr-TR" dirty="0"/>
              <a:t> (2019) (Programming </a:t>
            </a:r>
            <a:r>
              <a:rPr lang="tr-TR" dirty="0" err="1"/>
              <a:t>and</a:t>
            </a:r>
            <a:r>
              <a:rPr lang="tr-TR" dirty="0"/>
              <a:t> Game Design</a:t>
            </a:r>
            <a:r>
              <a:rPr lang="tr-TR" dirty="0" smtClean="0"/>
              <a:t>)</a:t>
            </a:r>
          </a:p>
          <a:p>
            <a:pPr marL="228600" lvl="0" indent="-228600">
              <a:buSzPts val="2000"/>
            </a:pPr>
            <a:r>
              <a:rPr lang="tr-TR" dirty="0" err="1" smtClean="0"/>
              <a:t>Transient</a:t>
            </a:r>
            <a:r>
              <a:rPr lang="tr-TR" dirty="0" smtClean="0"/>
              <a:t> (2020) </a:t>
            </a:r>
            <a:r>
              <a:rPr lang="tr-TR" dirty="0"/>
              <a:t>(Engine Programmer)</a:t>
            </a:r>
            <a:endParaRPr dirty="0"/>
          </a:p>
        </p:txBody>
      </p:sp>
      <p:pic>
        <p:nvPicPr>
          <p:cNvPr id="103" name="Google Shape;103;p14" descr="https://upload.wikimedia.org/wikipedia/tr/7/79/Dual_Blades_Kut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4024" y="4626621"/>
            <a:ext cx="1509473" cy="1503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descr="https://static.gamespot.com/uploads/scale_medium/mig/4/1/3/0/2214130-darkness_within_front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7377" y="4259883"/>
            <a:ext cx="1445220" cy="2007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 descr="http://4.bp.blogspot.com/-U9SzSYbFx1Y/VX9Sks0f2OI/AAAAAAABrII/aBLOtUJAr7Q/s1600/Darkness%2BWithin%2B2%2BThe%2BDark%2BLineage%2BCover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43135" y="4241076"/>
            <a:ext cx="1511120" cy="2188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 descr="https://cdn.fullprogramlarindir.com/wp-content/uploads/2017/06/conarium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37527" y="4259883"/>
            <a:ext cx="1461667" cy="2059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transient ga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28" y="4259883"/>
            <a:ext cx="2189610" cy="20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251678" y="695893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 dirty="0" smtClean="0"/>
              <a:t>ABOUT THIS COURSE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sz="3200" dirty="0"/>
              <a:t>This course contains both theoretical and practical applications on game development. </a:t>
            </a:r>
            <a:endParaRPr lang="tr-TR" sz="3200" dirty="0" smtClean="0"/>
          </a:p>
          <a:p>
            <a:r>
              <a:rPr lang="en-US" sz="3200" dirty="0" smtClean="0"/>
              <a:t>There </a:t>
            </a:r>
            <a:r>
              <a:rPr lang="en-US" sz="3200" dirty="0"/>
              <a:t>will be a final project in which students are required to build a game of their own with the points taught during the classes. </a:t>
            </a:r>
            <a:endParaRPr lang="tr-TR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fundamental aspects of Unreal Engine 4 which were explained in previous Game Development I/II courses will be further explained and get more detailed with every lecture. </a:t>
            </a:r>
            <a:endParaRPr lang="tr-TR" sz="3200" dirty="0" smtClean="0"/>
          </a:p>
          <a:p>
            <a:r>
              <a:rPr lang="en-US" sz="3200" dirty="0" smtClean="0"/>
              <a:t>Students </a:t>
            </a:r>
            <a:r>
              <a:rPr lang="en-US" sz="3200" dirty="0"/>
              <a:t>will be expected to complete assigned projects to demonstrate and develop their skills with blueprints and assisted C++.</a:t>
            </a:r>
            <a:endParaRPr 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251678" y="695893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/>
              <a:t>COURSE FORMAT</a:t>
            </a:r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tr-TR" sz="3200" dirty="0" smtClean="0"/>
              <a:t>2 </a:t>
            </a:r>
            <a:r>
              <a:rPr lang="tr-TR" sz="3200" dirty="0" err="1" smtClean="0"/>
              <a:t>Phases</a:t>
            </a:r>
            <a:r>
              <a:rPr lang="tr-TR" sz="3200" dirty="0" smtClean="0"/>
              <a:t>: </a:t>
            </a:r>
            <a:r>
              <a:rPr lang="tr-TR" sz="3200" dirty="0" err="1" smtClean="0"/>
              <a:t>Theory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Labwork</a:t>
            </a:r>
            <a:endParaRPr lang="tr-TR" sz="3000" dirty="0" smtClean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tr-TR" sz="3200" dirty="0" smtClean="0"/>
              <a:t>GLTSC02 (5th </a:t>
            </a:r>
            <a:r>
              <a:rPr lang="tr-TR" sz="3200" dirty="0" err="1"/>
              <a:t>floor</a:t>
            </a:r>
            <a:r>
              <a:rPr lang="tr-TR" sz="3200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4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251678" y="695893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 dirty="0" smtClean="0"/>
              <a:t>USAGE OF DIGITAL TOOLS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tr-TR" sz="3200" dirty="0" err="1" smtClean="0"/>
              <a:t>Unreal</a:t>
            </a:r>
            <a:r>
              <a:rPr lang="tr-TR" sz="3200" dirty="0" smtClean="0"/>
              <a:t> Engine 4.27.2</a:t>
            </a: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tr-TR" sz="3200" dirty="0" err="1" smtClean="0"/>
              <a:t>Keep</a:t>
            </a:r>
            <a:r>
              <a:rPr lang="tr-TR" sz="3200" dirty="0" smtClean="0"/>
              <a:t> a </a:t>
            </a:r>
            <a:r>
              <a:rPr lang="tr-TR" sz="3200" dirty="0" err="1" smtClean="0"/>
              <a:t>copy</a:t>
            </a:r>
            <a:r>
              <a:rPr lang="tr-TR" sz="3200" dirty="0" smtClean="0"/>
              <a:t> (</a:t>
            </a:r>
            <a:r>
              <a:rPr lang="tr-TR" sz="3200" dirty="0" err="1" smtClean="0"/>
              <a:t>or</a:t>
            </a:r>
            <a:r>
              <a:rPr lang="tr-TR" sz="3200" dirty="0" smtClean="0"/>
              <a:t> </a:t>
            </a:r>
            <a:r>
              <a:rPr lang="tr-TR" sz="3200" dirty="0" err="1" smtClean="0"/>
              <a:t>zip-up</a:t>
            </a:r>
            <a:r>
              <a:rPr lang="tr-TR" sz="3200" dirty="0" smtClean="0"/>
              <a:t>) </a:t>
            </a:r>
            <a:r>
              <a:rPr lang="tr-TR" sz="3200" dirty="0" smtClean="0"/>
              <a:t>of </a:t>
            </a:r>
            <a:r>
              <a:rPr lang="tr-TR" sz="3200" dirty="0" err="1" smtClean="0"/>
              <a:t>Labwork</a:t>
            </a:r>
            <a:r>
              <a:rPr lang="tr-TR" sz="3200" dirty="0" smtClean="0"/>
              <a:t> </a:t>
            </a:r>
            <a:r>
              <a:rPr lang="tr-TR" sz="3200" dirty="0" err="1" smtClean="0"/>
              <a:t>each</a:t>
            </a:r>
            <a:r>
              <a:rPr lang="tr-TR" sz="3200" dirty="0" smtClean="0"/>
              <a:t> </a:t>
            </a:r>
            <a:r>
              <a:rPr lang="tr-TR" sz="3200" dirty="0" err="1" smtClean="0"/>
              <a:t>week</a:t>
            </a:r>
            <a:r>
              <a:rPr lang="tr-TR" sz="3200" dirty="0" smtClean="0"/>
              <a:t> </a:t>
            </a:r>
            <a:r>
              <a:rPr lang="tr-TR" sz="3200" dirty="0" smtClean="0"/>
              <a:t>on </a:t>
            </a:r>
            <a:r>
              <a:rPr lang="tr-TR" sz="3200" dirty="0" err="1" smtClean="0"/>
              <a:t>your</a:t>
            </a:r>
            <a:r>
              <a:rPr lang="tr-TR" sz="3200" dirty="0" smtClean="0"/>
              <a:t> </a:t>
            </a:r>
            <a:r>
              <a:rPr lang="tr-TR" sz="3200" dirty="0" err="1" smtClean="0"/>
              <a:t>computer</a:t>
            </a:r>
            <a:r>
              <a:rPr lang="tr-TR" sz="3200" dirty="0" smtClean="0"/>
              <a:t> </a:t>
            </a:r>
            <a:r>
              <a:rPr lang="tr-TR" sz="3200" dirty="0" err="1" smtClean="0"/>
              <a:t>or</a:t>
            </a:r>
            <a:r>
              <a:rPr lang="tr-TR" sz="3200" dirty="0" smtClean="0"/>
              <a:t> </a:t>
            </a:r>
            <a:r>
              <a:rPr lang="tr-TR" sz="3200" dirty="0" err="1" smtClean="0"/>
              <a:t>drive</a:t>
            </a:r>
            <a:r>
              <a:rPr lang="tr-TR" sz="3200" dirty="0" smtClean="0"/>
              <a:t>.</a:t>
            </a:r>
            <a:endParaRPr lang="tr-TR" sz="3200" dirty="0" smtClean="0"/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tr-TR" sz="3200" dirty="0" err="1" smtClean="0"/>
              <a:t>We’ll</a:t>
            </a:r>
            <a:r>
              <a:rPr lang="tr-TR" sz="3200" dirty="0" smtClean="0"/>
              <a:t> </a:t>
            </a:r>
            <a:r>
              <a:rPr lang="tr-TR" sz="3200" dirty="0" err="1" smtClean="0"/>
              <a:t>gradually</a:t>
            </a:r>
            <a:r>
              <a:rPr lang="tr-TR" sz="3200" dirty="0" smtClean="0"/>
              <a:t> </a:t>
            </a:r>
            <a:r>
              <a:rPr lang="tr-TR" sz="3200" dirty="0" err="1" smtClean="0"/>
              <a:t>work</a:t>
            </a:r>
            <a:r>
              <a:rPr lang="tr-TR" sz="3200" dirty="0" smtClean="0"/>
              <a:t> on a </a:t>
            </a:r>
            <a:r>
              <a:rPr lang="tr-TR" sz="3200" dirty="0" err="1" smtClean="0"/>
              <a:t>base</a:t>
            </a:r>
            <a:r>
              <a:rPr lang="tr-TR" sz="3200" dirty="0" smtClean="0"/>
              <a:t> </a:t>
            </a:r>
            <a:r>
              <a:rPr lang="tr-TR" sz="3200" dirty="0" err="1" smtClean="0"/>
              <a:t>project</a:t>
            </a:r>
            <a:r>
              <a:rPr lang="tr-TR" sz="3200" dirty="0" smtClean="0"/>
              <a:t> </a:t>
            </a:r>
            <a:r>
              <a:rPr lang="tr-TR" sz="3200" dirty="0" err="1" smtClean="0"/>
              <a:t>and</a:t>
            </a:r>
            <a:r>
              <a:rPr lang="tr-TR" sz="3200" dirty="0" smtClean="0"/>
              <a:t> </a:t>
            </a:r>
            <a:r>
              <a:rPr lang="tr-TR" sz="3200" dirty="0" err="1" smtClean="0"/>
              <a:t>add</a:t>
            </a:r>
            <a:r>
              <a:rPr lang="tr-TR" sz="3200" dirty="0" smtClean="0"/>
              <a:t> </a:t>
            </a:r>
            <a:r>
              <a:rPr lang="tr-TR" sz="3200" dirty="0" err="1" smtClean="0"/>
              <a:t>more</a:t>
            </a:r>
            <a:r>
              <a:rPr lang="tr-TR" sz="3200" dirty="0" smtClean="0"/>
              <a:t> </a:t>
            </a:r>
            <a:r>
              <a:rPr lang="tr-TR" sz="3200" dirty="0" err="1" smtClean="0"/>
              <a:t>functionality</a:t>
            </a:r>
            <a:r>
              <a:rPr lang="tr-TR" sz="3200" dirty="0" smtClean="0"/>
              <a:t> </a:t>
            </a:r>
            <a:r>
              <a:rPr lang="tr-TR" sz="3200" dirty="0" err="1" smtClean="0"/>
              <a:t>every</a:t>
            </a:r>
            <a:r>
              <a:rPr lang="tr-TR" sz="3200" dirty="0" smtClean="0"/>
              <a:t> </a:t>
            </a:r>
            <a:r>
              <a:rPr lang="tr-TR" sz="3200" dirty="0" err="1" smtClean="0"/>
              <a:t>week</a:t>
            </a:r>
            <a:r>
              <a:rPr lang="tr-TR" sz="320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1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251678" y="695893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/>
              <a:t>COMMUNICATION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 flipH="1">
            <a:off x="1101290" y="1998571"/>
            <a:ext cx="8422500" cy="3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tr-TR" sz="3200" dirty="0" smtClean="0"/>
              <a:t>MS </a:t>
            </a:r>
            <a:r>
              <a:rPr lang="tr-TR" sz="3200" dirty="0" err="1" smtClean="0"/>
              <a:t>Teams</a:t>
            </a:r>
            <a:endParaRPr sz="3200" dirty="0"/>
          </a:p>
          <a:p>
            <a:pPr lvl="1" indent="-457200">
              <a:buSzPts val="3000"/>
            </a:pPr>
            <a:r>
              <a:rPr lang="tr-TR" sz="3000" dirty="0" smtClean="0"/>
              <a:t>GAD2006 Advanced Game </a:t>
            </a:r>
            <a:r>
              <a:rPr lang="tr-TR" sz="3000" dirty="0" smtClean="0"/>
              <a:t>Development</a:t>
            </a:r>
          </a:p>
          <a:p>
            <a:pPr lvl="1" indent="-457200">
              <a:buSzPts val="3000"/>
            </a:pPr>
            <a:r>
              <a:rPr lang="tr-TR" sz="3000" dirty="0" err="1" smtClean="0"/>
              <a:t>Announcements</a:t>
            </a:r>
            <a:endParaRPr lang="tr-TR" sz="3000" dirty="0" smtClean="0"/>
          </a:p>
          <a:p>
            <a:pPr lvl="1" indent="-457200">
              <a:buSzPts val="3000"/>
            </a:pPr>
            <a:r>
              <a:rPr lang="tr-TR" sz="3000" dirty="0" err="1" smtClean="0"/>
              <a:t>Private</a:t>
            </a:r>
            <a:r>
              <a:rPr lang="tr-TR" sz="3000" dirty="0" smtClean="0"/>
              <a:t> </a:t>
            </a:r>
            <a:r>
              <a:rPr lang="tr-TR" sz="3000" dirty="0" err="1" smtClean="0"/>
              <a:t>messaging</a:t>
            </a:r>
            <a:endParaRPr lang="tr-TR" sz="3000" dirty="0" smtClean="0"/>
          </a:p>
          <a:p>
            <a:pPr marL="228600" lvl="0" indent="-228600">
              <a:spcBef>
                <a:spcPts val="0"/>
              </a:spcBef>
              <a:buSzPts val="3200"/>
            </a:pPr>
            <a:r>
              <a:rPr lang="tr-TR" sz="3200" dirty="0" err="1" smtClean="0"/>
              <a:t>ItsLearning</a:t>
            </a:r>
            <a:endParaRPr lang="tr-TR" sz="3200" dirty="0" smtClean="0"/>
          </a:p>
          <a:p>
            <a:pPr marL="685800" lvl="1" indent="-228600">
              <a:spcBef>
                <a:spcPts val="0"/>
              </a:spcBef>
              <a:buSzPts val="3200"/>
            </a:pPr>
            <a:r>
              <a:rPr lang="tr-TR" sz="3000" dirty="0" smtClean="0"/>
              <a:t> No </a:t>
            </a:r>
            <a:r>
              <a:rPr lang="tr-TR" sz="3000" dirty="0" err="1" smtClean="0"/>
              <a:t>Announcements</a:t>
            </a:r>
            <a:r>
              <a:rPr lang="tr-TR" sz="3000" dirty="0" smtClean="0"/>
              <a:t>!</a:t>
            </a:r>
            <a:endParaRPr lang="tr-TR" sz="3000" dirty="0"/>
          </a:p>
          <a:p>
            <a:pPr marL="685800" lvl="1" indent="-228600">
              <a:spcBef>
                <a:spcPts val="0"/>
              </a:spcBef>
              <a:buSzPts val="3200"/>
            </a:pPr>
            <a:r>
              <a:rPr lang="tr-TR" sz="3000" dirty="0" smtClean="0"/>
              <a:t> </a:t>
            </a:r>
            <a:r>
              <a:rPr lang="tr-TR" sz="3000" dirty="0" err="1" smtClean="0"/>
              <a:t>Assignments</a:t>
            </a:r>
            <a:r>
              <a:rPr lang="tr-TR" sz="3000" dirty="0" smtClean="0"/>
              <a:t> </a:t>
            </a:r>
            <a:r>
              <a:rPr lang="tr-TR" sz="3000" dirty="0" err="1" smtClean="0"/>
              <a:t>and</a:t>
            </a:r>
            <a:r>
              <a:rPr lang="tr-TR" sz="3000" dirty="0" smtClean="0"/>
              <a:t> Project Delivery </a:t>
            </a:r>
            <a:r>
              <a:rPr lang="tr-TR" sz="3000" dirty="0" err="1" smtClean="0"/>
              <a:t>Only</a:t>
            </a:r>
            <a:r>
              <a:rPr lang="tr-TR" sz="3000" dirty="0" smtClean="0"/>
              <a:t>!</a:t>
            </a:r>
          </a:p>
          <a:p>
            <a:pPr marL="228600" lvl="0" indent="-228600">
              <a:spcBef>
                <a:spcPts val="0"/>
              </a:spcBef>
              <a:buSzPts val="3200"/>
            </a:pPr>
            <a:endParaRPr lang="tr-TR" sz="3200" dirty="0" smtClean="0"/>
          </a:p>
          <a:p>
            <a:pPr marL="228600" lvl="0" indent="-228600">
              <a:spcBef>
                <a:spcPts val="0"/>
              </a:spcBef>
              <a:buSzPts val="3200"/>
            </a:pPr>
            <a:endParaRPr lang="tr-TR" sz="3000" dirty="0" smtClean="0"/>
          </a:p>
          <a:p>
            <a:pPr marL="685800" lvl="1" indent="-228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3000"/>
              <a:buChar char="–"/>
            </a:pPr>
            <a:endParaRPr lang="tr-TR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251678" y="695893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/>
              <a:t>OBJECTIVES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sz="2800" dirty="0"/>
              <a:t>1.	Have a comprehensive understanding of the game programming concepts such as object-oriented approach, complex data structures, and commonly used algorithms.</a:t>
            </a:r>
            <a:endParaRPr lang="tr-TR" sz="2800" dirty="0"/>
          </a:p>
          <a:p>
            <a:r>
              <a:rPr lang="en-US" sz="2800" dirty="0"/>
              <a:t>2.	Get a better understanding at usage of the engine and its components.</a:t>
            </a:r>
            <a:endParaRPr lang="tr-TR" sz="2800" dirty="0"/>
          </a:p>
          <a:p>
            <a:r>
              <a:rPr lang="en-US" sz="2800" dirty="0"/>
              <a:t>3.	Get a better competency with the editor.</a:t>
            </a:r>
            <a:endParaRPr lang="tr-TR" sz="2800" dirty="0"/>
          </a:p>
          <a:p>
            <a:r>
              <a:rPr lang="en-US" sz="2800" dirty="0"/>
              <a:t>4.	Learn further how the engine works and how it works to help make one's project run efficiently.</a:t>
            </a:r>
            <a:endParaRPr lang="tr-TR" sz="2800" dirty="0"/>
          </a:p>
          <a:p>
            <a:r>
              <a:rPr lang="en-US" sz="2800" dirty="0"/>
              <a:t>5.	Learn about the tools and strategies to solve issues and debug errors.</a:t>
            </a:r>
            <a:endParaRPr lang="tr-T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4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100"/>
              <a:buFont typeface="Impact"/>
              <a:buNone/>
            </a:pPr>
            <a:r>
              <a:rPr lang="tr-TR"/>
              <a:t>GRADING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1251678" y="2286001"/>
            <a:ext cx="10178400" cy="3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fontAlgn="base"/>
            <a:r>
              <a:rPr lang="en-US" sz="2800" dirty="0"/>
              <a:t>Attendance</a:t>
            </a:r>
            <a:endParaRPr lang="en-US" sz="2400" dirty="0"/>
          </a:p>
          <a:p>
            <a:pPr lvl="1" fontAlgn="base"/>
            <a:r>
              <a:rPr lang="en-US" sz="2400" dirty="0"/>
              <a:t>Missing </a:t>
            </a:r>
            <a:r>
              <a:rPr lang="tr-TR" sz="2400" dirty="0" smtClean="0"/>
              <a:t>4</a:t>
            </a:r>
            <a:r>
              <a:rPr lang="en-US" sz="2400" dirty="0" smtClean="0"/>
              <a:t> </a:t>
            </a:r>
            <a:r>
              <a:rPr lang="en-US" sz="2400" dirty="0"/>
              <a:t>classes means (on the </a:t>
            </a:r>
            <a:r>
              <a:rPr lang="tr-TR" sz="2400" dirty="0" smtClean="0"/>
              <a:t>5</a:t>
            </a:r>
            <a:r>
              <a:rPr lang="en-US" sz="2400" baseline="30000" dirty="0" err="1" smtClean="0"/>
              <a:t>th</a:t>
            </a:r>
            <a:r>
              <a:rPr lang="en-US" sz="2400" dirty="0"/>
              <a:t>) automatic failure!</a:t>
            </a:r>
            <a:endParaRPr lang="en-US" sz="2000" dirty="0"/>
          </a:p>
          <a:p>
            <a:pPr fontAlgn="base"/>
            <a:r>
              <a:rPr lang="tr-TR" sz="2800" dirty="0" err="1" smtClean="0"/>
              <a:t>Labworks</a:t>
            </a:r>
            <a:r>
              <a:rPr lang="tr-TR" sz="2800" dirty="0" smtClean="0"/>
              <a:t> 30</a:t>
            </a:r>
            <a:r>
              <a:rPr lang="en-US" sz="2800" dirty="0" smtClean="0"/>
              <a:t>%</a:t>
            </a:r>
            <a:endParaRPr lang="en-US" sz="2400" dirty="0"/>
          </a:p>
          <a:p>
            <a:pPr fontAlgn="base"/>
            <a:r>
              <a:rPr lang="tr-TR" sz="2800" dirty="0" smtClean="0"/>
              <a:t>2 </a:t>
            </a:r>
            <a:r>
              <a:rPr lang="en-US" sz="2800" dirty="0" smtClean="0"/>
              <a:t>Assignments </a:t>
            </a:r>
            <a:r>
              <a:rPr lang="tr-TR" sz="2800" dirty="0" smtClean="0"/>
              <a:t>(=</a:t>
            </a:r>
            <a:r>
              <a:rPr lang="tr-TR" sz="2800" dirty="0" err="1" smtClean="0"/>
              <a:t>Midterm</a:t>
            </a:r>
            <a:r>
              <a:rPr lang="tr-TR" sz="2800" dirty="0" smtClean="0"/>
              <a:t>) </a:t>
            </a:r>
            <a:r>
              <a:rPr lang="tr-TR" sz="2800" dirty="0" smtClean="0"/>
              <a:t>15%+15</a:t>
            </a:r>
            <a:r>
              <a:rPr lang="en-US" sz="2800" dirty="0" smtClean="0"/>
              <a:t>%</a:t>
            </a:r>
            <a:endParaRPr lang="en-US" sz="2400" dirty="0"/>
          </a:p>
          <a:p>
            <a:pPr fontAlgn="base"/>
            <a:r>
              <a:rPr lang="en-US" sz="2800" dirty="0"/>
              <a:t>Final project </a:t>
            </a:r>
            <a:r>
              <a:rPr lang="tr-TR" sz="2800" dirty="0" smtClean="0"/>
              <a:t>4</a:t>
            </a:r>
            <a:r>
              <a:rPr lang="en-US" sz="2800" dirty="0" smtClean="0"/>
              <a:t>0</a:t>
            </a:r>
            <a:r>
              <a:rPr lang="en-US" sz="2800" dirty="0"/>
              <a:t>%</a:t>
            </a:r>
            <a:endParaRPr lang="en-US" sz="2400" dirty="0"/>
          </a:p>
          <a:p>
            <a:pPr marL="228600" lvl="0" indent="-10160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42548"/>
              </p:ext>
            </p:extLst>
          </p:nvPr>
        </p:nvGraphicFramePr>
        <p:xfrm>
          <a:off x="1147313" y="8626"/>
          <a:ext cx="10420709" cy="6805276"/>
        </p:xfrm>
        <a:graphic>
          <a:graphicData uri="http://schemas.openxmlformats.org/drawingml/2006/table">
            <a:tbl>
              <a:tblPr firstRow="1" firstCol="1" bandRow="1">
                <a:tableStyleId>{E406C93A-76D2-4888-B6C6-F44324BB7C0D}</a:tableStyleId>
              </a:tblPr>
              <a:tblGrid>
                <a:gridCol w="1471160"/>
                <a:gridCol w="3744767"/>
                <a:gridCol w="2601276"/>
                <a:gridCol w="2603506"/>
              </a:tblGrid>
              <a:tr h="340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Week/Place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Verdana" pitchFamily="34" charset="0"/>
                          <a:ea typeface="Verdana" pitchFamily="34" charset="0"/>
                        </a:rPr>
                        <a:t>Course Topic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Verdana" pitchFamily="34" charset="0"/>
                          <a:ea typeface="Verdana" pitchFamily="34" charset="0"/>
                        </a:rPr>
                        <a:t>Notes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  <a:latin typeface="Verdana" pitchFamily="34" charset="0"/>
                          <a:ea typeface="Verdana" pitchFamily="34" charset="0"/>
                        </a:rPr>
                        <a:t>Practices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</a:tr>
              <a:tr h="384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W1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Introduction &amp; Scripting Recap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90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Game</a:t>
                      </a:r>
                      <a:r>
                        <a:rPr lang="tr-TR" sz="900" baseline="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 </a:t>
                      </a:r>
                      <a:r>
                        <a:rPr lang="tr-TR" sz="900" baseline="0" dirty="0" err="1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Sample</a:t>
                      </a:r>
                      <a:r>
                        <a:rPr lang="tr-TR" sz="900" baseline="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 </a:t>
                      </a:r>
                      <a:r>
                        <a:rPr lang="tr-TR" sz="900" baseline="0" dirty="0" err="1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Mechanics</a:t>
                      </a:r>
                      <a:r>
                        <a:rPr lang="tr-TR" sz="900" baseline="0" dirty="0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 </a:t>
                      </a:r>
                      <a:r>
                        <a:rPr lang="tr-TR" sz="900" baseline="0" dirty="0" err="1" smtClean="0">
                          <a:effectLst/>
                          <a:latin typeface="Verdana" pitchFamily="34" charset="0"/>
                          <a:ea typeface="Verdana" pitchFamily="34" charset="0"/>
                        </a:rPr>
                        <a:t>Assessment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306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W2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Introduction to Native Programming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 err="1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</a:t>
                      </a:r>
                      <a:r>
                        <a:rPr lang="en-US" sz="9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 #1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306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W3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Actor Coding Basics with Assisted C++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#2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306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W4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Content Pipelines &amp; Animation Blueprints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#3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306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W5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Breakdown of a Game Prototype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Assignment #1 introduced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#4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384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W6  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Developing AI in UE Part #1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#5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4126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W7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Developing AI in UE Part #2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  Assignment #2 introduced        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#6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384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W8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Introduction to Physics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#7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685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W9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Multiplayer Part #1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#8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685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W10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Multiplayer Part #2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SVN setup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Labwork #9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685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W11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</a:t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UMG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Final Project Interview #1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411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W12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Optimization and Debugging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Final Project Interview #2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411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W13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Packaging and Releasing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Final Project Interview #3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  <a:tr h="6853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W14  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  </a:t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/>
                      </a:r>
                      <a:b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</a:b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Final Project Evaluation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  <a:latin typeface="Verdana" pitchFamily="34" charset="0"/>
                          <a:ea typeface="Verdana" pitchFamily="34" charset="0"/>
                        </a:rPr>
                        <a:t> </a:t>
                      </a:r>
                      <a:endParaRPr lang="tr-TR" sz="1000" dirty="0">
                        <a:effectLst/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marL="35710" marR="3571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7026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658D4446FD343AD15118B084A31B7" ma:contentTypeVersion="0" ma:contentTypeDescription="Create a new document." ma:contentTypeScope="" ma:versionID="c5717904a0f29a85eb7b5243b6aa62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CA67D0-900C-4461-8F25-14A1481BBACE}"/>
</file>

<file path=customXml/itemProps2.xml><?xml version="1.0" encoding="utf-8"?>
<ds:datastoreItem xmlns:ds="http://schemas.openxmlformats.org/officeDocument/2006/customXml" ds:itemID="{3A128A54-99A2-460C-A6D4-BAC9784E6F0A}"/>
</file>

<file path=customXml/itemProps3.xml><?xml version="1.0" encoding="utf-8"?>
<ds:datastoreItem xmlns:ds="http://schemas.openxmlformats.org/officeDocument/2006/customXml" ds:itemID="{D989EB1E-F31C-4EF3-BDB3-39AD516936A1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506</Words>
  <Application>Microsoft Office PowerPoint</Application>
  <PresentationFormat>Özel</PresentationFormat>
  <Paragraphs>150</Paragraphs>
  <Slides>11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Badge</vt:lpstr>
      <vt:lpstr>GAD2006 ADVANCED GAME DEVELOPMENT with UE4</vt:lpstr>
      <vt:lpstr>WHO AM I?</vt:lpstr>
      <vt:lpstr>ABOUT THIS COURSE</vt:lpstr>
      <vt:lpstr>COURSE FORMAT</vt:lpstr>
      <vt:lpstr>USAGE OF DIGITAL TOOLS</vt:lpstr>
      <vt:lpstr>COMMUNICATION</vt:lpstr>
      <vt:lpstr>OBJECTIVES</vt:lpstr>
      <vt:lpstr>GRADING</vt:lpstr>
      <vt:lpstr>PowerPoint Sunusu</vt:lpstr>
      <vt:lpstr>PowerPoint Sunusu</vt:lpstr>
      <vt:lpstr>FINAL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 II</dc:title>
  <cp:lastModifiedBy>Galip KARTOGLU</cp:lastModifiedBy>
  <cp:revision>10</cp:revision>
  <dcterms:modified xsi:type="dcterms:W3CDTF">2022-10-02T07:57:14Z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0x010100B4B658D4446FD343AD15118B084A31B7</vt:lpwstr>
  </property>
</Properties>
</file>