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embeddedFontLst>
    <p:embeddedFont>
      <p:font typeface="Helvetica Neue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i2tmSwgknVn9CatELghaKctlxD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954" y="-31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6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0401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6d6697269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d6d669726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6d6697269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d6d669726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6d6697269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d6d669726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6d6697269_0_2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d6d669726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6d6697269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d6d669726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6d6697269_0_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d6d669726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6d6697269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d6d669726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6d6697269_0_1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d6d669726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6d6697269_0_1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d6d669726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and Outcomes">
  <p:cSld name="Goals and Outcome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1676400" y="105786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None/>
              <a:defRPr sz="2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/>
          <p:nvPr/>
        </p:nvSpPr>
        <p:spPr>
          <a:xfrm>
            <a:off x="13454825" y="3658325"/>
            <a:ext cx="2611292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9B"/>
              </a:buClr>
              <a:buSzPts val="4000"/>
              <a:buFont typeface="Helvetica Neue"/>
              <a:buNone/>
            </a:pPr>
            <a:r>
              <a:rPr lang="en-US" sz="4000" b="1" i="0" u="none" strike="noStrike" cap="none">
                <a:solidFill>
                  <a:srgbClr val="8C9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Outcomes</a:t>
            </a:r>
            <a:endParaRPr sz="4000" b="1" i="0" u="none" strike="noStrike" cap="none">
              <a:solidFill>
                <a:srgbClr val="8C9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23"/>
          <p:cNvSpPr txBox="1"/>
          <p:nvPr/>
        </p:nvSpPr>
        <p:spPr>
          <a:xfrm>
            <a:off x="1752109" y="3658325"/>
            <a:ext cx="1527662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919B"/>
              </a:buClr>
              <a:buSzPts val="4000"/>
              <a:buFont typeface="Helvetica Neue"/>
              <a:buNone/>
            </a:pPr>
            <a:r>
              <a:rPr lang="en-US" sz="4000" b="1" i="0" u="none" strike="noStrike" cap="none">
                <a:solidFill>
                  <a:srgbClr val="8C9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  <a:endParaRPr sz="4000" b="1" i="0" u="none" strike="noStrike" cap="none">
              <a:solidFill>
                <a:srgbClr val="8C9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5;p23"/>
          <p:cNvSpPr/>
          <p:nvPr/>
        </p:nvSpPr>
        <p:spPr>
          <a:xfrm>
            <a:off x="1752108" y="4475797"/>
            <a:ext cx="9438184" cy="12736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23"/>
          <p:cNvSpPr/>
          <p:nvPr/>
        </p:nvSpPr>
        <p:spPr>
          <a:xfrm>
            <a:off x="13454823" y="4480560"/>
            <a:ext cx="9438184" cy="12736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" name="Google Shape;17;p23"/>
          <p:cNvPicPr preferRelativeResize="0"/>
          <p:nvPr/>
        </p:nvPicPr>
        <p:blipFill rotWithShape="1">
          <a:blip r:embed="rId2">
            <a:alphaModFix/>
          </a:blip>
          <a:srcRect l="16436" t="8536" r="16029" b="30822"/>
          <a:stretch/>
        </p:blipFill>
        <p:spPr>
          <a:xfrm>
            <a:off x="21757273" y="11032377"/>
            <a:ext cx="2626730" cy="268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1752108" y="4766538"/>
            <a:ext cx="9438184" cy="894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2"/>
          </p:nvPr>
        </p:nvSpPr>
        <p:spPr>
          <a:xfrm>
            <a:off x="13454823" y="4766538"/>
            <a:ext cx="9438184" cy="894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Helvetica Neue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>
            <a:spLocks noGrp="1"/>
          </p:cNvSpPr>
          <p:nvPr>
            <p:ph type="pic" idx="2"/>
          </p:nvPr>
        </p:nvSpPr>
        <p:spPr>
          <a:xfrm>
            <a:off x="10366376" y="1974851"/>
            <a:ext cx="12344400" cy="974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1679577" y="4114800"/>
            <a:ext cx="7864474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TypeB">
  <p:cSld name="Big Picture TypeB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 rot="10800000" flipH="1">
            <a:off x="3" y="0"/>
            <a:ext cx="15079790" cy="13716000"/>
          </a:xfrm>
          <a:custGeom>
            <a:avLst/>
            <a:gdLst/>
            <a:ahLst/>
            <a:cxnLst/>
            <a:rect l="l" t="t" r="r" b="b"/>
            <a:pathLst>
              <a:path w="7539895" h="6858000" extrusionOk="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3F3F3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27"/>
          <p:cNvSpPr/>
          <p:nvPr/>
        </p:nvSpPr>
        <p:spPr>
          <a:xfrm rot="10800000" flipH="1">
            <a:off x="1" y="0"/>
            <a:ext cx="14185970" cy="13716000"/>
          </a:xfrm>
          <a:custGeom>
            <a:avLst/>
            <a:gdLst/>
            <a:ahLst/>
            <a:cxnLst/>
            <a:rect l="l" t="t" r="r" b="b"/>
            <a:pathLst>
              <a:path w="7092985" h="6858000" extrusionOk="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endParaRPr sz="36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27"/>
          <p:cNvSpPr/>
          <p:nvPr/>
        </p:nvSpPr>
        <p:spPr>
          <a:xfrm>
            <a:off x="756714" y="4841453"/>
            <a:ext cx="7008270" cy="12736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" name="Google Shape;52;p27"/>
          <p:cNvPicPr preferRelativeResize="0"/>
          <p:nvPr/>
        </p:nvPicPr>
        <p:blipFill rotWithShape="1">
          <a:blip r:embed="rId2">
            <a:alphaModFix/>
          </a:blip>
          <a:srcRect l="16436" t="8536" r="16029" b="30822"/>
          <a:stretch/>
        </p:blipFill>
        <p:spPr>
          <a:xfrm>
            <a:off x="2910162" y="387999"/>
            <a:ext cx="2626729" cy="2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756714" y="387999"/>
            <a:ext cx="9395380" cy="436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  <a:defRPr sz="5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756714" y="5233467"/>
            <a:ext cx="9045575" cy="800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2"/>
          <p:cNvSpPr txBox="1">
            <a:spLocks noGrp="1"/>
          </p:cNvSpPr>
          <p:nvPr>
            <p:ph type="body" idx="1"/>
          </p:nvPr>
        </p:nvSpPr>
        <p:spPr>
          <a:xfrm>
            <a:off x="1676400" y="10845298"/>
            <a:ext cx="21031199" cy="138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8500"/>
              <a:buFont typeface="Arial"/>
              <a:buNone/>
              <a:defRPr sz="85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body" idx="2"/>
          </p:nvPr>
        </p:nvSpPr>
        <p:spPr>
          <a:xfrm>
            <a:off x="1676400" y="7094538"/>
            <a:ext cx="21031199" cy="375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D966"/>
              </a:buClr>
              <a:buSzPts val="12000"/>
              <a:buNone/>
              <a:defRPr sz="12000" cap="none">
                <a:solidFill>
                  <a:srgbClr val="FFD966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89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/>
          <p:nvPr/>
        </p:nvSpPr>
        <p:spPr>
          <a:xfrm>
            <a:off x="12129796" y="0"/>
            <a:ext cx="12254203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</a:pPr>
            <a:endParaRPr sz="50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1679576" y="914399"/>
            <a:ext cx="9046123" cy="436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  <a:defRPr sz="5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12129796" y="0"/>
            <a:ext cx="12254203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24" name="Google Shape;24;p24"/>
          <p:cNvSpPr/>
          <p:nvPr/>
        </p:nvSpPr>
        <p:spPr>
          <a:xfrm>
            <a:off x="1752108" y="5586815"/>
            <a:ext cx="8973592" cy="12736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" name="Google Shape;25;p24"/>
          <p:cNvPicPr preferRelativeResize="0"/>
          <p:nvPr/>
        </p:nvPicPr>
        <p:blipFill rotWithShape="1">
          <a:blip r:embed="rId2">
            <a:alphaModFix/>
          </a:blip>
          <a:srcRect l="16436" t="8536" r="16029" b="30822"/>
          <a:stretch/>
        </p:blipFill>
        <p:spPr>
          <a:xfrm>
            <a:off x="4693243" y="403083"/>
            <a:ext cx="2626729" cy="2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4"/>
          <p:cNvSpPr txBox="1">
            <a:spLocks noGrp="1"/>
          </p:cNvSpPr>
          <p:nvPr>
            <p:ph type="body" idx="2"/>
          </p:nvPr>
        </p:nvSpPr>
        <p:spPr>
          <a:xfrm>
            <a:off x="1679575" y="5943600"/>
            <a:ext cx="9045575" cy="800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434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TypeA">
  <p:cSld name="Big Picture TypeA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/>
          <p:nvPr/>
        </p:nvSpPr>
        <p:spPr>
          <a:xfrm>
            <a:off x="1400175" y="-1"/>
            <a:ext cx="7765125" cy="13716002"/>
          </a:xfrm>
          <a:prstGeom prst="rect">
            <a:avLst/>
          </a:prstGeom>
          <a:solidFill>
            <a:srgbClr val="FFD966">
              <a:alpha val="76470"/>
            </a:srgb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" name="Google Shape;46;p26"/>
          <p:cNvPicPr preferRelativeResize="0"/>
          <p:nvPr/>
        </p:nvPicPr>
        <p:blipFill rotWithShape="1">
          <a:blip r:embed="rId2">
            <a:alphaModFix/>
          </a:blip>
          <a:srcRect l="16436" t="8536" r="16029" b="30822"/>
          <a:stretch/>
        </p:blipFill>
        <p:spPr>
          <a:xfrm>
            <a:off x="3969372" y="386276"/>
            <a:ext cx="2626729" cy="26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2003755" y="4183930"/>
            <a:ext cx="6557962" cy="913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 cap="none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84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Helvetica Neue"/>
              <a:buNone/>
              <a:defRPr sz="8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6d6697269_0_67"/>
          <p:cNvSpPr txBox="1">
            <a:spLocks noGrp="1"/>
          </p:cNvSpPr>
          <p:nvPr>
            <p:ph type="body" idx="1"/>
          </p:nvPr>
        </p:nvSpPr>
        <p:spPr>
          <a:xfrm>
            <a:off x="1676400" y="10845298"/>
            <a:ext cx="210312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Font typeface="Arial"/>
              <a:buNone/>
            </a:pPr>
            <a:r>
              <a:rPr lang="en-US"/>
              <a:t>Chest Game!</a:t>
            </a:r>
            <a:endParaRPr/>
          </a:p>
        </p:txBody>
      </p:sp>
      <p:sp>
        <p:nvSpPr>
          <p:cNvPr id="283" name="Google Shape;283;gd6d6697269_0_67"/>
          <p:cNvSpPr txBox="1">
            <a:spLocks noGrp="1"/>
          </p:cNvSpPr>
          <p:nvPr>
            <p:ph type="body" idx="2"/>
          </p:nvPr>
        </p:nvSpPr>
        <p:spPr>
          <a:xfrm>
            <a:off x="1676400" y="7094538"/>
            <a:ext cx="21031200" cy="29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2000"/>
              <a:buNone/>
            </a:pPr>
            <a:r>
              <a:rPr lang="tr-TR" dirty="0" err="1" smtClean="0"/>
              <a:t>Labwork</a:t>
            </a:r>
            <a:r>
              <a:rPr lang="tr-TR" dirty="0" smtClean="0"/>
              <a:t> </a:t>
            </a:r>
            <a:r>
              <a:rPr lang="en-US" dirty="0" smtClean="0"/>
              <a:t>#</a:t>
            </a:r>
            <a:r>
              <a:rPr lang="tr-TR" dirty="0" smtClean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96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6d6697269_0_72"/>
          <p:cNvSpPr txBox="1">
            <a:spLocks noGrp="1"/>
          </p:cNvSpPr>
          <p:nvPr>
            <p:ph type="title"/>
          </p:nvPr>
        </p:nvSpPr>
        <p:spPr>
          <a:xfrm>
            <a:off x="1679576" y="914399"/>
            <a:ext cx="90462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lang="en-US"/>
              <a:t>GAME CLASSES</a:t>
            </a:r>
            <a:endParaRPr/>
          </a:p>
        </p:txBody>
      </p:sp>
      <p:sp>
        <p:nvSpPr>
          <p:cNvPr id="289" name="Google Shape;289;gd6d6697269_0_72"/>
          <p:cNvSpPr txBox="1">
            <a:spLocks noGrp="1"/>
          </p:cNvSpPr>
          <p:nvPr>
            <p:ph type="body" idx="2"/>
          </p:nvPr>
        </p:nvSpPr>
        <p:spPr>
          <a:xfrm>
            <a:off x="1679575" y="5943600"/>
            <a:ext cx="9939600" cy="57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 err="1"/>
              <a:t>ChestGameCharacter</a:t>
            </a:r>
            <a:r>
              <a:rPr lang="en-US" sz="2800" dirty="0"/>
              <a:t>: A Pawn subclass that represents the player and is part of the First Person template.</a:t>
            </a:r>
            <a:endParaRPr sz="2800"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 err="1"/>
              <a:t>BP_BasicItem</a:t>
            </a:r>
            <a:r>
              <a:rPr lang="en-US" sz="2800" dirty="0"/>
              <a:t>: An Actor class to be used as a base for every </a:t>
            </a:r>
            <a:r>
              <a:rPr lang="en-US" sz="2800" dirty="0" err="1"/>
              <a:t>pickable</a:t>
            </a:r>
            <a:r>
              <a:rPr lang="en-US" sz="2800" dirty="0"/>
              <a:t> inventory item in this game.</a:t>
            </a:r>
            <a:endParaRPr sz="2800"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 err="1"/>
              <a:t>ChestGameHUD</a:t>
            </a:r>
            <a:r>
              <a:rPr lang="en-US" sz="2800" dirty="0"/>
              <a:t>: Draws the crosshair on the screen.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 err="1"/>
              <a:t>ChestGameMode</a:t>
            </a:r>
            <a:r>
              <a:rPr lang="en-US" sz="2800" b="1" dirty="0"/>
              <a:t>: </a:t>
            </a:r>
            <a:r>
              <a:rPr lang="en-US" sz="2800" dirty="0"/>
              <a:t>The game mode class of this game.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 err="1"/>
              <a:t>S_InventoryItem</a:t>
            </a:r>
            <a:r>
              <a:rPr lang="en-US" sz="2800" b="1" dirty="0"/>
              <a:t>: </a:t>
            </a:r>
            <a:r>
              <a:rPr lang="en-US" sz="2800" dirty="0" err="1"/>
              <a:t>Iventory</a:t>
            </a:r>
            <a:r>
              <a:rPr lang="en-US" sz="2800" dirty="0"/>
              <a:t> item data structure to initialize a </a:t>
            </a:r>
            <a:r>
              <a:rPr lang="en-US" sz="2800" dirty="0" err="1"/>
              <a:t>BP_BasicItem</a:t>
            </a:r>
            <a:r>
              <a:rPr lang="en-US" sz="2800" dirty="0"/>
              <a:t>.</a:t>
            </a:r>
            <a:endParaRPr sz="2800" b="1"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 err="1"/>
              <a:t>DT_ItemsRegistry</a:t>
            </a:r>
            <a:r>
              <a:rPr lang="en-US" sz="2800" b="1" dirty="0"/>
              <a:t>: </a:t>
            </a:r>
            <a:r>
              <a:rPr lang="en-US" sz="2800" dirty="0"/>
              <a:t>A Data-table asset Of </a:t>
            </a:r>
            <a:r>
              <a:rPr lang="en-US" sz="2800" b="1" dirty="0" err="1"/>
              <a:t>S_IventoryItem</a:t>
            </a:r>
            <a:r>
              <a:rPr lang="en-US" sz="2800" dirty="0"/>
              <a:t> type, which holds all the inventory item initial values..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  <p:pic>
        <p:nvPicPr>
          <p:cNvPr id="290" name="Google Shape;290;gd6d6697269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4863" y="4019981"/>
            <a:ext cx="11679625" cy="6826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90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6d6697269_0_78"/>
          <p:cNvSpPr txBox="1">
            <a:spLocks noGrp="1"/>
          </p:cNvSpPr>
          <p:nvPr>
            <p:ph type="body" idx="1"/>
          </p:nvPr>
        </p:nvSpPr>
        <p:spPr>
          <a:xfrm>
            <a:off x="2003755" y="4183930"/>
            <a:ext cx="6558000" cy="9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/>
              <a:t>GAME MECHANICS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/>
              <a:t>TO BE IMPLEMENTED!</a:t>
            </a:r>
            <a:endParaRPr/>
          </a:p>
        </p:txBody>
      </p:sp>
      <p:sp>
        <p:nvSpPr>
          <p:cNvPr id="296" name="Google Shape;296;gd6d6697269_0_78"/>
          <p:cNvSpPr txBox="1"/>
          <p:nvPr/>
        </p:nvSpPr>
        <p:spPr>
          <a:xfrm>
            <a:off x="9779095" y="4183930"/>
            <a:ext cx="14308800" cy="76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0" marR="0" lvl="1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endParaRPr sz="29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Items can be picked up with Left Mouse Button</a:t>
            </a:r>
            <a:endParaRPr sz="29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Picked Items can be thrown by holding Right Mouse Button at a different force. Releasing the right Mouse button throws the item.</a:t>
            </a:r>
            <a:endParaRPr dirty="0"/>
          </a:p>
          <a:p>
            <a:pPr marL="1371600" marR="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«Force» indicator displays the amount of force will be applied to the item.</a:t>
            </a:r>
            <a:endParaRPr dirty="0"/>
          </a:p>
          <a:p>
            <a:pPr marL="1371600" marR="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any item falls into the chest, added to the Inventory slots.</a:t>
            </a:r>
            <a:endParaRPr dirty="0"/>
          </a:p>
          <a:p>
            <a:pPr marL="1371600" marR="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Picked-up items from the chest also removes them from the inventory slots.</a:t>
            </a:r>
            <a:endParaRPr dirty="0"/>
          </a:p>
          <a:p>
            <a:pPr marL="1371600" marR="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elapsed time is also displayed on the UI.</a:t>
            </a:r>
            <a:endParaRPr dirty="0"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2082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6d6697269_0_223"/>
          <p:cNvSpPr txBox="1">
            <a:spLocks noGrp="1"/>
          </p:cNvSpPr>
          <p:nvPr>
            <p:ph type="title"/>
          </p:nvPr>
        </p:nvSpPr>
        <p:spPr>
          <a:xfrm>
            <a:off x="1679576" y="914399"/>
            <a:ext cx="90462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lang="en-US"/>
              <a:t>CREATING THE PROJECT</a:t>
            </a:r>
            <a:endParaRPr/>
          </a:p>
        </p:txBody>
      </p:sp>
      <p:sp>
        <p:nvSpPr>
          <p:cNvPr id="302" name="Google Shape;302;gd6d6697269_0_223"/>
          <p:cNvSpPr txBox="1">
            <a:spLocks noGrp="1"/>
          </p:cNvSpPr>
          <p:nvPr>
            <p:ph type="body" idx="2"/>
          </p:nvPr>
        </p:nvSpPr>
        <p:spPr>
          <a:xfrm>
            <a:off x="1680124" y="5943600"/>
            <a:ext cx="9045600" cy="76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Download </a:t>
            </a:r>
            <a:r>
              <a:rPr lang="en-US" sz="2800" b="1" dirty="0" smtClean="0"/>
              <a:t>ChestGame202</a:t>
            </a:r>
            <a:r>
              <a:rPr lang="tr-TR" sz="2800" b="1" dirty="0" smtClean="0"/>
              <a:t>2</a:t>
            </a:r>
            <a:r>
              <a:rPr lang="en-US" sz="2800" b="1" dirty="0" smtClean="0"/>
              <a:t>.zip</a:t>
            </a:r>
            <a:r>
              <a:rPr lang="en-US" sz="2800" dirty="0" smtClean="0"/>
              <a:t> </a:t>
            </a:r>
            <a:r>
              <a:rPr lang="en-US" sz="2800" dirty="0"/>
              <a:t>from Team’s Files </a:t>
            </a:r>
            <a:r>
              <a:rPr lang="tr-TR" sz="2800" dirty="0" smtClean="0"/>
              <a:t>Class </a:t>
            </a:r>
            <a:r>
              <a:rPr lang="tr-TR" sz="2800" dirty="0" err="1" smtClean="0"/>
              <a:t>Materials</a:t>
            </a:r>
            <a:r>
              <a:rPr lang="tr-TR" sz="2800" dirty="0" smtClean="0"/>
              <a:t> f</a:t>
            </a:r>
            <a:r>
              <a:rPr lang="en-US" sz="2800" dirty="0" smtClean="0"/>
              <a:t>older </a:t>
            </a:r>
            <a:r>
              <a:rPr lang="en-US" sz="2800" dirty="0"/>
              <a:t>or </a:t>
            </a:r>
            <a:r>
              <a:rPr lang="en-US" sz="2800" dirty="0" err="1"/>
              <a:t>itslearning</a:t>
            </a:r>
            <a:r>
              <a:rPr lang="en-US" sz="2800" dirty="0"/>
              <a:t> Resources section.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Extract the contents and run </a:t>
            </a:r>
            <a:r>
              <a:rPr lang="en-US" sz="2800" b="1" dirty="0" err="1"/>
              <a:t>ChestGame.uproject</a:t>
            </a:r>
            <a:r>
              <a:rPr lang="en-US" sz="2800" dirty="0"/>
              <a:t>.</a:t>
            </a:r>
            <a:endParaRPr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15" r="47508" b="4615"/>
          <a:stretch/>
        </p:blipFill>
        <p:spPr bwMode="auto">
          <a:xfrm>
            <a:off x="10820399" y="-647700"/>
            <a:ext cx="13735052" cy="141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31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6d6697269_0_89"/>
          <p:cNvSpPr txBox="1">
            <a:spLocks noGrp="1"/>
          </p:cNvSpPr>
          <p:nvPr>
            <p:ph type="title"/>
          </p:nvPr>
        </p:nvSpPr>
        <p:spPr>
          <a:xfrm>
            <a:off x="1679576" y="914399"/>
            <a:ext cx="90462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lang="en-US"/>
              <a:t>PHASE #1</a:t>
            </a:r>
            <a:endParaRPr/>
          </a:p>
        </p:txBody>
      </p:sp>
      <p:sp>
        <p:nvSpPr>
          <p:cNvPr id="309" name="Google Shape;309;gd6d6697269_0_89"/>
          <p:cNvSpPr txBox="1">
            <a:spLocks noGrp="1"/>
          </p:cNvSpPr>
          <p:nvPr>
            <p:ph type="body" idx="2"/>
          </p:nvPr>
        </p:nvSpPr>
        <p:spPr>
          <a:xfrm>
            <a:off x="1679575" y="5943600"/>
            <a:ext cx="9045600" cy="8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Char char="-"/>
            </a:pPr>
            <a:r>
              <a:rPr lang="tr-TR" sz="4000" dirty="0" err="1" smtClean="0"/>
              <a:t>Add</a:t>
            </a:r>
            <a:r>
              <a:rPr lang="tr-TR" sz="4000" dirty="0" smtClean="0"/>
              <a:t> 2 </a:t>
            </a:r>
            <a:r>
              <a:rPr lang="tr-TR" sz="4000" dirty="0" err="1" smtClean="0"/>
              <a:t>more</a:t>
            </a:r>
            <a:r>
              <a:rPr lang="tr-TR" sz="4000" dirty="0" smtClean="0"/>
              <a:t> </a:t>
            </a:r>
            <a:r>
              <a:rPr lang="tr-TR" sz="4000" dirty="0" err="1" smtClean="0"/>
              <a:t>items</a:t>
            </a:r>
            <a:r>
              <a:rPr lang="tr-TR" sz="4000" dirty="0" smtClean="0"/>
              <a:t> </a:t>
            </a:r>
            <a:r>
              <a:rPr lang="tr-TR" sz="4000" dirty="0" err="1" smtClean="0"/>
              <a:t>types</a:t>
            </a:r>
            <a:r>
              <a:rPr lang="tr-TR" sz="4000" dirty="0" smtClean="0"/>
              <a:t>, </a:t>
            </a:r>
            <a:r>
              <a:rPr lang="tr-TR" sz="4000" dirty="0" err="1" smtClean="0"/>
              <a:t>adjust</a:t>
            </a:r>
            <a:r>
              <a:rPr lang="tr-TR" sz="4000" dirty="0" smtClean="0"/>
              <a:t> </a:t>
            </a:r>
            <a:r>
              <a:rPr lang="tr-TR" sz="4000" dirty="0" err="1" smtClean="0"/>
              <a:t>their</a:t>
            </a:r>
            <a:r>
              <a:rPr lang="tr-TR" sz="4000" dirty="0" smtClean="0"/>
              <a:t> </a:t>
            </a:r>
            <a:r>
              <a:rPr lang="tr-TR" sz="4000" dirty="0" err="1" smtClean="0"/>
              <a:t>properties</a:t>
            </a:r>
            <a:r>
              <a:rPr lang="tr-TR" sz="4000" dirty="0" smtClean="0"/>
              <a:t> </a:t>
            </a:r>
            <a:r>
              <a:rPr lang="tr-TR" sz="4000" dirty="0" err="1" smtClean="0"/>
              <a:t>and</a:t>
            </a:r>
            <a:r>
              <a:rPr lang="tr-TR" sz="4000" dirty="0" smtClean="0"/>
              <a:t> </a:t>
            </a:r>
            <a:r>
              <a:rPr lang="tr-TR" sz="4000" dirty="0" err="1" smtClean="0"/>
              <a:t>place</a:t>
            </a:r>
            <a:r>
              <a:rPr lang="tr-TR" sz="4000" dirty="0" smtClean="0"/>
              <a:t>  </a:t>
            </a:r>
            <a:r>
              <a:rPr lang="tr-TR" sz="4000" dirty="0" err="1" smtClean="0"/>
              <a:t>them</a:t>
            </a:r>
            <a:r>
              <a:rPr lang="tr-TR" sz="4000" dirty="0" smtClean="0"/>
              <a:t> on </a:t>
            </a:r>
            <a:r>
              <a:rPr lang="tr-TR" sz="4000" dirty="0" err="1" smtClean="0"/>
              <a:t>the</a:t>
            </a:r>
            <a:r>
              <a:rPr lang="tr-TR" sz="4000" dirty="0" smtClean="0"/>
              <a:t> </a:t>
            </a:r>
            <a:r>
              <a:rPr lang="tr-TR" sz="4000" dirty="0" err="1" smtClean="0"/>
              <a:t>map</a:t>
            </a:r>
            <a:r>
              <a:rPr lang="tr-TR" sz="4000" dirty="0" smtClean="0"/>
              <a:t>.</a:t>
            </a:r>
          </a:p>
          <a:p>
            <a:pPr marL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Char char="-"/>
            </a:pPr>
            <a:r>
              <a:rPr lang="en-US" sz="4000" dirty="0" smtClean="0"/>
              <a:t>Add </a:t>
            </a:r>
            <a:r>
              <a:rPr lang="en-US" sz="4000" dirty="0"/>
              <a:t>functionality of holding right click to adjust the throwing force of equipped items.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dirty="0"/>
              <a:t>Add these variables to your Character:</a:t>
            </a:r>
            <a:endParaRPr dirty="0"/>
          </a:p>
          <a:p>
            <a:pPr marL="746125" lvl="1" indent="-2889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Char char="-"/>
            </a:pPr>
            <a:r>
              <a:rPr lang="en-US" sz="4000" dirty="0" err="1"/>
              <a:t>Bool</a:t>
            </a:r>
            <a:r>
              <a:rPr lang="en-US" sz="4000" dirty="0"/>
              <a:t> </a:t>
            </a:r>
            <a:r>
              <a:rPr lang="en-US" sz="4000" dirty="0" err="1"/>
              <a:t>ThrowButtonHolding</a:t>
            </a:r>
            <a:endParaRPr sz="4000" dirty="0"/>
          </a:p>
          <a:p>
            <a:pPr marL="746125" lvl="1" indent="-2889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Char char="-"/>
            </a:pPr>
            <a:r>
              <a:rPr lang="en-US" sz="4000" dirty="0"/>
              <a:t>Float </a:t>
            </a:r>
            <a:r>
              <a:rPr lang="en-US" sz="4000" dirty="0" err="1"/>
              <a:t>ThrowForce</a:t>
            </a:r>
            <a:r>
              <a:rPr lang="en-US" sz="4000" dirty="0"/>
              <a:t> (between 0..1)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dirty="0"/>
          </a:p>
        </p:txBody>
      </p:sp>
      <p:sp>
        <p:nvSpPr>
          <p:cNvPr id="310" name="Google Shape;310;gd6d6697269_0_89"/>
          <p:cNvSpPr txBox="1"/>
          <p:nvPr/>
        </p:nvSpPr>
        <p:spPr>
          <a:xfrm>
            <a:off x="13750706" y="3258207"/>
            <a:ext cx="9045600" cy="8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Hints</a:t>
            </a: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marL="0" marR="0" lvl="0" indent="-304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-"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EventTick to adjust force on the fly.</a:t>
            </a:r>
            <a:endParaRPr/>
          </a:p>
          <a:p>
            <a:pPr marL="0" marR="0" lvl="0" indent="-304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-"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Holding Right Click should only work while holding an item.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984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6d6697269_0_95"/>
          <p:cNvSpPr txBox="1">
            <a:spLocks noGrp="1"/>
          </p:cNvSpPr>
          <p:nvPr>
            <p:ph type="title"/>
          </p:nvPr>
        </p:nvSpPr>
        <p:spPr>
          <a:xfrm>
            <a:off x="1679576" y="914399"/>
            <a:ext cx="90462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lang="en-US"/>
              <a:t>PHASE #2</a:t>
            </a:r>
            <a:endParaRPr/>
          </a:p>
        </p:txBody>
      </p:sp>
      <p:sp>
        <p:nvSpPr>
          <p:cNvPr id="316" name="Google Shape;316;gd6d6697269_0_95"/>
          <p:cNvSpPr txBox="1">
            <a:spLocks noGrp="1"/>
          </p:cNvSpPr>
          <p:nvPr>
            <p:ph type="body" idx="2"/>
          </p:nvPr>
        </p:nvSpPr>
        <p:spPr>
          <a:xfrm>
            <a:off x="1679575" y="5943600"/>
            <a:ext cx="9045600" cy="8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Char char="-"/>
            </a:pPr>
            <a:r>
              <a:rPr lang="en-US" sz="4000"/>
              <a:t>Make items added to inventory only if they are inside the chest.</a:t>
            </a:r>
            <a:endParaRPr/>
          </a:p>
          <a:p>
            <a:pPr marL="0" lvl="0" indent="-254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Char char="-"/>
            </a:pPr>
            <a:r>
              <a:rPr lang="en-US" sz="4000"/>
              <a:t>Picking up the item from the chest should also remove it from the inventory.</a:t>
            </a:r>
            <a:endParaRPr sz="4000"/>
          </a:p>
          <a:p>
            <a:pPr marL="0" lvl="0" indent="-254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Char char="-"/>
            </a:pPr>
            <a:r>
              <a:rPr lang="en-US" sz="4000"/>
              <a:t>Print out the contents of the inventory everytime an adding or removing happens.</a:t>
            </a:r>
            <a:endParaRPr sz="4000"/>
          </a:p>
        </p:txBody>
      </p:sp>
      <p:sp>
        <p:nvSpPr>
          <p:cNvPr id="317" name="Google Shape;317;gd6d6697269_0_95"/>
          <p:cNvSpPr txBox="1"/>
          <p:nvPr/>
        </p:nvSpPr>
        <p:spPr>
          <a:xfrm>
            <a:off x="13750706" y="3258207"/>
            <a:ext cx="9045600" cy="8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Hints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dirty="0"/>
          </a:p>
          <a:p>
            <a:pPr marL="0" marR="0" lvl="0" indent="-2819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a Trigger Box in the chest.</a:t>
            </a:r>
            <a:endParaRPr dirty="0"/>
          </a:p>
          <a:p>
            <a:pPr marL="0" marR="0" lvl="0" indent="-2819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bool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check if the thrown item ended up inside the chest.</a:t>
            </a:r>
            <a:endParaRPr dirty="0"/>
          </a:p>
          <a:p>
            <a:pPr marL="0" marR="0" lvl="0" indent="-2819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OnActorBeginOverlap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48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OnActorEndOverlap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events together.</a:t>
            </a:r>
            <a:endParaRPr dirty="0"/>
          </a:p>
          <a:p>
            <a:pPr marL="0" marR="0" lvl="0" indent="-28194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code part where thrown item’s physics simulation is disabled. You may update the inventory and make sure the item is in the chest.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64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6d6697269_0_101"/>
          <p:cNvSpPr txBox="1">
            <a:spLocks noGrp="1"/>
          </p:cNvSpPr>
          <p:nvPr>
            <p:ph type="title"/>
          </p:nvPr>
        </p:nvSpPr>
        <p:spPr>
          <a:xfrm>
            <a:off x="1679576" y="914399"/>
            <a:ext cx="90462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lang="en-US"/>
              <a:t>PHASE #3</a:t>
            </a:r>
            <a:endParaRPr sz="2800"/>
          </a:p>
        </p:txBody>
      </p:sp>
      <p:sp>
        <p:nvSpPr>
          <p:cNvPr id="323" name="Google Shape;323;gd6d6697269_0_101"/>
          <p:cNvSpPr txBox="1">
            <a:spLocks noGrp="1"/>
          </p:cNvSpPr>
          <p:nvPr>
            <p:ph type="body" idx="2"/>
          </p:nvPr>
        </p:nvSpPr>
        <p:spPr>
          <a:xfrm>
            <a:off x="1679575" y="5943600"/>
            <a:ext cx="9045600" cy="8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Char char="-"/>
            </a:pPr>
            <a:r>
              <a:rPr lang="en-US" sz="4000" dirty="0"/>
              <a:t>Add functionality of displaying Inventory contents.</a:t>
            </a:r>
            <a:endParaRPr dirty="0"/>
          </a:p>
          <a:p>
            <a:pPr marL="0" lvl="0" indent="-254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Char char="-"/>
            </a:pPr>
            <a:r>
              <a:rPr lang="en-US" sz="4000" dirty="0"/>
              <a:t>For testing add all picked items into inventory.</a:t>
            </a:r>
            <a:endParaRPr dirty="0"/>
          </a:p>
          <a:p>
            <a:pPr marL="0" lvl="0" indent="-254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Char char="-"/>
            </a:pPr>
            <a:r>
              <a:rPr lang="en-US" sz="4000" dirty="0"/>
              <a:t>Make your inventory array accessible from the </a:t>
            </a:r>
            <a:r>
              <a:rPr lang="en-US" sz="4000" dirty="0" err="1"/>
              <a:t>ChestGameMode</a:t>
            </a:r>
            <a:r>
              <a:rPr lang="en-US" sz="4000" dirty="0"/>
              <a:t> like this:</a:t>
            </a:r>
            <a:endParaRPr sz="4000" dirty="0"/>
          </a:p>
        </p:txBody>
      </p:sp>
      <p:sp>
        <p:nvSpPr>
          <p:cNvPr id="324" name="Google Shape;324;gd6d6697269_0_101"/>
          <p:cNvSpPr txBox="1"/>
          <p:nvPr/>
        </p:nvSpPr>
        <p:spPr>
          <a:xfrm>
            <a:off x="13750706" y="3258207"/>
            <a:ext cx="9045600" cy="8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Hints</a:t>
            </a: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marL="0" marR="0" lvl="0" indent="-2133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Inventory Slots Array in InventoryWidget</a:t>
            </a:r>
            <a:endParaRPr sz="4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-2133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ForEachLoop</a:t>
            </a:r>
            <a:endParaRPr sz="4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-2133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function ‘UpdateInventory’ to refresh the UI with the contents of the inventory array.</a:t>
            </a:r>
            <a:endParaRPr/>
          </a:p>
          <a:p>
            <a:pPr marL="0" marR="0" lvl="0" indent="-2133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IsValidIndex of Array</a:t>
            </a:r>
            <a:endParaRPr sz="4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-2133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SetBrushFromTexture Image Objects</a:t>
            </a:r>
            <a:endParaRPr/>
          </a:p>
          <a:p>
            <a:pPr marL="0" marR="0" lvl="0" indent="-213359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‘Icon’ property to your InventoryItem structure and use icon Texture2D images already given in ChestGame folder.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4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5" name="Google Shape;325;gd6d6697269_0_101"/>
          <p:cNvPicPr preferRelativeResize="0"/>
          <p:nvPr/>
        </p:nvPicPr>
        <p:blipFill rotWithShape="1">
          <a:blip r:embed="rId3">
            <a:alphaModFix/>
          </a:blip>
          <a:srcRect l="28678" t="26783" r="28733" b="47946"/>
          <a:stretch/>
        </p:blipFill>
        <p:spPr>
          <a:xfrm>
            <a:off x="1749972" y="10405241"/>
            <a:ext cx="8518306" cy="2758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71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6d6697269_0_108"/>
          <p:cNvSpPr txBox="1">
            <a:spLocks noGrp="1"/>
          </p:cNvSpPr>
          <p:nvPr>
            <p:ph type="title"/>
          </p:nvPr>
        </p:nvSpPr>
        <p:spPr>
          <a:xfrm>
            <a:off x="1679576" y="914399"/>
            <a:ext cx="90462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lang="en-US" dirty="0"/>
              <a:t>PHASE #4</a:t>
            </a:r>
            <a:endParaRPr sz="2800" dirty="0"/>
          </a:p>
        </p:txBody>
      </p:sp>
      <p:sp>
        <p:nvSpPr>
          <p:cNvPr id="331" name="Google Shape;331;gd6d6697269_0_108"/>
          <p:cNvSpPr txBox="1">
            <a:spLocks noGrp="1"/>
          </p:cNvSpPr>
          <p:nvPr>
            <p:ph type="body" idx="2"/>
          </p:nvPr>
        </p:nvSpPr>
        <p:spPr>
          <a:xfrm>
            <a:off x="1679575" y="5943600"/>
            <a:ext cx="9045600" cy="8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Char char="-"/>
            </a:pPr>
            <a:r>
              <a:rPr lang="en-US" sz="4000" dirty="0"/>
              <a:t>Display the throw force on the </a:t>
            </a:r>
            <a:r>
              <a:rPr lang="en-US" sz="4000" dirty="0" err="1"/>
              <a:t>progressbar</a:t>
            </a:r>
            <a:r>
              <a:rPr lang="en-US" sz="4000" dirty="0"/>
              <a:t> of </a:t>
            </a:r>
            <a:r>
              <a:rPr lang="en-US" sz="4000" dirty="0" err="1"/>
              <a:t>InventoryWidget</a:t>
            </a:r>
            <a:r>
              <a:rPr lang="en-US" sz="4000" dirty="0"/>
              <a:t> by creating a bind</a:t>
            </a:r>
            <a:r>
              <a:rPr lang="en-US" sz="4000" dirty="0" smtClean="0"/>
              <a:t>.</a:t>
            </a:r>
            <a:endParaRPr sz="4000" dirty="0"/>
          </a:p>
        </p:txBody>
      </p:sp>
      <p:sp>
        <p:nvSpPr>
          <p:cNvPr id="332" name="Google Shape;332;gd6d6697269_0_108"/>
          <p:cNvSpPr txBox="1"/>
          <p:nvPr/>
        </p:nvSpPr>
        <p:spPr>
          <a:xfrm>
            <a:off x="13750706" y="3258207"/>
            <a:ext cx="9045600" cy="8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6146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6d6697269_0_108"/>
          <p:cNvSpPr txBox="1">
            <a:spLocks noGrp="1"/>
          </p:cNvSpPr>
          <p:nvPr>
            <p:ph type="title"/>
          </p:nvPr>
        </p:nvSpPr>
        <p:spPr>
          <a:xfrm>
            <a:off x="1679576" y="914399"/>
            <a:ext cx="9046200" cy="4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lang="en-US" dirty="0" smtClean="0"/>
              <a:t>PHASE #</a:t>
            </a:r>
            <a:r>
              <a:rPr lang="tr-TR" dirty="0" smtClean="0"/>
              <a:t>5 (OPTIONAL)</a:t>
            </a:r>
            <a:endParaRPr sz="2800" dirty="0"/>
          </a:p>
        </p:txBody>
      </p:sp>
      <p:sp>
        <p:nvSpPr>
          <p:cNvPr id="331" name="Google Shape;331;gd6d6697269_0_108"/>
          <p:cNvSpPr txBox="1">
            <a:spLocks noGrp="1"/>
          </p:cNvSpPr>
          <p:nvPr>
            <p:ph type="body" idx="2"/>
          </p:nvPr>
        </p:nvSpPr>
        <p:spPr>
          <a:xfrm>
            <a:off x="1679575" y="5943600"/>
            <a:ext cx="9045600" cy="8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4000"/>
            </a:pPr>
            <a:r>
              <a:rPr lang="tr-TR" sz="4000" b="1" dirty="0" smtClean="0"/>
              <a:t>Complete </a:t>
            </a:r>
            <a:r>
              <a:rPr lang="tr-TR" sz="4000" b="1" dirty="0" err="1" smtClean="0"/>
              <a:t>this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and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gain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extra</a:t>
            </a:r>
            <a:r>
              <a:rPr lang="tr-TR" sz="4000" b="1" dirty="0" smtClean="0"/>
              <a:t> </a:t>
            </a:r>
            <a:r>
              <a:rPr lang="tr-TR" sz="4000" b="1" dirty="0" err="1" smtClean="0"/>
              <a:t>points</a:t>
            </a:r>
            <a:r>
              <a:rPr lang="tr-TR" sz="4000" b="1" dirty="0" smtClean="0"/>
              <a:t>!</a:t>
            </a:r>
          </a:p>
          <a:p>
            <a:pPr marL="0" lvl="0" indent="0">
              <a:buSzPts val="4000"/>
            </a:pPr>
            <a:endParaRPr lang="tr-TR" sz="4000" dirty="0" smtClean="0"/>
          </a:p>
          <a:p>
            <a:pPr marL="0" lvl="0" indent="-254000">
              <a:buSzPts val="4000"/>
              <a:buFont typeface="Helvetica Neue"/>
              <a:buChar char="-"/>
            </a:pPr>
            <a:r>
              <a:rPr lang="en-US" sz="4000" dirty="0" smtClean="0"/>
              <a:t>Design </a:t>
            </a:r>
            <a:r>
              <a:rPr lang="en-US" sz="4000" dirty="0"/>
              <a:t>a scoring system where throwing an item into the chest from a far distance gives more points than throwing it very close to the chest.</a:t>
            </a:r>
          </a:p>
          <a:p>
            <a:pPr marL="0" lvl="0" indent="-254000">
              <a:buSzPts val="4000"/>
              <a:buFont typeface="Helvetica Neue"/>
              <a:buChar char="-"/>
            </a:pPr>
            <a:r>
              <a:rPr lang="en-US" sz="4000" dirty="0"/>
              <a:t>Display the score on UI.</a:t>
            </a:r>
            <a:endParaRPr lang="en-US" sz="4000" dirty="0"/>
          </a:p>
        </p:txBody>
      </p:sp>
      <p:sp>
        <p:nvSpPr>
          <p:cNvPr id="332" name="Google Shape;332;gd6d6697269_0_108"/>
          <p:cNvSpPr txBox="1"/>
          <p:nvPr/>
        </p:nvSpPr>
        <p:spPr>
          <a:xfrm>
            <a:off x="13750706" y="3258207"/>
            <a:ext cx="9045600" cy="8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Hints</a:t>
            </a: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marL="0" marR="0" lvl="0" indent="-304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-"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DistanceTo</a:t>
            </a:r>
            <a:endParaRPr sz="4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-3048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-"/>
            </a:pPr>
            <a:r>
              <a:rPr lang="en-US" sz="4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VectorLength</a:t>
            </a:r>
            <a:endParaRPr sz="4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7904620"/>
      </p:ext>
    </p:extLst>
  </p:cSld>
  <p:clrMapOvr>
    <a:masterClrMapping/>
  </p:clrMapOvr>
</p:sld>
</file>

<file path=ppt/theme/theme1.xml><?xml version="1.0" encoding="utf-8"?>
<a:theme xmlns:a="http://schemas.openxmlformats.org/drawingml/2006/main" name="EpicThem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BFA27738593149980C7FEC53E75F35" ma:contentTypeVersion="2" ma:contentTypeDescription="Create a new document." ma:contentTypeScope="" ma:versionID="704ad1805291d62102c5f4021a562cd5">
  <xsd:schema xmlns:xsd="http://www.w3.org/2001/XMLSchema" xmlns:xs="http://www.w3.org/2001/XMLSchema" xmlns:p="http://schemas.microsoft.com/office/2006/metadata/properties" xmlns:ns2="4d899eff-2407-42f1-91a7-c0f888984327" targetNamespace="http://schemas.microsoft.com/office/2006/metadata/properties" ma:root="true" ma:fieldsID="0a00eae015eff5ba9ecc3f5552f98d07" ns2:_="">
    <xsd:import namespace="4d899eff-2407-42f1-91a7-c0f8889843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99eff-2407-42f1-91a7-c0f8889843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6F3463-98AE-4E43-B565-0158D74679F0}"/>
</file>

<file path=customXml/itemProps2.xml><?xml version="1.0" encoding="utf-8"?>
<ds:datastoreItem xmlns:ds="http://schemas.openxmlformats.org/officeDocument/2006/customXml" ds:itemID="{67FB982E-F60D-4156-86E9-4FBEB83F0227}"/>
</file>

<file path=customXml/itemProps3.xml><?xml version="1.0" encoding="utf-8"?>
<ds:datastoreItem xmlns:ds="http://schemas.openxmlformats.org/officeDocument/2006/customXml" ds:itemID="{E978F452-F9F0-475E-B1BE-C575FC32F76C}"/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539</Words>
  <Application>Microsoft Office PowerPoint</Application>
  <PresentationFormat>Özel</PresentationFormat>
  <Paragraphs>61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Helvetica Neue</vt:lpstr>
      <vt:lpstr>Calibri</vt:lpstr>
      <vt:lpstr>EpicTheme</vt:lpstr>
      <vt:lpstr>PowerPoint Sunusu</vt:lpstr>
      <vt:lpstr>GAME CLASSES</vt:lpstr>
      <vt:lpstr>PowerPoint Sunusu</vt:lpstr>
      <vt:lpstr>CREATING THE PROJECT</vt:lpstr>
      <vt:lpstr>PHASE #1</vt:lpstr>
      <vt:lpstr>PHASE #2</vt:lpstr>
      <vt:lpstr>PHASE #3</vt:lpstr>
      <vt:lpstr>PHASE #4</vt:lpstr>
      <vt:lpstr>PHASE #5 (OPTIONAL)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INFO</dc:title>
  <dc:creator>Marcos Romero</dc:creator>
  <cp:lastModifiedBy>Galip KARTOGLU</cp:lastModifiedBy>
  <cp:revision>4</cp:revision>
  <dcterms:modified xsi:type="dcterms:W3CDTF">2022-05-17T07:38:18Z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0x010100CFBFA27738593149980C7FEC53E75F35</vt:lpwstr>
  </property>
</Properties>
</file>