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65" r:id="rId4"/>
    <p:sldId id="266" r:id="rId5"/>
    <p:sldId id="267" r:id="rId6"/>
    <p:sldId id="268" r:id="rId7"/>
    <p:sldId id="269" r:id="rId8"/>
    <p:sldId id="271" r:id="rId9"/>
    <p:sldId id="262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51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34296-6E04-4B75-B915-A76E1EA20E69}" type="datetimeFigureOut">
              <a:rPr lang="en-US" smtClean="0"/>
              <a:t>3/14/21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3A85C-0799-4B07-9D5A-C0CF829FE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14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3A85C-0799-4B07-9D5A-C0CF829FEFE1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194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5C00EFA-6112-4329-B078-BDFD9AB9E0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D59332A-8BBF-4C61-B4B5-8825C5AEB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800" y="480251"/>
            <a:ext cx="5437813" cy="2948749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1" name="Ondertitel 2">
            <a:extLst>
              <a:ext uri="{FF2B5EF4-FFF2-40B4-BE49-F238E27FC236}">
                <a16:creationId xmlns:a16="http://schemas.microsoft.com/office/drawing/2014/main" id="{5CF3DE66-81E0-437F-B402-51B81A280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00" y="3722400"/>
            <a:ext cx="5437813" cy="2156400"/>
          </a:xfrm>
        </p:spPr>
        <p:txBody>
          <a:bodyPr>
            <a:normAutofit/>
          </a:bodyPr>
          <a:lstStyle>
            <a:lvl1pPr marL="0" indent="0" algn="l">
              <a:buNone/>
              <a:defRPr sz="32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FE4DAE4-E72C-412A-8A4B-A69AF8BC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DF5DEAEB-58C3-41E0-9B19-3EAF52B1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B6DFF287-C549-4AF6-B089-B8FA276F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C228-EDE5-458F-83F9-D328C7814F86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6045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 userDrawn="1">
          <p15:clr>
            <a:srgbClr val="FBAE40"/>
          </p15:clr>
        </p15:guide>
        <p15:guide id="4" orient="horz" pos="370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D3428401-6C34-4A0C-93B5-4516241725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D59332A-8BBF-4C61-B4B5-8825C5AEB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4" y="480251"/>
            <a:ext cx="5437189" cy="2948749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B0A17F5-F68D-450E-924D-50BE1E84C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90" y="3722400"/>
            <a:ext cx="5437189" cy="2156400"/>
          </a:xfrm>
        </p:spPr>
        <p:txBody>
          <a:bodyPr>
            <a:normAutofit/>
          </a:bodyPr>
          <a:lstStyle>
            <a:lvl1pPr marL="0" indent="0" algn="l">
              <a:buNone/>
              <a:defRPr sz="32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6" name="Vrije vorm: vorm 15">
            <a:extLst>
              <a:ext uri="{FF2B5EF4-FFF2-40B4-BE49-F238E27FC236}">
                <a16:creationId xmlns:a16="http://schemas.microsoft.com/office/drawing/2014/main" id="{EE010DF4-ED2F-4346-8EFB-E06BC578A099}"/>
              </a:ext>
            </a:extLst>
          </p:cNvPr>
          <p:cNvSpPr/>
          <p:nvPr/>
        </p:nvSpPr>
        <p:spPr>
          <a:xfrm>
            <a:off x="6359525" y="-3175"/>
            <a:ext cx="5835650" cy="5556250"/>
          </a:xfrm>
          <a:custGeom>
            <a:avLst/>
            <a:gdLst>
              <a:gd name="connsiteX0" fmla="*/ 3175 w 5835650"/>
              <a:gd name="connsiteY0" fmla="*/ 3175 h 5556250"/>
              <a:gd name="connsiteX1" fmla="*/ 3175 w 5835650"/>
              <a:gd name="connsiteY1" fmla="*/ 3268174 h 5556250"/>
              <a:gd name="connsiteX2" fmla="*/ 2288401 w 5835650"/>
              <a:gd name="connsiteY2" fmla="*/ 5553399 h 5556250"/>
              <a:gd name="connsiteX3" fmla="*/ 5832475 w 5835650"/>
              <a:gd name="connsiteY3" fmla="*/ 5553399 h 5556250"/>
              <a:gd name="connsiteX4" fmla="*/ 5832475 w 5835650"/>
              <a:gd name="connsiteY4" fmla="*/ 3175 h 5556250"/>
              <a:gd name="connsiteX5" fmla="*/ 3175 w 5835650"/>
              <a:gd name="connsiteY5" fmla="*/ 3175 h 555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35650" h="5556250">
                <a:moveTo>
                  <a:pt x="3175" y="3175"/>
                </a:moveTo>
                <a:lnTo>
                  <a:pt x="3175" y="3268174"/>
                </a:lnTo>
                <a:cubicBezTo>
                  <a:pt x="3175" y="4530275"/>
                  <a:pt x="1026306" y="5553399"/>
                  <a:pt x="2288401" y="5553399"/>
                </a:cubicBezTo>
                <a:lnTo>
                  <a:pt x="5832475" y="5553399"/>
                </a:lnTo>
                <a:lnTo>
                  <a:pt x="5832475" y="3175"/>
                </a:lnTo>
                <a:lnTo>
                  <a:pt x="3175" y="3175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nl-NL" dirty="0"/>
          </a:p>
        </p:txBody>
      </p:sp>
      <p:sp>
        <p:nvSpPr>
          <p:cNvPr id="71" name="Vrije vorm: vorm 70">
            <a:extLst>
              <a:ext uri="{FF2B5EF4-FFF2-40B4-BE49-F238E27FC236}">
                <a16:creationId xmlns:a16="http://schemas.microsoft.com/office/drawing/2014/main" id="{6D4C8E8C-61B1-413B-B13E-0208E3292255}"/>
              </a:ext>
            </a:extLst>
          </p:cNvPr>
          <p:cNvSpPr/>
          <p:nvPr/>
        </p:nvSpPr>
        <p:spPr>
          <a:xfrm>
            <a:off x="6359525" y="-3175"/>
            <a:ext cx="5835650" cy="5556250"/>
          </a:xfrm>
          <a:custGeom>
            <a:avLst/>
            <a:gdLst>
              <a:gd name="connsiteX0" fmla="*/ 3175 w 5835650"/>
              <a:gd name="connsiteY0" fmla="*/ 3175 h 5556250"/>
              <a:gd name="connsiteX1" fmla="*/ 3175 w 5835650"/>
              <a:gd name="connsiteY1" fmla="*/ 3268174 h 5556250"/>
              <a:gd name="connsiteX2" fmla="*/ 2288413 w 5835650"/>
              <a:gd name="connsiteY2" fmla="*/ 5553399 h 5556250"/>
              <a:gd name="connsiteX3" fmla="*/ 5832475 w 5835650"/>
              <a:gd name="connsiteY3" fmla="*/ 5553399 h 5556250"/>
              <a:gd name="connsiteX4" fmla="*/ 5832475 w 5835650"/>
              <a:gd name="connsiteY4" fmla="*/ 3175 h 5556250"/>
              <a:gd name="connsiteX5" fmla="*/ 3175 w 5835650"/>
              <a:gd name="connsiteY5" fmla="*/ 3175 h 555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35650" h="5556250">
                <a:moveTo>
                  <a:pt x="3175" y="3175"/>
                </a:moveTo>
                <a:lnTo>
                  <a:pt x="3175" y="3268174"/>
                </a:lnTo>
                <a:cubicBezTo>
                  <a:pt x="3175" y="4530275"/>
                  <a:pt x="1026287" y="5553399"/>
                  <a:pt x="2288413" y="5553399"/>
                </a:cubicBezTo>
                <a:lnTo>
                  <a:pt x="5832475" y="5553399"/>
                </a:lnTo>
                <a:lnTo>
                  <a:pt x="5832475" y="3175"/>
                </a:lnTo>
                <a:lnTo>
                  <a:pt x="3175" y="3175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nl-NL" dirty="0"/>
          </a:p>
        </p:txBody>
      </p:sp>
      <p:sp>
        <p:nvSpPr>
          <p:cNvPr id="97" name="Tijdelijke aanduiding voor afbeelding 96">
            <a:extLst>
              <a:ext uri="{FF2B5EF4-FFF2-40B4-BE49-F238E27FC236}">
                <a16:creationId xmlns:a16="http://schemas.microsoft.com/office/drawing/2014/main" id="{CB6A11D2-E5E4-411C-A94D-0793D4B1D9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525" y="-4149"/>
            <a:ext cx="5832475" cy="5554048"/>
          </a:xfrm>
          <a:custGeom>
            <a:avLst/>
            <a:gdLst>
              <a:gd name="connsiteX0" fmla="*/ 3177 w 5832475"/>
              <a:gd name="connsiteY0" fmla="*/ 6998 h 5554048"/>
              <a:gd name="connsiteX1" fmla="*/ 5826122 w 5832475"/>
              <a:gd name="connsiteY1" fmla="*/ 6998 h 5554048"/>
              <a:gd name="connsiteX2" fmla="*/ 5826122 w 5832475"/>
              <a:gd name="connsiteY2" fmla="*/ 5554048 h 5554048"/>
              <a:gd name="connsiteX3" fmla="*/ 2281959 w 5832475"/>
              <a:gd name="connsiteY3" fmla="*/ 5554048 h 5554048"/>
              <a:gd name="connsiteX4" fmla="*/ 2054759 w 5832475"/>
              <a:gd name="connsiteY4" fmla="*/ 5542576 h 5554048"/>
              <a:gd name="connsiteX5" fmla="*/ 3177 w 5832475"/>
              <a:gd name="connsiteY5" fmla="*/ 3269148 h 5554048"/>
              <a:gd name="connsiteX6" fmla="*/ 0 w 5832475"/>
              <a:gd name="connsiteY6" fmla="*/ 0 h 5554048"/>
              <a:gd name="connsiteX7" fmla="*/ 5832475 w 5832475"/>
              <a:gd name="connsiteY7" fmla="*/ 0 h 5554048"/>
              <a:gd name="connsiteX8" fmla="*/ 5832475 w 5832475"/>
              <a:gd name="connsiteY8" fmla="*/ 4149 h 5554048"/>
              <a:gd name="connsiteX9" fmla="*/ 3177 w 5832475"/>
              <a:gd name="connsiteY9" fmla="*/ 4149 h 5554048"/>
              <a:gd name="connsiteX10" fmla="*/ 3177 w 5832475"/>
              <a:gd name="connsiteY10" fmla="*/ 6998 h 5554048"/>
              <a:gd name="connsiteX11" fmla="*/ 0 w 5832475"/>
              <a:gd name="connsiteY11" fmla="*/ 6998 h 5554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832475" h="5554048">
                <a:moveTo>
                  <a:pt x="3177" y="6998"/>
                </a:moveTo>
                <a:lnTo>
                  <a:pt x="5826122" y="6998"/>
                </a:lnTo>
                <a:lnTo>
                  <a:pt x="5826122" y="5554048"/>
                </a:lnTo>
                <a:lnTo>
                  <a:pt x="2281959" y="5554048"/>
                </a:lnTo>
                <a:lnTo>
                  <a:pt x="2054759" y="5542576"/>
                </a:lnTo>
                <a:cubicBezTo>
                  <a:pt x="902398" y="5425549"/>
                  <a:pt x="3177" y="4452361"/>
                  <a:pt x="3177" y="3269148"/>
                </a:cubicBezTo>
                <a:close/>
                <a:moveTo>
                  <a:pt x="0" y="0"/>
                </a:moveTo>
                <a:lnTo>
                  <a:pt x="5832475" y="0"/>
                </a:lnTo>
                <a:lnTo>
                  <a:pt x="5832475" y="4149"/>
                </a:lnTo>
                <a:lnTo>
                  <a:pt x="3177" y="4149"/>
                </a:lnTo>
                <a:lnTo>
                  <a:pt x="3177" y="6998"/>
                </a:lnTo>
                <a:lnTo>
                  <a:pt x="0" y="699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3060000" rIns="0">
            <a:noAutofit/>
          </a:bodyPr>
          <a:lstStyle>
            <a:lvl1pPr marL="0" indent="0" algn="ctr"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nl-NL"/>
              <a:t>Selecteer een afbeelding</a:t>
            </a:r>
            <a:endParaRPr lang="nl-NL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BBF864F-8EBB-415E-BDA3-46B4A7F863A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EA35AAF-2AB8-4C60-B781-3258322A06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D554016-5102-4754-B56E-C3FD7441509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1CBC228-EDE5-458F-83F9-D328C7814F86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5556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8A5848D-856D-4C75-B833-5382772A3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057708-D1C8-4296-B46B-067A31C01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C251EA1-7BA3-46C0-B69B-72F04325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20ED6FD9-B1A0-40A9-AE4B-0418C62C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8CEAD491-FC90-43B0-9990-91E00BD1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C228-EDE5-458F-83F9-D328C7814F86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013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(2 kolomm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8A5848D-856D-4C75-B833-5382772A3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057708-D1C8-4296-B46B-067A31C01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C251EA1-7BA3-46C0-B69B-72F04325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20ED6FD9-B1A0-40A9-AE4B-0418C62C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8CEAD491-FC90-43B0-9990-91E00BD1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C228-EDE5-458F-83F9-D328C7814F86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409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bjec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8A5848D-856D-4C75-B833-5382772A3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057708-D1C8-4296-B46B-067A31C0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1412876"/>
            <a:ext cx="5437188" cy="39957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39F3D209-7FB5-4010-834E-699CA73E1F8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1412875"/>
            <a:ext cx="5616574" cy="3995737"/>
          </a:xfrm>
        </p:spPr>
        <p:txBody>
          <a:bodyPr tIns="234000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nl-NL"/>
              <a:t>Selecteer een afbeelding</a:t>
            </a:r>
            <a:endParaRPr lang="nl-NL" dirty="0"/>
          </a:p>
        </p:txBody>
      </p:sp>
      <p:sp>
        <p:nvSpPr>
          <p:cNvPr id="12" name="Tijdelijke aanduiding voor datum 11">
            <a:extLst>
              <a:ext uri="{FF2B5EF4-FFF2-40B4-BE49-F238E27FC236}">
                <a16:creationId xmlns:a16="http://schemas.microsoft.com/office/drawing/2014/main" id="{15729C79-D926-450E-8BBE-3778363FD17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Tijdelijke aanduiding voor voettekst 12">
            <a:extLst>
              <a:ext uri="{FF2B5EF4-FFF2-40B4-BE49-F238E27FC236}">
                <a16:creationId xmlns:a16="http://schemas.microsoft.com/office/drawing/2014/main" id="{7AE83437-B656-458E-AF24-1E1D43C1EB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63F3757C-CB14-4A77-9CE6-0864599D49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1CBC228-EDE5-458F-83F9-D328C7814F86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037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79A60839-57D9-4A7E-BBD9-D06C5F1B2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06C0D462-4721-4EA0-B91F-C47D3AB00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800" y="480251"/>
            <a:ext cx="5437813" cy="5396674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89F0F6D8-CC20-455B-BEF8-383A035B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CBE1FCC4-6BFF-4366-A785-63DAA58D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58DF6FD0-46A6-417D-8E2D-85C4C277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C228-EDE5-458F-83F9-D328C7814F86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23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raphic 61">
            <a:extLst>
              <a:ext uri="{FF2B5EF4-FFF2-40B4-BE49-F238E27FC236}">
                <a16:creationId xmlns:a16="http://schemas.microsoft.com/office/drawing/2014/main" id="{6232A24E-97D9-412F-8318-D211FBF70E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89F0F6D8-CC20-455B-BEF8-383A035B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CBE1FCC4-6BFF-4366-A785-63DAA58D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0" name="Tijdelijke aanduiding voor afbeelding 59">
            <a:extLst>
              <a:ext uri="{FF2B5EF4-FFF2-40B4-BE49-F238E27FC236}">
                <a16:creationId xmlns:a16="http://schemas.microsoft.com/office/drawing/2014/main" id="{AC5BC207-DBCD-4992-9D69-1E18EC1ADEE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92850" y="1"/>
            <a:ext cx="5899150" cy="5493075"/>
          </a:xfrm>
          <a:custGeom>
            <a:avLst/>
            <a:gdLst>
              <a:gd name="connsiteX0" fmla="*/ 0 w 5899150"/>
              <a:gd name="connsiteY0" fmla="*/ 0 h 5493075"/>
              <a:gd name="connsiteX1" fmla="*/ 5899150 w 5899150"/>
              <a:gd name="connsiteY1" fmla="*/ 0 h 5493075"/>
              <a:gd name="connsiteX2" fmla="*/ 5899150 w 5899150"/>
              <a:gd name="connsiteY2" fmla="*/ 5493075 h 5493075"/>
              <a:gd name="connsiteX3" fmla="*/ 611543 w 5899150"/>
              <a:gd name="connsiteY3" fmla="*/ 5493075 h 5493075"/>
              <a:gd name="connsiteX4" fmla="*/ 6350 w 5899150"/>
              <a:gd name="connsiteY4" fmla="*/ 4143370 h 5493075"/>
              <a:gd name="connsiteX5" fmla="*/ 648945 w 5899150"/>
              <a:gd name="connsiteY5" fmla="*/ 2695798 h 5493075"/>
              <a:gd name="connsiteX6" fmla="*/ 6350 w 5899150"/>
              <a:gd name="connsiteY6" fmla="*/ 1248151 h 5493075"/>
              <a:gd name="connsiteX7" fmla="*/ 565988 w 5899150"/>
              <a:gd name="connsiteY7" fmla="*/ 1 h 5493075"/>
              <a:gd name="connsiteX8" fmla="*/ 0 w 5899150"/>
              <a:gd name="connsiteY8" fmla="*/ 1 h 54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150" h="5493075">
                <a:moveTo>
                  <a:pt x="0" y="0"/>
                </a:moveTo>
                <a:lnTo>
                  <a:pt x="5899150" y="0"/>
                </a:lnTo>
                <a:lnTo>
                  <a:pt x="5899150" y="5493075"/>
                </a:lnTo>
                <a:lnTo>
                  <a:pt x="611543" y="5493075"/>
                </a:lnTo>
                <a:lnTo>
                  <a:pt x="6350" y="4143370"/>
                </a:lnTo>
                <a:lnTo>
                  <a:pt x="648945" y="2695798"/>
                </a:lnTo>
                <a:lnTo>
                  <a:pt x="6350" y="1248151"/>
                </a:lnTo>
                <a:lnTo>
                  <a:pt x="565988" y="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3060000" bIns="0">
            <a:noAutofit/>
          </a:bodyPr>
          <a:lstStyle>
            <a:lvl1pPr marL="0" indent="0" algn="ctr"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nl-NL"/>
              <a:t>Selecteer een afbeelding</a:t>
            </a:r>
            <a:endParaRPr lang="nl-NL" dirty="0"/>
          </a:p>
        </p:txBody>
      </p:sp>
      <p:sp>
        <p:nvSpPr>
          <p:cNvPr id="63" name="Titel 1">
            <a:extLst>
              <a:ext uri="{FF2B5EF4-FFF2-40B4-BE49-F238E27FC236}">
                <a16:creationId xmlns:a16="http://schemas.microsoft.com/office/drawing/2014/main" id="{FE023E9D-C021-4E42-BF72-02F65C4E6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800" y="480251"/>
            <a:ext cx="5437813" cy="5396674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02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31817FA-D2E7-4BCA-ADCF-AEB43B46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0BBD9E6-54D0-4DBD-B0BE-34ACBB7A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FC8235-9B0A-4885-A67A-0A444E7E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C228-EDE5-458F-83F9-D328C7814F86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690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hidden="1">
            <a:extLst>
              <a:ext uri="{FF2B5EF4-FFF2-40B4-BE49-F238E27FC236}">
                <a16:creationId xmlns:a16="http://schemas.microsoft.com/office/drawing/2014/main" id="{22FEE0E8-E0CF-45BC-AB88-DE49704CBFC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8E966F5-006F-433A-9691-0B17633B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69900"/>
            <a:ext cx="11233150" cy="648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nl-NL"/>
              <a:t>Vul de titel in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1B2E2CE-1F7F-4603-9A75-FEAAFF738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412876"/>
            <a:ext cx="11233149" cy="39957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Tekststijl van het model bewerken</a:t>
            </a:r>
            <a:endParaRPr lang="nl-NL" dirty="0"/>
          </a:p>
          <a:p>
            <a:pPr lvl="1"/>
            <a:r>
              <a:rPr lang="nl-NL"/>
              <a:t>Tweede niveau</a:t>
            </a:r>
            <a:endParaRPr lang="nl-NL" dirty="0"/>
          </a:p>
          <a:p>
            <a:pPr lvl="2"/>
            <a:r>
              <a:rPr lang="nl-NL"/>
              <a:t>Derde niveau</a:t>
            </a:r>
            <a:endParaRPr lang="nl-NL" dirty="0"/>
          </a:p>
          <a:p>
            <a:pPr lvl="3"/>
            <a:r>
              <a:rPr lang="nl-NL"/>
              <a:t>Vierde niveau</a:t>
            </a:r>
            <a:endParaRPr lang="nl-NL" dirty="0"/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2" name="Tijdelijke aanduiding voor datum 11">
            <a:extLst>
              <a:ext uri="{FF2B5EF4-FFF2-40B4-BE49-F238E27FC236}">
                <a16:creationId xmlns:a16="http://schemas.microsoft.com/office/drawing/2014/main" id="{503E0E64-19AE-4F21-A2C8-D084EC4CC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88154" y="7039365"/>
            <a:ext cx="2160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3" name="Tijdelijke aanduiding voor voettekst 12">
            <a:extLst>
              <a:ext uri="{FF2B5EF4-FFF2-40B4-BE49-F238E27FC236}">
                <a16:creationId xmlns:a16="http://schemas.microsoft.com/office/drawing/2014/main" id="{71DB1935-E38F-4212-88A8-574806644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9424" y="7039367"/>
            <a:ext cx="7447713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1A9F08AC-DFF3-4A52-816A-B138884D1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170" y="7039366"/>
            <a:ext cx="903403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BC228-EDE5-458F-83F9-D328C7814F86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355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4" r:id="rId4"/>
    <p:sldLayoutId id="2147483662" r:id="rId5"/>
    <p:sldLayoutId id="2147483651" r:id="rId6"/>
    <p:sldLayoutId id="2147483663" r:id="rId7"/>
    <p:sldLayoutId id="2147483655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+"/>
        <a:defRPr sz="2800" b="1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20000" indent="-360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80000" indent="-360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40000" indent="-360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0" indent="-360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3407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300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  <p15:guide id="8" orient="horz" pos="3702" userDrawn="1">
          <p15:clr>
            <a:srgbClr val="F26B43"/>
          </p15:clr>
        </p15:guide>
        <p15:guide id="9" pos="372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roprogramming.info/wp-content/uploads/2013/07/Books/CSharpEn/Fundamentals-of-Computer-Programming-with-CSharp-Nakov-eBook-v2013.pdf" TargetMode="External"/><Relationship Id="rId2" Type="http://schemas.openxmlformats.org/officeDocument/2006/relationships/hyperlink" Target="https://goalkicker.com/CSharpBook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downloads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F831B5DD-F848-4B24-B75E-9257A0957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6000" dirty="0" err="1"/>
              <a:t>CSharp</a:t>
            </a:r>
            <a:r>
              <a:rPr lang="nl-NL" sz="6000" dirty="0"/>
              <a:t> leren programmeren 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1FD2BA8C-D0C8-4DC2-A65F-82F6ED189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Drs. Ing. </a:t>
            </a:r>
            <a:r>
              <a:rPr lang="nl-NL" dirty="0" err="1"/>
              <a:t>Reza</a:t>
            </a:r>
            <a:r>
              <a:rPr lang="nl-NL" dirty="0"/>
              <a:t> </a:t>
            </a:r>
            <a:r>
              <a:rPr lang="nl-NL" dirty="0" err="1"/>
              <a:t>Esmaili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722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DA90-A943-6645-9F1F-96CAD9B2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DD74A-58E4-4344-BC93-B11B7B5F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Welkom </a:t>
            </a:r>
            <a:r>
              <a:rPr lang="en-US" dirty="0" err="1"/>
              <a:t>bij</a:t>
            </a:r>
            <a:r>
              <a:rPr lang="en-US" dirty="0"/>
              <a:t> de cursus </a:t>
            </a:r>
            <a:r>
              <a:rPr lang="en-US" dirty="0" err="1"/>
              <a:t>programmeren</a:t>
            </a:r>
            <a:r>
              <a:rPr lang="en-US" dirty="0"/>
              <a:t> met C#!</a:t>
            </a:r>
          </a:p>
          <a:p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programmeren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geleerd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indien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programmeert</a:t>
            </a:r>
            <a:r>
              <a:rPr lang="en-US" dirty="0"/>
              <a:t>. Je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leren</a:t>
            </a:r>
            <a:r>
              <a:rPr lang="en-US" dirty="0"/>
              <a:t> </a:t>
            </a:r>
            <a:r>
              <a:rPr lang="en-US" dirty="0" err="1"/>
              <a:t>fietsen</a:t>
            </a:r>
            <a:r>
              <a:rPr lang="en-US" dirty="0"/>
              <a:t> door het </a:t>
            </a:r>
            <a:r>
              <a:rPr lang="en-US" dirty="0" err="1"/>
              <a:t>boek</a:t>
            </a:r>
            <a:r>
              <a:rPr lang="en-US" dirty="0"/>
              <a:t> "Hoe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fietsen</a:t>
            </a:r>
            <a:r>
              <a:rPr lang="en-US" dirty="0"/>
              <a:t>?"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lezen</a:t>
            </a:r>
            <a:r>
              <a:rPr lang="en-US" dirty="0"/>
              <a:t>!</a:t>
            </a:r>
          </a:p>
          <a:p>
            <a:r>
              <a:rPr lang="en-US" dirty="0"/>
              <a:t>"Wat men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leren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, </a:t>
            </a:r>
            <a:r>
              <a:rPr lang="en-US" dirty="0" err="1"/>
              <a:t>leert</a:t>
            </a:r>
            <a:r>
              <a:rPr lang="en-US" dirty="0"/>
              <a:t> men door het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." -- Aristoteles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0E5B-FE5B-4341-AB33-CE47A364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Cursus </a:t>
            </a:r>
            <a:r>
              <a:rPr lang="nl-NL" dirty="0"/>
              <a:t>aanpak</a:t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7F5B4-8FC5-7044-B985-BBEE9F84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412876"/>
            <a:ext cx="10131425" cy="3995738"/>
          </a:xfrm>
        </p:spPr>
        <p:txBody>
          <a:bodyPr>
            <a:normAutofit lnSpcReduction="10000"/>
          </a:bodyPr>
          <a:lstStyle/>
          <a:p>
            <a:r>
              <a:rPr lang="nl-NL" dirty="0"/>
              <a:t>Probleemgericht en hands-on </a:t>
            </a:r>
          </a:p>
          <a:p>
            <a:r>
              <a:rPr lang="nl-NL" dirty="0"/>
              <a:t>Een eindopdracht staat centraal in deze module</a:t>
            </a:r>
          </a:p>
          <a:p>
            <a:r>
              <a:rPr lang="nl-NL" dirty="0"/>
              <a:t>in de lessen leer je C# en de bouwstenen die je nodig hebt om de eindopdracht te maken. </a:t>
            </a:r>
          </a:p>
          <a:p>
            <a:r>
              <a:rPr lang="nl-NL" dirty="0"/>
              <a:t>Elke week krijg je een deel van de eindopdracht als huiswerk.  </a:t>
            </a:r>
          </a:p>
          <a:p>
            <a:r>
              <a:rPr lang="nl-NL" dirty="0"/>
              <a:t>Je krijgt een week tijd om deze  weekopdracht te maken. 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1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D24E-B910-B94E-B2BC-23D980FE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Eindopdracht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05D1-9447-A14A-9E66-89340F745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Een bakkerij wil een informatiesysteem opzetten/bouwen. Hierin wil de bakkerij de volgende functionaliteiten hebben: </a:t>
            </a:r>
          </a:p>
          <a:p>
            <a:r>
              <a:rPr lang="nl-NL" dirty="0"/>
              <a:t>1. onderhouden van medewerkersgegevens (de bakkerij heeft 6 medewerkers (twee inkopers, drie verkopers en een manager )</a:t>
            </a:r>
          </a:p>
          <a:p>
            <a:r>
              <a:rPr lang="nl-NL" dirty="0"/>
              <a:t>2. onderhouden van klantgegevens (denk aan NAW gegevens) </a:t>
            </a:r>
          </a:p>
          <a:p>
            <a:r>
              <a:rPr lang="nl-NL" dirty="0"/>
              <a:t>3. onderhouden van productgegevens (de bakkerij verkoopt alleen Limburgse vlaaien (denk aan Aardbeislagroom, Appelkruimel enzovoort)      </a:t>
            </a:r>
          </a:p>
          <a:p>
            <a:pPr marL="0" indent="0">
              <a:buNone/>
            </a:pPr>
            <a:r>
              <a:rPr lang="nl-NL" dirty="0"/>
              <a:t>De code dient object georiënteerd te zijn.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2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50CC-D42D-F445-9C76-D5F01C61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Deelopdracht 1 voor de volgende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4E4C-5FFB-1E44-9D09-882A12815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1. onderhouden van medewerkersgegevens (de bakkerij heeft 6 medewerkers (twee inkopers, drie verkopers en een manager )</a:t>
            </a:r>
          </a:p>
          <a:p>
            <a:r>
              <a:rPr lang="nl-NL" dirty="0"/>
              <a:t>Technische eisen: </a:t>
            </a:r>
          </a:p>
          <a:p>
            <a:pPr lvl="1"/>
            <a:r>
              <a:rPr lang="nl-NL" dirty="0"/>
              <a:t>C# Applicatie maakt gebruik van </a:t>
            </a:r>
            <a:r>
              <a:rPr lang="nl-NL"/>
              <a:t>minimaal van </a:t>
            </a:r>
            <a:r>
              <a:rPr lang="nl-NL" dirty="0"/>
              <a:t>een </a:t>
            </a:r>
            <a:r>
              <a:rPr lang="nl-NL" dirty="0" err="1"/>
              <a:t>if</a:t>
            </a:r>
            <a:r>
              <a:rPr lang="nl-NL" dirty="0"/>
              <a:t> statement minimaal.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2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DEFA-72E6-5C49-9D33-A55832F4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CSharp</a:t>
            </a:r>
            <a:r>
              <a:rPr lang="en-US" dirty="0"/>
              <a:t> for home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F5411-ECC5-C347-8C18-3D0845F17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https://goalkicker.com/CSharpBook/</a:t>
            </a:r>
            <a:endParaRPr lang="en-US" dirty="0"/>
          </a:p>
          <a:p>
            <a:r>
              <a:rPr lang="en-US" dirty="0">
                <a:hlinkClick r:id="rId3"/>
              </a:rPr>
              <a:t>https://www.introprogramming.info/wp-content/uploads/2013/07/Books/CSharpEn/Fundamentals-of-Computer-Programming-with-CSharp-Nakov-eBook-v2013.pdf</a:t>
            </a:r>
            <a:endParaRPr lang="en-US" dirty="0"/>
          </a:p>
          <a:p>
            <a:r>
              <a:rPr lang="en-US" dirty="0" err="1"/>
              <a:t>Oplossingen</a:t>
            </a:r>
            <a:r>
              <a:rPr lang="en-US" dirty="0"/>
              <a:t> van de </a:t>
            </a:r>
            <a:r>
              <a:rPr lang="en-US" dirty="0" err="1"/>
              <a:t>opdrachten</a:t>
            </a:r>
            <a:r>
              <a:rPr lang="en-US" dirty="0"/>
              <a:t> die </a:t>
            </a:r>
            <a:r>
              <a:rPr lang="en-US" dirty="0" err="1"/>
              <a:t>je</a:t>
            </a:r>
            <a:r>
              <a:rPr lang="en-US" dirty="0"/>
              <a:t> in de les </a:t>
            </a:r>
            <a:r>
              <a:rPr lang="en-US" dirty="0" err="1"/>
              <a:t>maakt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1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F0CF-6861-1240-B3CC-B4362555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err="1"/>
              <a:t>onderwerpen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vandaag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F3E1-4737-2D47-9BB4-28D25245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Installeren de omgeving </a:t>
            </a:r>
            <a:r>
              <a:rPr lang="nl-NL" dirty="0">
                <a:hlinkClick r:id="rId2"/>
              </a:rPr>
              <a:t>https://visualstudio.microsoft.com/downloads/</a:t>
            </a:r>
            <a:r>
              <a:rPr lang="nl-NL" dirty="0"/>
              <a:t> </a:t>
            </a:r>
          </a:p>
          <a:p>
            <a:r>
              <a:rPr lang="nl-NL" dirty="0"/>
              <a:t>Kies voor de optie ‘Community’ en download de IDE</a:t>
            </a:r>
          </a:p>
          <a:p>
            <a:r>
              <a:rPr lang="nl-NL" dirty="0"/>
              <a:t>C# variabelen, data types en werken met condities </a:t>
            </a:r>
          </a:p>
          <a:p>
            <a:r>
              <a:rPr lang="nl-NL" dirty="0" err="1"/>
              <a:t>While</a:t>
            </a:r>
            <a:r>
              <a:rPr lang="nl-NL" dirty="0"/>
              <a:t> loops en </a:t>
            </a:r>
            <a:r>
              <a:rPr lang="nl-NL" dirty="0" err="1"/>
              <a:t>for</a:t>
            </a:r>
            <a:r>
              <a:rPr lang="nl-NL" dirty="0"/>
              <a:t> loops</a:t>
            </a:r>
          </a:p>
          <a:p>
            <a:r>
              <a:rPr lang="nl-NL" dirty="0"/>
              <a:t>De vraagstukken, die vandaag in C# opgelost moeten worden, worden door jou in deze sessie gemaakt. </a:t>
            </a:r>
          </a:p>
          <a:p>
            <a:r>
              <a:rPr lang="nl-NL" dirty="0"/>
              <a:t>Heel misschien Arrays en </a:t>
            </a:r>
            <a:r>
              <a:rPr lang="nl-NL" dirty="0" err="1"/>
              <a:t>Foreach</a:t>
            </a:r>
            <a:r>
              <a:rPr lang="nl-NL" dirty="0"/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31979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14479-0879-41AE-A169-87BC973C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Vraagstukken voor vandaag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E7DFA4-D0A5-4910-8DA3-08757E716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Schrijf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C#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waar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 je naam,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gebMaand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leeftijd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opgeeft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Vervolgens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geeft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deze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gegevens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output op het scherm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 je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uitbreiden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 statements.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Deze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 statements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checken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gebMaand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overeen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van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volgende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sterrenbeelden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ram,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tweeling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 je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zodanig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aanpassen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uitgevoerd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 </a:t>
            </a:r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 je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zodanig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aanpassen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doorgaat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totdat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gebMaand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gelijk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“ram” is</a:t>
            </a:r>
            <a:r>
              <a:rPr lang="en-US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 </a:t>
            </a:r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Maak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waarin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 met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getalen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optellen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aftrekken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laat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zien</a:t>
            </a:r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241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afbeelding 4">
            <a:extLst>
              <a:ext uri="{FF2B5EF4-FFF2-40B4-BE49-F238E27FC236}">
                <a16:creationId xmlns:a16="http://schemas.microsoft.com/office/drawing/2014/main" id="{A2BF3246-1392-4FCB-A5C6-B2F80A5DDEF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" b="67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8CAFAECC-0010-4DBD-8DCB-EC5B8639E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322878056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Avans+">
      <a:dk1>
        <a:sysClr val="windowText" lastClr="000000"/>
      </a:dk1>
      <a:lt1>
        <a:srgbClr val="FFFFFF"/>
      </a:lt1>
      <a:dk2>
        <a:srgbClr val="0A1B91"/>
      </a:dk2>
      <a:lt2>
        <a:srgbClr val="FFFFFF"/>
      </a:lt2>
      <a:accent1>
        <a:srgbClr val="0A1B91"/>
      </a:accent1>
      <a:accent2>
        <a:srgbClr val="0078FF"/>
      </a:accent2>
      <a:accent3>
        <a:srgbClr val="32D57E"/>
      </a:accent3>
      <a:accent4>
        <a:srgbClr val="FF5A00"/>
      </a:accent4>
      <a:accent5>
        <a:srgbClr val="8C00FF"/>
      </a:accent5>
      <a:accent6>
        <a:srgbClr val="FFD500"/>
      </a:accent6>
      <a:hlink>
        <a:srgbClr val="0078FF"/>
      </a:hlink>
      <a:folHlink>
        <a:srgbClr val="0078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ad PowerPoint sjabloon Avans+.potx" id="{A8CD5BA4-31A8-49EF-AAA4-EFAB5E825856}" vid="{463BC026-3C2A-46B5-9877-639CC2A4DAAB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Kantoorthema</Template>
  <TotalTime>13694</TotalTime>
  <Words>469</Words>
  <Application>Microsoft Macintosh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Kantoorthema</vt:lpstr>
      <vt:lpstr>CSharp leren programmeren </vt:lpstr>
      <vt:lpstr>PowerPoint Presentation</vt:lpstr>
      <vt:lpstr>Cursus aanpak </vt:lpstr>
      <vt:lpstr>Eindopdracht</vt:lpstr>
      <vt:lpstr>Deelopdracht 1 voor de volgende week</vt:lpstr>
      <vt:lpstr>CSharp for home  </vt:lpstr>
      <vt:lpstr>C# onderwerpen voor vandaag</vt:lpstr>
      <vt:lpstr>Vraagstukken voor vandaag</vt:lpstr>
      <vt:lpstr>Vragen?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programmeren </dc:title>
  <dc:creator>Reza Esmaili</dc:creator>
  <dc:description>Template by HQ Solutions B.V.</dc:description>
  <cp:lastModifiedBy>Reza Esmaili</cp:lastModifiedBy>
  <cp:revision>33</cp:revision>
  <dcterms:created xsi:type="dcterms:W3CDTF">2021-03-04T19:18:44Z</dcterms:created>
  <dcterms:modified xsi:type="dcterms:W3CDTF">2021-03-15T11:24:32Z</dcterms:modified>
  <cp:version>1.00</cp:version>
</cp:coreProperties>
</file>