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3"/>
  </p:notesMasterIdLst>
  <p:sldIdLst>
    <p:sldId id="354" r:id="rId2"/>
    <p:sldId id="351" r:id="rId3"/>
    <p:sldId id="352" r:id="rId4"/>
    <p:sldId id="353" r:id="rId5"/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257" r:id="rId15"/>
    <p:sldId id="258" r:id="rId16"/>
    <p:sldId id="260" r:id="rId17"/>
    <p:sldId id="261" r:id="rId18"/>
    <p:sldId id="259" r:id="rId19"/>
    <p:sldId id="262" r:id="rId20"/>
    <p:sldId id="265" r:id="rId21"/>
    <p:sldId id="264" r:id="rId22"/>
    <p:sldId id="266" r:id="rId23"/>
    <p:sldId id="268" r:id="rId24"/>
    <p:sldId id="267" r:id="rId25"/>
    <p:sldId id="335" r:id="rId26"/>
    <p:sldId id="270" r:id="rId27"/>
    <p:sldId id="271" r:id="rId28"/>
    <p:sldId id="269" r:id="rId29"/>
    <p:sldId id="272" r:id="rId30"/>
    <p:sldId id="273" r:id="rId31"/>
    <p:sldId id="26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6" r:id="rId44"/>
    <p:sldId id="285" r:id="rId45"/>
    <p:sldId id="287" r:id="rId46"/>
    <p:sldId id="289" r:id="rId47"/>
    <p:sldId id="290" r:id="rId48"/>
    <p:sldId id="291" r:id="rId49"/>
    <p:sldId id="399" r:id="rId50"/>
    <p:sldId id="293" r:id="rId51"/>
    <p:sldId id="292" r:id="rId52"/>
    <p:sldId id="295" r:id="rId53"/>
    <p:sldId id="296" r:id="rId54"/>
    <p:sldId id="336" r:id="rId55"/>
    <p:sldId id="308" r:id="rId56"/>
    <p:sldId id="309" r:id="rId57"/>
    <p:sldId id="310" r:id="rId58"/>
    <p:sldId id="311" r:id="rId59"/>
    <p:sldId id="294" r:id="rId60"/>
    <p:sldId id="299" r:id="rId61"/>
    <p:sldId id="301" r:id="rId62"/>
    <p:sldId id="300" r:id="rId63"/>
    <p:sldId id="302" r:id="rId64"/>
    <p:sldId id="303" r:id="rId65"/>
    <p:sldId id="304" r:id="rId66"/>
    <p:sldId id="305" r:id="rId67"/>
    <p:sldId id="306" r:id="rId68"/>
    <p:sldId id="307" r:id="rId69"/>
    <p:sldId id="313" r:id="rId70"/>
    <p:sldId id="337" r:id="rId71"/>
    <p:sldId id="341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381" r:id="rId89"/>
    <p:sldId id="400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42" r:id="rId103"/>
    <p:sldId id="343" r:id="rId104"/>
    <p:sldId id="344" r:id="rId105"/>
    <p:sldId id="349" r:id="rId106"/>
    <p:sldId id="394" r:id="rId107"/>
    <p:sldId id="395" r:id="rId108"/>
    <p:sldId id="396" r:id="rId109"/>
    <p:sldId id="397" r:id="rId110"/>
    <p:sldId id="398" r:id="rId111"/>
    <p:sldId id="350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0FB93-27B3-453F-BB54-88B02973B20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4CC5-2B89-451C-84C0-50BD9AF5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0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0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141A-D0EC-43D8-8832-887F324A250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4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650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24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2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11.png"/><Relationship Id="rId7" Type="http://schemas.openxmlformats.org/officeDocument/2006/relationships/image" Target="../media/image15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91.png"/><Relationship Id="rId7" Type="http://schemas.openxmlformats.org/officeDocument/2006/relationships/image" Target="../media/image23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91.png"/><Relationship Id="rId7" Type="http://schemas.openxmlformats.org/officeDocument/2006/relationships/image" Target="../media/image23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4.png"/><Relationship Id="rId18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71.png"/><Relationship Id="rId17" Type="http://schemas.openxmlformats.org/officeDocument/2006/relationships/image" Target="../media/image66.png"/><Relationship Id="rId2" Type="http://schemas.openxmlformats.org/officeDocument/2006/relationships/image" Target="../media/image56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76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7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630.png"/><Relationship Id="rId7" Type="http://schemas.openxmlformats.org/officeDocument/2006/relationships/image" Target="../media/image69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651.png"/><Relationship Id="rId4" Type="http://schemas.openxmlformats.org/officeDocument/2006/relationships/image" Target="../media/image64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3F74-8A6F-4E75-B3C6-4ADDD94AE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부제목 2"/>
          <p:cNvSpPr txBox="1">
            <a:spLocks/>
          </p:cNvSpPr>
          <p:nvPr/>
        </p:nvSpPr>
        <p:spPr bwMode="auto">
          <a:xfrm>
            <a:off x="3423843" y="5078599"/>
            <a:ext cx="5562600" cy="156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rPr>
              <a:t>박준형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 latinLnBrk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rPr>
              <a:t>데이터인텔리전스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rPr>
              <a:t> 연구실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 latinLnBrk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ko-KR" sz="2000" dirty="0">
                <a:hlinkClick r:id="rId2"/>
              </a:rPr>
              <a:t>irish07@korea.ac.kr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88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Take a small step proportional to the negative of the gradient at current point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8155" y="2606255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453503" y="3030796"/>
            <a:ext cx="1115786" cy="172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0514" y="3680846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  <a:p>
            <a:pPr algn="ctr"/>
            <a:r>
              <a:rPr lang="en-US" altLang="ko-KR" sz="2400" dirty="0" smtClean="0"/>
              <a:t>(We don’t know)</a:t>
            </a:r>
            <a:endParaRPr lang="ko-KR" altLang="en-US" sz="2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134100" y="3880757"/>
            <a:ext cx="849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5918" y="3649924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45539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Subsampling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8DBCF0-1631-4073-9466-59B1DB0317FF}"/>
              </a:ext>
            </a:extLst>
          </p:cNvPr>
          <p:cNvSpPr/>
          <p:nvPr/>
        </p:nvSpPr>
        <p:spPr>
          <a:xfrm>
            <a:off x="1179352" y="3256513"/>
            <a:ext cx="4916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orange is </a:t>
            </a:r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fruit of </a:t>
            </a:r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citrus species Citrus × </a:t>
            </a:r>
            <a:r>
              <a:rPr lang="en-US" altLang="ko-KR" dirty="0" err="1"/>
              <a:t>sinensis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family </a:t>
            </a:r>
            <a:r>
              <a:rPr lang="en-US" altLang="ko-KR" dirty="0" err="1"/>
              <a:t>Rutaceae</a:t>
            </a:r>
            <a:r>
              <a:rPr lang="en-US" altLang="ko-KR" dirty="0"/>
              <a:t>. It is also called sweet orange, to distinguish it from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related Citrus × </a:t>
            </a:r>
            <a:r>
              <a:rPr lang="en-US" altLang="ko-KR" dirty="0" err="1"/>
              <a:t>aurantium</a:t>
            </a:r>
            <a:r>
              <a:rPr lang="en-US" altLang="ko-KR" dirty="0"/>
              <a:t>, referred to as bitter orange. </a:t>
            </a:r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sweet orange reproduces asexually varieties of sweet orange arise through mutations.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B3E6C-3705-42AA-98A7-914BE85989D9}"/>
              </a:ext>
            </a:extLst>
          </p:cNvPr>
          <p:cNvSpPr txBox="1"/>
          <p:nvPr/>
        </p:nvSpPr>
        <p:spPr>
          <a:xfrm>
            <a:off x="7063530" y="3811865"/>
            <a:ext cx="39101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Discard frequent words with probability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98827-B32A-4999-A4E2-5872EC5B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63" y="4133676"/>
            <a:ext cx="1974241" cy="7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883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Subsampling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28981-60D1-4914-BB9F-05698637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91" y="4234077"/>
            <a:ext cx="8135909" cy="11200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6265E3-0D90-4C95-8C82-9D5A9471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91" y="2866542"/>
            <a:ext cx="8067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549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Assignment 2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Word2Vec </a:t>
            </a:r>
            <a:r>
              <a:rPr lang="en-US" altLang="ko-KR" dirty="0" smtClean="0"/>
              <a:t>Implementation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CBOW and Skip-gram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Forward path</a:t>
            </a:r>
          </a:p>
          <a:p>
            <a:pPr lvl="2"/>
            <a:r>
              <a:rPr lang="en-US" altLang="ko-KR" dirty="0" smtClean="0"/>
              <a:t>Backward path</a:t>
            </a:r>
          </a:p>
          <a:p>
            <a:pPr lvl="2"/>
            <a:r>
              <a:rPr lang="en-US" altLang="ko-KR" dirty="0" smtClean="0"/>
              <a:t>Return : cost value and gradient of two word </a:t>
            </a:r>
            <a:r>
              <a:rPr lang="en-US" altLang="ko-KR" dirty="0" smtClean="0"/>
              <a:t>vectors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99834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6849609" y="3605407"/>
                <a:ext cx="3963586" cy="482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609" y="3605407"/>
                <a:ext cx="3963586" cy="482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2397095"/>
            <a:ext cx="59436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438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14DB44-4CC1-4D70-A93B-11F024F6FE47}"/>
                  </a:ext>
                </a:extLst>
              </p:cNvPr>
              <p:cNvSpPr txBox="1"/>
              <p:nvPr/>
            </p:nvSpPr>
            <p:spPr>
              <a:xfrm>
                <a:off x="7259626" y="2664533"/>
                <a:ext cx="4513274" cy="534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ko-KR" sz="2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ko-KR" sz="2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b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14DB44-4CC1-4D70-A93B-11F024F6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26" y="2664533"/>
                <a:ext cx="4513274" cy="534505"/>
              </a:xfrm>
              <a:prstGeom prst="rect">
                <a:avLst/>
              </a:prstGeom>
              <a:blipFill>
                <a:blip r:embed="rId3"/>
                <a:stretch>
                  <a:fillRect t="-4545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7205197" y="3582214"/>
                <a:ext cx="3594125" cy="471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197" y="3582214"/>
                <a:ext cx="3594125" cy="471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71" y="2272751"/>
            <a:ext cx="59531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417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Submission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67665"/>
            <a:ext cx="10515600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Due date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~4/14(</a:t>
            </a:r>
            <a:r>
              <a:rPr lang="ko-KR" altLang="en-US" dirty="0"/>
              <a:t>일</a:t>
            </a:r>
            <a:r>
              <a:rPr lang="en-US" altLang="ko-KR" dirty="0" smtClean="0"/>
              <a:t>) </a:t>
            </a:r>
            <a:r>
              <a:rPr lang="en-US" altLang="ko-KR" dirty="0"/>
              <a:t>23:59</a:t>
            </a:r>
          </a:p>
          <a:p>
            <a:r>
              <a:rPr lang="en-US" altLang="ko-KR" dirty="0" smtClean="0"/>
              <a:t>Submission</a:t>
            </a:r>
            <a:r>
              <a:rPr lang="ko-KR" altLang="en-US" dirty="0" smtClean="0"/>
              <a:t> </a:t>
            </a:r>
            <a:r>
              <a:rPr lang="en-US" altLang="ko-KR" dirty="0"/>
              <a:t>: Online submission on </a:t>
            </a:r>
            <a:r>
              <a:rPr lang="en-US" altLang="ko-KR" dirty="0" smtClean="0"/>
              <a:t>blackboard</a:t>
            </a:r>
            <a:endParaRPr lang="en-US" altLang="ko-KR" dirty="0" smtClean="0"/>
          </a:p>
          <a:p>
            <a:r>
              <a:rPr lang="en-US" altLang="ko-KR" dirty="0" smtClean="0"/>
              <a:t>word2vec.py + 2 screenshots of results (Skip-gram / CBOW)</a:t>
            </a:r>
          </a:p>
          <a:p>
            <a:pPr marL="457200" lvl="1" indent="0">
              <a:buNone/>
            </a:pPr>
            <a:r>
              <a:rPr lang="en-US" altLang="ko-KR" dirty="0" smtClean="0"/>
              <a:t>               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You must implement the components yourself!</a:t>
            </a:r>
          </a:p>
          <a:p>
            <a:r>
              <a:rPr lang="en-US" altLang="ko-KR" dirty="0"/>
              <a:t>File name : StudentID_Name.zip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07571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Word2Vec </a:t>
            </a:r>
            <a:r>
              <a:rPr lang="en-US" altLang="ko-KR" dirty="0"/>
              <a:t>Implementation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Assign </a:t>
            </a:r>
            <a:r>
              <a:rPr lang="en-US" altLang="ko-KR" dirty="0" smtClean="0"/>
              <a:t>binary code(Huffman coding)</a:t>
            </a:r>
          </a:p>
          <a:p>
            <a:pPr lvl="2"/>
            <a:r>
              <a:rPr lang="en-US" altLang="ko-KR" dirty="0" smtClean="0"/>
              <a:t>Train with only weights connected to the activated nodes</a:t>
            </a:r>
          </a:p>
          <a:p>
            <a:pPr lvl="2"/>
            <a:r>
              <a:rPr lang="en-US" altLang="ko-KR" dirty="0" smtClean="0"/>
              <a:t>Return : cost value and gradient of two word vectors</a:t>
            </a:r>
          </a:p>
          <a:p>
            <a:pPr lvl="1"/>
            <a:r>
              <a:rPr lang="en-US" altLang="ko-KR" dirty="0" smtClean="0"/>
              <a:t>Negative Sampling</a:t>
            </a:r>
          </a:p>
          <a:p>
            <a:pPr lvl="2"/>
            <a:r>
              <a:rPr lang="en-US" altLang="ko-KR" dirty="0" smtClean="0"/>
              <a:t>Frequency table</a:t>
            </a:r>
          </a:p>
          <a:p>
            <a:pPr lvl="2"/>
            <a:r>
              <a:rPr lang="en-US" altLang="ko-KR" dirty="0" smtClean="0"/>
              <a:t>Random sampling during training</a:t>
            </a:r>
          </a:p>
          <a:p>
            <a:pPr lvl="2"/>
            <a:r>
              <a:rPr lang="en-US" altLang="ko-KR" dirty="0"/>
              <a:t>Return : cost value and gradient of two word </a:t>
            </a:r>
            <a:r>
              <a:rPr lang="en-US" altLang="ko-KR" dirty="0" smtClean="0"/>
              <a:t>vectors</a:t>
            </a:r>
          </a:p>
          <a:p>
            <a:pPr lvl="1"/>
            <a:r>
              <a:rPr lang="en-US" altLang="ko-KR" dirty="0" smtClean="0"/>
              <a:t>Subsampling</a:t>
            </a:r>
          </a:p>
          <a:p>
            <a:pPr lvl="2"/>
            <a:r>
              <a:rPr lang="en-US" altLang="ko-KR" dirty="0" smtClean="0"/>
              <a:t>Read(preprocess</a:t>
            </a:r>
            <a:r>
              <a:rPr lang="en-US" altLang="ko-KR" dirty="0"/>
              <a:t>)</a:t>
            </a:r>
            <a:r>
              <a:rPr lang="en-US" altLang="ko-KR" dirty="0" smtClean="0"/>
              <a:t> corpus and make dictionary</a:t>
            </a:r>
          </a:p>
          <a:p>
            <a:pPr lvl="2"/>
            <a:r>
              <a:rPr lang="en-US" altLang="ko-KR" dirty="0" smtClean="0"/>
              <a:t>Subsample corpus in every epoch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419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dirty="0" smtClean="0"/>
              <a:t>Experiment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Analogical reasoning task[1][2]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FB17-F066-4453-9836-D6BB7A59CF5B}"/>
              </a:ext>
            </a:extLst>
          </p:cNvPr>
          <p:cNvSpPr txBox="1"/>
          <p:nvPr/>
        </p:nvSpPr>
        <p:spPr>
          <a:xfrm>
            <a:off x="838200" y="6185114"/>
            <a:ext cx="6380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http://code.google.com/p/word2vec/source/browse/trunk/questions-words.txt </a:t>
            </a:r>
          </a:p>
          <a:p>
            <a:r>
              <a:rPr lang="en-US" altLang="ko-KR" sz="1100" dirty="0"/>
              <a:t>[2] Tomas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 Distributed Representations of Words and Phrases and their Compositionality, 2013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D050-0DDC-424B-8D84-BE70604BA44C}"/>
              </a:ext>
            </a:extLst>
          </p:cNvPr>
          <p:cNvSpPr/>
          <p:nvPr/>
        </p:nvSpPr>
        <p:spPr>
          <a:xfrm>
            <a:off x="2609757" y="4265929"/>
            <a:ext cx="69724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/>
              <a:t>vec</a:t>
            </a:r>
            <a:r>
              <a:rPr lang="en-US" altLang="ko-KR" sz="2400" dirty="0"/>
              <a:t>(x) =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(“Berlin”)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(“Germany”) +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(“France</a:t>
            </a:r>
            <a:r>
              <a:rPr lang="en-US" altLang="ko-KR" sz="2400" dirty="0" smtClean="0"/>
              <a:t>”)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Find the word x using cosine similarity</a:t>
            </a:r>
          </a:p>
          <a:p>
            <a:pPr algn="ctr"/>
            <a:r>
              <a:rPr lang="en-US" altLang="ko-KR" sz="2400" dirty="0" smtClean="0"/>
              <a:t>(Question words are zeroed)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8DC57-CADD-45D1-96ED-8323E5150F52}"/>
              </a:ext>
            </a:extLst>
          </p:cNvPr>
          <p:cNvSpPr/>
          <p:nvPr/>
        </p:nvSpPr>
        <p:spPr>
          <a:xfrm>
            <a:off x="3820409" y="3583601"/>
            <a:ext cx="455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“Germany” : “Berlin” :: “France” : 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37636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dirty="0" smtClean="0"/>
              <a:t>Experiment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Analogical reasoning task[1]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FB17-F066-4453-9836-D6BB7A59CF5B}"/>
              </a:ext>
            </a:extLst>
          </p:cNvPr>
          <p:cNvSpPr txBox="1"/>
          <p:nvPr/>
        </p:nvSpPr>
        <p:spPr>
          <a:xfrm>
            <a:off x="838200" y="6185114"/>
            <a:ext cx="6380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http://code.google.com/p/word2vec/source/browse/trunk/questions-words.txt </a:t>
            </a:r>
          </a:p>
          <a:p>
            <a:r>
              <a:rPr lang="en-US" altLang="ko-KR" sz="1100" dirty="0"/>
              <a:t>[2] Tomas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 Distributed Representations of Words and Phrases and their Compositionality, 2013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D050-0DDC-424B-8D84-BE70604BA44C}"/>
              </a:ext>
            </a:extLst>
          </p:cNvPr>
          <p:cNvSpPr/>
          <p:nvPr/>
        </p:nvSpPr>
        <p:spPr>
          <a:xfrm>
            <a:off x="2609757" y="4265929"/>
            <a:ext cx="69724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/>
              <a:t>vec</a:t>
            </a:r>
            <a:r>
              <a:rPr lang="en-US" altLang="ko-KR" sz="2400" dirty="0"/>
              <a:t>(x) =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(“Berlin”)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(“Germany”) +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(“France</a:t>
            </a:r>
            <a:r>
              <a:rPr lang="en-US" altLang="ko-KR" sz="2400" dirty="0" smtClean="0"/>
              <a:t>”)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Find the word x using cosine similarity</a:t>
            </a:r>
          </a:p>
          <a:p>
            <a:pPr algn="ctr"/>
            <a:r>
              <a:rPr lang="en-US" altLang="ko-KR" sz="2400" dirty="0" smtClean="0"/>
              <a:t>(Question words are zeroed)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8DC57-CADD-45D1-96ED-8323E5150F52}"/>
              </a:ext>
            </a:extLst>
          </p:cNvPr>
          <p:cNvSpPr/>
          <p:nvPr/>
        </p:nvSpPr>
        <p:spPr>
          <a:xfrm>
            <a:off x="3820409" y="3583601"/>
            <a:ext cx="455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“Germany” : “Berlin” :: “France” : ?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36" y="491391"/>
            <a:ext cx="4050340" cy="59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82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Analogical reasoning task[1][2]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CBOW or Skip-gram</a:t>
            </a:r>
          </a:p>
          <a:p>
            <a:r>
              <a:rPr lang="en-US" altLang="ko-KR" sz="2400" dirty="0" smtClean="0"/>
              <a:t>Hierarchical </a:t>
            </a:r>
            <a:r>
              <a:rPr lang="en-US" altLang="ko-KR" sz="2400" dirty="0" err="1" smtClean="0"/>
              <a:t>Softmax</a:t>
            </a:r>
            <a:r>
              <a:rPr lang="en-US" altLang="ko-KR" sz="2400" dirty="0" smtClean="0"/>
              <a:t> or Negative Sampling or Basic </a:t>
            </a:r>
            <a:r>
              <a:rPr lang="en-US" altLang="ko-KR" sz="2400" dirty="0" err="1" smtClean="0"/>
              <a:t>Softmax</a:t>
            </a:r>
            <a:endParaRPr lang="en-US" altLang="ko-KR" sz="2400" dirty="0" smtClean="0"/>
          </a:p>
          <a:p>
            <a:r>
              <a:rPr lang="en-US" altLang="ko-KR" sz="2400" dirty="0" smtClean="0"/>
              <a:t>Subsampling or not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Corpus : text8, 1B tokens corpus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FB17-F066-4453-9836-D6BB7A59CF5B}"/>
              </a:ext>
            </a:extLst>
          </p:cNvPr>
          <p:cNvSpPr txBox="1"/>
          <p:nvPr/>
        </p:nvSpPr>
        <p:spPr>
          <a:xfrm>
            <a:off x="838200" y="6185114"/>
            <a:ext cx="6380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http://code.google.com/p/word2vec/source/browse/trunk/questions-words.txt </a:t>
            </a:r>
          </a:p>
          <a:p>
            <a:r>
              <a:rPr lang="en-US" altLang="ko-KR" sz="1100" dirty="0"/>
              <a:t>[2] Tomas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 Distributed Representations of Words and Phrases and their Compositionality, 2013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325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Take a small step proportional to the negative of the gradient at current point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89444" y="4207308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355585" y="4222356"/>
            <a:ext cx="1473072" cy="999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5585" y="5088747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  <a:p>
            <a:pPr algn="ctr"/>
            <a:r>
              <a:rPr lang="en-US" altLang="ko-KR" sz="2400" dirty="0" smtClean="0"/>
              <a:t>(We don’t know)</a:t>
            </a:r>
            <a:endParaRPr lang="ko-KR" altLang="en-US" sz="2400" dirty="0"/>
          </a:p>
        </p:txBody>
      </p:sp>
      <p:sp>
        <p:nvSpPr>
          <p:cNvPr id="16" name="타원 15"/>
          <p:cNvSpPr/>
          <p:nvPr/>
        </p:nvSpPr>
        <p:spPr>
          <a:xfrm>
            <a:off x="5883728" y="4463389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524500" y="4694222"/>
            <a:ext cx="5738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7293" y="4429820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244990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Submission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67665"/>
            <a:ext cx="10515600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Due Date : </a:t>
            </a:r>
            <a:r>
              <a:rPr lang="en-US" altLang="ko-KR" dirty="0" smtClean="0"/>
              <a:t>~4/28(</a:t>
            </a:r>
            <a:r>
              <a:rPr lang="ko-KR" altLang="en-US" dirty="0"/>
              <a:t>일</a:t>
            </a:r>
            <a:r>
              <a:rPr lang="en-US" altLang="ko-KR" dirty="0" smtClean="0"/>
              <a:t>) </a:t>
            </a:r>
            <a:r>
              <a:rPr lang="en-US" altLang="ko-KR" dirty="0"/>
              <a:t>23:59</a:t>
            </a:r>
          </a:p>
          <a:p>
            <a:r>
              <a:rPr lang="en-US" altLang="ko-KR" dirty="0" smtClean="0"/>
              <a:t>Submission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/>
              <a:t>Submission</a:t>
            </a:r>
            <a:r>
              <a:rPr lang="ko-KR" altLang="en-US" dirty="0"/>
              <a:t> </a:t>
            </a:r>
            <a:r>
              <a:rPr lang="en-US" altLang="ko-KR" dirty="0"/>
              <a:t>: Online submission on </a:t>
            </a:r>
            <a:r>
              <a:rPr lang="en-US" altLang="ko-KR" dirty="0" smtClean="0"/>
              <a:t>blackboard</a:t>
            </a:r>
            <a:endParaRPr lang="en-US" altLang="ko-KR" dirty="0"/>
          </a:p>
          <a:p>
            <a:r>
              <a:rPr lang="en-US" altLang="ko-KR" dirty="0"/>
              <a:t>word2vec.py + </a:t>
            </a:r>
            <a:r>
              <a:rPr lang="en-US" altLang="ko-KR" dirty="0" smtClean="0"/>
              <a:t>Report with analysis of word analogy task(.docx / .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       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You must implement the components yourself!</a:t>
            </a:r>
          </a:p>
          <a:p>
            <a:r>
              <a:rPr lang="en-US" altLang="ko-KR" dirty="0"/>
              <a:t>File name : StudentID_Name.zip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57956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조교 박준형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irish07@korea.ac.kr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185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7118" y="2699658"/>
                <a:ext cx="3965445" cy="1521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𝑇𝑟𝑎𝑖𝑛𝑖𝑛𝑔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𝑒𝑥𝑎𝑚𝑝𝑙𝑒𝑠</m:t>
                              </m:r>
                            </m:e>
                          </m:eqArr>
                        </m:sup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8" y="2699658"/>
                <a:ext cx="3965445" cy="1521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6562" y="5563089"/>
                <a:ext cx="4746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called learning rate or step size)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562" y="5563089"/>
                <a:ext cx="4746556" cy="461665"/>
              </a:xfrm>
              <a:prstGeom prst="rect">
                <a:avLst/>
              </a:prstGeom>
              <a:blipFill>
                <a:blip r:embed="rId4"/>
                <a:stretch>
                  <a:fillRect l="-2057" t="-10667" r="-1028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04841" y="3293226"/>
            <a:ext cx="317663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Calculating gradients of </a:t>
            </a:r>
          </a:p>
          <a:p>
            <a:r>
              <a:rPr lang="en-US" altLang="ko-KR" sz="2400" dirty="0" smtClean="0"/>
              <a:t>all training examples is </a:t>
            </a:r>
          </a:p>
          <a:p>
            <a:r>
              <a:rPr lang="en-US" altLang="ko-KR" sz="2400" dirty="0" smtClean="0"/>
              <a:t>expensive!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4076700" y="2498271"/>
            <a:ext cx="4408714" cy="291737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08077" y="3695347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Iteration 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566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Stochastic Gradient Descent(SGD)</a:t>
            </a:r>
            <a:endParaRPr lang="ko-KR" alt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08077" y="3695347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Iteration :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7023" y="3082102"/>
                <a:ext cx="4185633" cy="1226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𝑚𝑖𝑛𝑖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sup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23" y="3082102"/>
                <a:ext cx="4185633" cy="1226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4076700" y="2846613"/>
            <a:ext cx="4408714" cy="2569029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5737" y="3508669"/>
            <a:ext cx="29674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Use mini-batch,</a:t>
            </a:r>
          </a:p>
          <a:p>
            <a:r>
              <a:rPr lang="en-US" altLang="ko-KR" sz="2400" dirty="0" smtClean="0"/>
              <a:t>random sampled from</a:t>
            </a:r>
          </a:p>
          <a:p>
            <a:r>
              <a:rPr lang="en-US" altLang="ko-KR" sz="2400" dirty="0" smtClean="0"/>
              <a:t>training examples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076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How to represent words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36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8BD47-065F-4101-BC7B-E25AE2E3D208}"/>
              </a:ext>
            </a:extLst>
          </p:cNvPr>
          <p:cNvSpPr txBox="1"/>
          <p:nvPr/>
        </p:nvSpPr>
        <p:spPr>
          <a:xfrm>
            <a:off x="1789802" y="3426903"/>
            <a:ext cx="328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What is “Orange”?</a:t>
            </a:r>
            <a:endParaRPr lang="ko-KR" altLang="en-US" sz="3200" dirty="0"/>
          </a:p>
        </p:txBody>
      </p:sp>
      <p:pic>
        <p:nvPicPr>
          <p:cNvPr id="10" name="그림 9" descr="조각품, 건물, 앉아있는, 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C2014765-5B6F-40EF-B927-74B7C77E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44" y="3263317"/>
            <a:ext cx="1870717" cy="281310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7A833C4-62F5-4995-98AE-744A120988F0}"/>
              </a:ext>
            </a:extLst>
          </p:cNvPr>
          <p:cNvSpPr/>
          <p:nvPr/>
        </p:nvSpPr>
        <p:spPr>
          <a:xfrm>
            <a:off x="7801761" y="937419"/>
            <a:ext cx="4311942" cy="2325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3E68B1-6E08-4374-AC18-E9217FE00C4E}"/>
              </a:ext>
            </a:extLst>
          </p:cNvPr>
          <p:cNvSpPr/>
          <p:nvPr/>
        </p:nvSpPr>
        <p:spPr>
          <a:xfrm>
            <a:off x="7984222" y="2936147"/>
            <a:ext cx="251670" cy="2516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3E4116-E097-48BD-872F-45FF052A8231}"/>
              </a:ext>
            </a:extLst>
          </p:cNvPr>
          <p:cNvSpPr/>
          <p:nvPr/>
        </p:nvSpPr>
        <p:spPr>
          <a:xfrm>
            <a:off x="7818539" y="3263317"/>
            <a:ext cx="165683" cy="1656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오렌지, 감귤류, 과일, 얇게썬이(가) 표시된 사진&#10;&#10;매우 높은 신뢰도로 생성된 설명">
            <a:extLst>
              <a:ext uri="{FF2B5EF4-FFF2-40B4-BE49-F238E27FC236}">
                <a16:creationId xmlns:a16="http://schemas.microsoft.com/office/drawing/2014/main" id="{2A3D26CC-FAF7-466A-B391-956642CDCA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32" y="1216404"/>
            <a:ext cx="2292990" cy="1719743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1F14364-438A-44D8-96D0-2F92EB471AFC}"/>
              </a:ext>
            </a:extLst>
          </p:cNvPr>
          <p:cNvSpPr/>
          <p:nvPr/>
        </p:nvSpPr>
        <p:spPr>
          <a:xfrm rot="16200000">
            <a:off x="5957427" y="3488457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5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A833C4-62F5-4995-98AE-744A120988F0}"/>
              </a:ext>
            </a:extLst>
          </p:cNvPr>
          <p:cNvSpPr/>
          <p:nvPr/>
        </p:nvSpPr>
        <p:spPr>
          <a:xfrm>
            <a:off x="7801761" y="937419"/>
            <a:ext cx="4311942" cy="2325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3E68B1-6E08-4374-AC18-E9217FE00C4E}"/>
              </a:ext>
            </a:extLst>
          </p:cNvPr>
          <p:cNvSpPr/>
          <p:nvPr/>
        </p:nvSpPr>
        <p:spPr>
          <a:xfrm>
            <a:off x="7984222" y="2936147"/>
            <a:ext cx="251670" cy="2516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3E4116-E097-48BD-872F-45FF052A8231}"/>
              </a:ext>
            </a:extLst>
          </p:cNvPr>
          <p:cNvSpPr/>
          <p:nvPr/>
        </p:nvSpPr>
        <p:spPr>
          <a:xfrm>
            <a:off x="7818539" y="3263317"/>
            <a:ext cx="165683" cy="1656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기기, 모니터, 컴퓨터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E57129E0-EC5B-4362-AB58-DA9BA4CC6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49" y="3632704"/>
            <a:ext cx="2892024" cy="2032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FD10A-2EFC-4B05-9B0E-92C7DE739F1A}"/>
              </a:ext>
            </a:extLst>
          </p:cNvPr>
          <p:cNvSpPr txBox="1"/>
          <p:nvPr/>
        </p:nvSpPr>
        <p:spPr>
          <a:xfrm>
            <a:off x="9015005" y="1545665"/>
            <a:ext cx="1885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? ? ?</a:t>
            </a:r>
            <a:endParaRPr lang="ko-KR" altLang="en-US" sz="7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EB885-2579-4EA7-81D0-2459EED136A2}"/>
              </a:ext>
            </a:extLst>
          </p:cNvPr>
          <p:cNvSpPr txBox="1"/>
          <p:nvPr/>
        </p:nvSpPr>
        <p:spPr>
          <a:xfrm>
            <a:off x="1789802" y="3426903"/>
            <a:ext cx="328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What is “Orange”?</a:t>
            </a:r>
            <a:endParaRPr lang="ko-KR" altLang="en-US" sz="320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1C543EA-6BDF-4E26-BACF-D8FE6EDA1807}"/>
              </a:ext>
            </a:extLst>
          </p:cNvPr>
          <p:cNvSpPr/>
          <p:nvPr/>
        </p:nvSpPr>
        <p:spPr>
          <a:xfrm rot="16200000">
            <a:off x="5726595" y="3488457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A833C4-62F5-4995-98AE-744A120988F0}"/>
              </a:ext>
            </a:extLst>
          </p:cNvPr>
          <p:cNvSpPr/>
          <p:nvPr/>
        </p:nvSpPr>
        <p:spPr>
          <a:xfrm>
            <a:off x="7801761" y="937419"/>
            <a:ext cx="4311942" cy="2325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3E68B1-6E08-4374-AC18-E9217FE00C4E}"/>
              </a:ext>
            </a:extLst>
          </p:cNvPr>
          <p:cNvSpPr/>
          <p:nvPr/>
        </p:nvSpPr>
        <p:spPr>
          <a:xfrm>
            <a:off x="7984222" y="2936147"/>
            <a:ext cx="251670" cy="2516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3E4116-E097-48BD-872F-45FF052A8231}"/>
              </a:ext>
            </a:extLst>
          </p:cNvPr>
          <p:cNvSpPr/>
          <p:nvPr/>
        </p:nvSpPr>
        <p:spPr>
          <a:xfrm>
            <a:off x="7818539" y="3263317"/>
            <a:ext cx="165683" cy="1656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기기, 모니터, 컴퓨터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E57129E0-EC5B-4362-AB58-DA9BA4CC6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49" y="3632704"/>
            <a:ext cx="2892024" cy="203223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FD51AF0-0148-4975-BCAD-A8766D740F4B}"/>
              </a:ext>
            </a:extLst>
          </p:cNvPr>
          <p:cNvSpPr/>
          <p:nvPr/>
        </p:nvSpPr>
        <p:spPr>
          <a:xfrm>
            <a:off x="2998910" y="3716982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D57DC2-FED8-4DA1-875C-A9C14F412EAB}"/>
              </a:ext>
            </a:extLst>
          </p:cNvPr>
          <p:cNvSpPr/>
          <p:nvPr/>
        </p:nvSpPr>
        <p:spPr>
          <a:xfrm>
            <a:off x="1518408" y="4380371"/>
            <a:ext cx="3238151" cy="72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Representation</a:t>
            </a:r>
            <a:endParaRPr lang="ko-KR" altLang="en-US" sz="2400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1DA3B41-41DE-47A7-B2E2-6C19D1F6878A}"/>
              </a:ext>
            </a:extLst>
          </p:cNvPr>
          <p:cNvSpPr/>
          <p:nvPr/>
        </p:nvSpPr>
        <p:spPr>
          <a:xfrm rot="16200000">
            <a:off x="5554757" y="4509605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오렌지, 감귤류, 과일, 얇게썬이(가) 표시된 사진&#10;&#10;매우 높은 신뢰도로 생성된 설명">
            <a:extLst>
              <a:ext uri="{FF2B5EF4-FFF2-40B4-BE49-F238E27FC236}">
                <a16:creationId xmlns:a16="http://schemas.microsoft.com/office/drawing/2014/main" id="{5A567847-3150-4669-BDF3-3BEF1C0D6E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32" y="1216404"/>
            <a:ext cx="2292990" cy="1719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E4DD0A-8C9E-4FD5-80D4-5D3869DC1A12}"/>
              </a:ext>
            </a:extLst>
          </p:cNvPr>
          <p:cNvSpPr txBox="1"/>
          <p:nvPr/>
        </p:nvSpPr>
        <p:spPr>
          <a:xfrm>
            <a:off x="2437899" y="3047929"/>
            <a:ext cx="1399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049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9767-DA8A-4D45-95AF-0C169D0687B1}"/>
              </a:ext>
            </a:extLst>
          </p:cNvPr>
          <p:cNvSpPr txBox="1"/>
          <p:nvPr/>
        </p:nvSpPr>
        <p:spPr>
          <a:xfrm>
            <a:off x="888534" y="1299255"/>
            <a:ext cx="320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Atomic Word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1325A5-B55B-4682-9E83-A3464153F78C}"/>
              </a:ext>
            </a:extLst>
          </p:cNvPr>
          <p:cNvSpPr/>
          <p:nvPr/>
        </p:nvSpPr>
        <p:spPr>
          <a:xfrm>
            <a:off x="7701094" y="2272238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000100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139D9-A18B-4F77-B501-F912CBADDB69}"/>
              </a:ext>
            </a:extLst>
          </p:cNvPr>
          <p:cNvSpPr txBox="1"/>
          <p:nvPr/>
        </p:nvSpPr>
        <p:spPr>
          <a:xfrm>
            <a:off x="1876165" y="5550356"/>
            <a:ext cx="123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vector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E33AB-2502-4229-9A8D-EFD80E42E89A}"/>
              </a:ext>
            </a:extLst>
          </p:cNvPr>
          <p:cNvSpPr/>
          <p:nvPr/>
        </p:nvSpPr>
        <p:spPr>
          <a:xfrm>
            <a:off x="2367094" y="2363599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000000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62BDC-D794-4BED-AA38-BBD930F88B29}"/>
              </a:ext>
            </a:extLst>
          </p:cNvPr>
          <p:cNvSpPr txBox="1"/>
          <p:nvPr/>
        </p:nvSpPr>
        <p:spPr>
          <a:xfrm>
            <a:off x="1593909" y="244224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1922B-5D05-41F8-A9F4-5A048E1E38D6}"/>
              </a:ext>
            </a:extLst>
          </p:cNvPr>
          <p:cNvSpPr txBox="1"/>
          <p:nvPr/>
        </p:nvSpPr>
        <p:spPr>
          <a:xfrm>
            <a:off x="1419181" y="294698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D955B-44C2-4112-8876-8C18A1E9F795}"/>
              </a:ext>
            </a:extLst>
          </p:cNvPr>
          <p:cNvSpPr txBox="1"/>
          <p:nvPr/>
        </p:nvSpPr>
        <p:spPr>
          <a:xfrm>
            <a:off x="1560426" y="3426557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139E1-D362-4466-BDF8-102CF56E4E70}"/>
              </a:ext>
            </a:extLst>
          </p:cNvPr>
          <p:cNvSpPr txBox="1"/>
          <p:nvPr/>
        </p:nvSpPr>
        <p:spPr>
          <a:xfrm>
            <a:off x="1441751" y="391451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orange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05083-3465-4B75-B78E-BF5287D0CA52}"/>
              </a:ext>
            </a:extLst>
          </p:cNvPr>
          <p:cNvSpPr txBox="1"/>
          <p:nvPr/>
        </p:nvSpPr>
        <p:spPr>
          <a:xfrm>
            <a:off x="1072635" y="4410866"/>
            <a:ext cx="120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strawberry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96183-CCA5-474F-ACA1-D549BEA18217}"/>
              </a:ext>
            </a:extLst>
          </p:cNvPr>
          <p:cNvSpPr txBox="1"/>
          <p:nvPr/>
        </p:nvSpPr>
        <p:spPr>
          <a:xfrm>
            <a:off x="959040" y="4910690"/>
            <a:ext cx="132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watermelon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46B27-7552-4EC2-967F-75A7014D2626}"/>
              </a:ext>
            </a:extLst>
          </p:cNvPr>
          <p:cNvSpPr txBox="1"/>
          <p:nvPr/>
        </p:nvSpPr>
        <p:spPr>
          <a:xfrm>
            <a:off x="7326021" y="5647999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A93B31-7354-4916-A774-4D5B7E2A88D3}"/>
              </a:ext>
            </a:extLst>
          </p:cNvPr>
          <p:cNvSpPr/>
          <p:nvPr/>
        </p:nvSpPr>
        <p:spPr>
          <a:xfrm>
            <a:off x="5806580" y="2289016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100000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7EB02-E18F-409B-8458-01DC80288854}"/>
              </a:ext>
            </a:extLst>
          </p:cNvPr>
          <p:cNvSpPr txBox="1"/>
          <p:nvPr/>
        </p:nvSpPr>
        <p:spPr>
          <a:xfrm>
            <a:off x="5465063" y="5664777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F4BBE1D-FCC6-40FE-B5F8-7D90FAE800C8}"/>
              </a:ext>
            </a:extLst>
          </p:cNvPr>
          <p:cNvSpPr/>
          <p:nvPr/>
        </p:nvSpPr>
        <p:spPr>
          <a:xfrm rot="16200000">
            <a:off x="4124433" y="3501066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1ECA1ED-17DC-459A-9FA5-C3964A06E351}"/>
              </a:ext>
            </a:extLst>
          </p:cNvPr>
          <p:cNvSpPr/>
          <p:nvPr/>
        </p:nvSpPr>
        <p:spPr>
          <a:xfrm>
            <a:off x="9327160" y="2858647"/>
            <a:ext cx="1874482" cy="18744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One-hot encoding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06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All vectors are independent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20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Atomic Word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EC258-6CA8-4B6B-AD6A-A1CD95FFC32F}"/>
              </a:ext>
            </a:extLst>
          </p:cNvPr>
          <p:cNvSpPr/>
          <p:nvPr/>
        </p:nvSpPr>
        <p:spPr>
          <a:xfrm>
            <a:off x="8762208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000100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11D6-E048-4D85-B8E1-16101F3462D9}"/>
              </a:ext>
            </a:extLst>
          </p:cNvPr>
          <p:cNvSpPr txBox="1"/>
          <p:nvPr/>
        </p:nvSpPr>
        <p:spPr>
          <a:xfrm>
            <a:off x="8387135" y="6099743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47FB65-2E95-494C-A48F-B0D67A13D234}"/>
              </a:ext>
            </a:extLst>
          </p:cNvPr>
          <p:cNvSpPr/>
          <p:nvPr/>
        </p:nvSpPr>
        <p:spPr>
          <a:xfrm>
            <a:off x="2803322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100000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C9912-23EB-463B-AD51-B7CCE7377E75}"/>
              </a:ext>
            </a:extLst>
          </p:cNvPr>
          <p:cNvSpPr txBox="1"/>
          <p:nvPr/>
        </p:nvSpPr>
        <p:spPr>
          <a:xfrm>
            <a:off x="2461805" y="609974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68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Class Lab - Schedule &amp; 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Neural Network Introduction (~3/31)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Skip-gram / CBOW (~4/14)</a:t>
            </a:r>
          </a:p>
          <a:p>
            <a:pPr marL="0" indent="0">
              <a:buNone/>
            </a:pPr>
            <a:r>
              <a:rPr lang="en-US" altLang="ko-KR" dirty="0"/>
              <a:t>    (Basic)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Hierarchical </a:t>
            </a:r>
            <a:r>
              <a:rPr lang="en-US" altLang="ko-KR" dirty="0" err="1"/>
              <a:t>Softmax</a:t>
            </a:r>
            <a:r>
              <a:rPr lang="en-US" altLang="ko-KR" dirty="0"/>
              <a:t> / Negative sampling (~4/28)</a:t>
            </a:r>
          </a:p>
          <a:p>
            <a:pPr marL="0" indent="0">
              <a:buNone/>
            </a:pPr>
            <a:r>
              <a:rPr lang="en-US" altLang="ko-KR" dirty="0"/>
              <a:t>     Subsampling</a:t>
            </a:r>
          </a:p>
        </p:txBody>
      </p:sp>
    </p:spTree>
    <p:extLst>
      <p:ext uri="{BB962C8B-B14F-4D97-AF65-F5344CB8AC3E}">
        <p14:creationId xmlns:p14="http://schemas.microsoft.com/office/powerpoint/2010/main" val="207029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But words are dependent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20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Atomic Word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EC258-6CA8-4B6B-AD6A-A1CD95FFC32F}"/>
              </a:ext>
            </a:extLst>
          </p:cNvPr>
          <p:cNvSpPr/>
          <p:nvPr/>
        </p:nvSpPr>
        <p:spPr>
          <a:xfrm>
            <a:off x="8762208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000100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11D6-E048-4D85-B8E1-16101F3462D9}"/>
              </a:ext>
            </a:extLst>
          </p:cNvPr>
          <p:cNvSpPr txBox="1"/>
          <p:nvPr/>
        </p:nvSpPr>
        <p:spPr>
          <a:xfrm>
            <a:off x="8387135" y="6099743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47FB65-2E95-494C-A48F-B0D67A13D234}"/>
              </a:ext>
            </a:extLst>
          </p:cNvPr>
          <p:cNvSpPr/>
          <p:nvPr/>
        </p:nvSpPr>
        <p:spPr>
          <a:xfrm>
            <a:off x="2803322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100000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C9912-23EB-463B-AD51-B7CCE7377E75}"/>
              </a:ext>
            </a:extLst>
          </p:cNvPr>
          <p:cNvSpPr txBox="1"/>
          <p:nvPr/>
        </p:nvSpPr>
        <p:spPr>
          <a:xfrm>
            <a:off x="2461805" y="609974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10" name="구름 9">
            <a:extLst>
              <a:ext uri="{FF2B5EF4-FFF2-40B4-BE49-F238E27FC236}">
                <a16:creationId xmlns:a16="http://schemas.microsoft.com/office/drawing/2014/main" id="{4A588CA3-D390-4675-A8CD-4FF068EA2974}"/>
              </a:ext>
            </a:extLst>
          </p:cNvPr>
          <p:cNvSpPr/>
          <p:nvPr/>
        </p:nvSpPr>
        <p:spPr>
          <a:xfrm>
            <a:off x="4181483" y="2696649"/>
            <a:ext cx="3829033" cy="14647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5"/>
                </a:solidFill>
              </a:rPr>
              <a:t>Semantic Relation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62EF871A-7E9F-45F1-952C-8E095ECB7593}"/>
              </a:ext>
            </a:extLst>
          </p:cNvPr>
          <p:cNvSpPr/>
          <p:nvPr/>
        </p:nvSpPr>
        <p:spPr>
          <a:xfrm>
            <a:off x="4189871" y="4230854"/>
            <a:ext cx="3829033" cy="146470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Syntactic Relation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20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Atomic Word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EC258-6CA8-4B6B-AD6A-A1CD95FFC32F}"/>
              </a:ext>
            </a:extLst>
          </p:cNvPr>
          <p:cNvSpPr/>
          <p:nvPr/>
        </p:nvSpPr>
        <p:spPr>
          <a:xfrm>
            <a:off x="8762208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000100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11D6-E048-4D85-B8E1-16101F3462D9}"/>
              </a:ext>
            </a:extLst>
          </p:cNvPr>
          <p:cNvSpPr txBox="1"/>
          <p:nvPr/>
        </p:nvSpPr>
        <p:spPr>
          <a:xfrm>
            <a:off x="8387135" y="6099743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47FB65-2E95-494C-A48F-B0D67A13D234}"/>
              </a:ext>
            </a:extLst>
          </p:cNvPr>
          <p:cNvSpPr/>
          <p:nvPr/>
        </p:nvSpPr>
        <p:spPr>
          <a:xfrm>
            <a:off x="2803322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100000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C9912-23EB-463B-AD51-B7CCE7377E75}"/>
              </a:ext>
            </a:extLst>
          </p:cNvPr>
          <p:cNvSpPr txBox="1"/>
          <p:nvPr/>
        </p:nvSpPr>
        <p:spPr>
          <a:xfrm>
            <a:off x="2461805" y="609974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4DA38618-34F3-4E79-A901-8066EBA72F0C}"/>
              </a:ext>
            </a:extLst>
          </p:cNvPr>
          <p:cNvSpPr/>
          <p:nvPr/>
        </p:nvSpPr>
        <p:spPr>
          <a:xfrm>
            <a:off x="4181483" y="2696649"/>
            <a:ext cx="3829033" cy="14647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5"/>
                </a:solidFill>
              </a:rPr>
              <a:t>Semantic Relation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14" name="구름 13">
            <a:extLst>
              <a:ext uri="{FF2B5EF4-FFF2-40B4-BE49-F238E27FC236}">
                <a16:creationId xmlns:a16="http://schemas.microsoft.com/office/drawing/2014/main" id="{75C31D54-DF1E-4DC6-9A51-CE7943A68D3E}"/>
              </a:ext>
            </a:extLst>
          </p:cNvPr>
          <p:cNvSpPr/>
          <p:nvPr/>
        </p:nvSpPr>
        <p:spPr>
          <a:xfrm>
            <a:off x="4189871" y="4230854"/>
            <a:ext cx="3829033" cy="146470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Syntactic Relation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F0139F-34CF-49E4-BEAB-B8DE17181120}"/>
              </a:ext>
            </a:extLst>
          </p:cNvPr>
          <p:cNvSpPr/>
          <p:nvPr/>
        </p:nvSpPr>
        <p:spPr>
          <a:xfrm rot="2317687">
            <a:off x="4331250" y="3957016"/>
            <a:ext cx="3529500" cy="3196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B9D000-0F4E-439F-B82C-AF4018EE0407}"/>
              </a:ext>
            </a:extLst>
          </p:cNvPr>
          <p:cNvSpPr/>
          <p:nvPr/>
        </p:nvSpPr>
        <p:spPr>
          <a:xfrm rot="19062314">
            <a:off x="4331251" y="3963308"/>
            <a:ext cx="3529500" cy="3196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3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D92F1-714A-4370-96A2-A52F1D0EEE82}"/>
              </a:ext>
            </a:extLst>
          </p:cNvPr>
          <p:cNvSpPr txBox="1"/>
          <p:nvPr/>
        </p:nvSpPr>
        <p:spPr>
          <a:xfrm>
            <a:off x="1626219" y="3595354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E53379B6-729D-47F4-8125-0A7ECA736CF5}"/>
              </a:ext>
            </a:extLst>
          </p:cNvPr>
          <p:cNvSpPr/>
          <p:nvPr/>
        </p:nvSpPr>
        <p:spPr>
          <a:xfrm rot="16200000">
            <a:off x="4163450" y="3682784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1588DB-4CA0-4666-89E9-52A0856FA655}"/>
              </a:ext>
            </a:extLst>
          </p:cNvPr>
          <p:cNvSpPr/>
          <p:nvPr/>
        </p:nvSpPr>
        <p:spPr>
          <a:xfrm>
            <a:off x="6096000" y="3595354"/>
            <a:ext cx="4725798" cy="72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Continuous Feature Space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373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11D6-E048-4D85-B8E1-16101F3462D9}"/>
              </a:ext>
            </a:extLst>
          </p:cNvPr>
          <p:cNvSpPr txBox="1"/>
          <p:nvPr/>
        </p:nvSpPr>
        <p:spPr>
          <a:xfrm>
            <a:off x="1949977" y="2139207"/>
            <a:ext cx="1432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 A</a:t>
            </a:r>
            <a:endParaRPr lang="ko-KR" altLang="en-US" sz="32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29" y="2013474"/>
            <a:ext cx="5686425" cy="33051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C147B84-B88E-4633-9E9C-06898788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5831091"/>
            <a:ext cx="6981825" cy="866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303B9-02D7-428B-A48F-C57EC6E5E46D}"/>
              </a:ext>
            </a:extLst>
          </p:cNvPr>
          <p:cNvSpPr txBox="1"/>
          <p:nvPr/>
        </p:nvSpPr>
        <p:spPr>
          <a:xfrm>
            <a:off x="1949977" y="3373675"/>
            <a:ext cx="1432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 B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EA260-96E6-49AA-BE31-68E859E5E4E0}"/>
              </a:ext>
            </a:extLst>
          </p:cNvPr>
          <p:cNvSpPr txBox="1"/>
          <p:nvPr/>
        </p:nvSpPr>
        <p:spPr>
          <a:xfrm>
            <a:off x="1949977" y="4645253"/>
            <a:ext cx="1432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 C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6522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B3B72D-C15E-49E2-8ECD-8BC94438FFC9}"/>
              </a:ext>
            </a:extLst>
          </p:cNvPr>
          <p:cNvSpPr txBox="1"/>
          <p:nvPr/>
        </p:nvSpPr>
        <p:spPr>
          <a:xfrm>
            <a:off x="8754303" y="5641200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81D863-14BA-43E0-9891-AAAC119A73B7}"/>
              </a:ext>
            </a:extLst>
          </p:cNvPr>
          <p:cNvSpPr/>
          <p:nvPr/>
        </p:nvSpPr>
        <p:spPr>
          <a:xfrm>
            <a:off x="9176310" y="2182678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0.7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0.5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F399F-68EB-47E3-87EF-C95988D5D843}"/>
              </a:ext>
            </a:extLst>
          </p:cNvPr>
          <p:cNvSpPr txBox="1"/>
          <p:nvPr/>
        </p:nvSpPr>
        <p:spPr>
          <a:xfrm>
            <a:off x="8402175" y="2269025"/>
            <a:ext cx="7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sweet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1BDCC-E0B2-481D-85AA-110551D3589C}"/>
              </a:ext>
            </a:extLst>
          </p:cNvPr>
          <p:cNvSpPr txBox="1"/>
          <p:nvPr/>
        </p:nvSpPr>
        <p:spPr>
          <a:xfrm>
            <a:off x="8546830" y="28096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95D48-E6AB-4B68-8562-D2E01CC048C3}"/>
              </a:ext>
            </a:extLst>
          </p:cNvPr>
          <p:cNvSpPr txBox="1"/>
          <p:nvPr/>
        </p:nvSpPr>
        <p:spPr>
          <a:xfrm>
            <a:off x="8639804" y="33692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89DCD2-6433-43F0-A8FA-8D7A798E1B5D}"/>
              </a:ext>
            </a:extLst>
          </p:cNvPr>
          <p:cNvSpPr txBox="1"/>
          <p:nvPr/>
        </p:nvSpPr>
        <p:spPr>
          <a:xfrm>
            <a:off x="8646024" y="394264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75B1AC-FE5B-4951-8396-E92882D1BB42}"/>
              </a:ext>
            </a:extLst>
          </p:cNvPr>
          <p:cNvSpPr txBox="1"/>
          <p:nvPr/>
        </p:nvSpPr>
        <p:spPr>
          <a:xfrm>
            <a:off x="8424354" y="446472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BFF6A-BF77-46BF-A71A-739AD3075D6C}"/>
              </a:ext>
            </a:extLst>
          </p:cNvPr>
          <p:cNvSpPr txBox="1"/>
          <p:nvPr/>
        </p:nvSpPr>
        <p:spPr>
          <a:xfrm>
            <a:off x="8546830" y="502136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0.8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0.9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1963179" y="2304678"/>
            <a:ext cx="7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sweet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E97DB-F108-464A-A48D-5FBB6F7B01E1}"/>
              </a:ext>
            </a:extLst>
          </p:cNvPr>
          <p:cNvSpPr txBox="1"/>
          <p:nvPr/>
        </p:nvSpPr>
        <p:spPr>
          <a:xfrm>
            <a:off x="2107834" y="28452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F12BF-52E5-43C1-AA7C-18499F7BB54E}"/>
              </a:ext>
            </a:extLst>
          </p:cNvPr>
          <p:cNvSpPr txBox="1"/>
          <p:nvPr/>
        </p:nvSpPr>
        <p:spPr>
          <a:xfrm>
            <a:off x="2200808" y="34048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34FEA-7D26-4158-B34B-A053B014FABB}"/>
              </a:ext>
            </a:extLst>
          </p:cNvPr>
          <p:cNvSpPr txBox="1"/>
          <p:nvPr/>
        </p:nvSpPr>
        <p:spPr>
          <a:xfrm>
            <a:off x="2207028" y="3978295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76293-70D3-4405-9092-DAB0814771CD}"/>
              </a:ext>
            </a:extLst>
          </p:cNvPr>
          <p:cNvSpPr txBox="1"/>
          <p:nvPr/>
        </p:nvSpPr>
        <p:spPr>
          <a:xfrm>
            <a:off x="1985358" y="4500382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EDE47-6F50-4740-80B1-632C3E6FFFA9}"/>
              </a:ext>
            </a:extLst>
          </p:cNvPr>
          <p:cNvSpPr txBox="1"/>
          <p:nvPr/>
        </p:nvSpPr>
        <p:spPr>
          <a:xfrm>
            <a:off x="2107834" y="505701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9EAC3-FE9B-46F1-B709-0F074D8BEFD1}"/>
              </a:ext>
            </a:extLst>
          </p:cNvPr>
          <p:cNvSpPr txBox="1"/>
          <p:nvPr/>
        </p:nvSpPr>
        <p:spPr>
          <a:xfrm>
            <a:off x="3797571" y="44958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Color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74BD07-0E72-49C3-A9C7-69697B643C2B}"/>
              </a:ext>
            </a:extLst>
          </p:cNvPr>
          <p:cNvSpPr txBox="1"/>
          <p:nvPr/>
        </p:nvSpPr>
        <p:spPr>
          <a:xfrm>
            <a:off x="3747766" y="2809624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55A99CC1-E0F5-42C7-9661-1A31351576E2}"/>
              </a:ext>
            </a:extLst>
          </p:cNvPr>
          <p:cNvSpPr/>
          <p:nvPr/>
        </p:nvSpPr>
        <p:spPr>
          <a:xfrm>
            <a:off x="3338818" y="2453691"/>
            <a:ext cx="248685" cy="11483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7B8D633D-9017-410D-9D2A-6C0BBD2DD543}"/>
              </a:ext>
            </a:extLst>
          </p:cNvPr>
          <p:cNvSpPr/>
          <p:nvPr/>
        </p:nvSpPr>
        <p:spPr>
          <a:xfrm>
            <a:off x="3353598" y="4161609"/>
            <a:ext cx="248685" cy="114831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105D-1163-4E79-9858-FDF487BB38ED}"/>
              </a:ext>
            </a:extLst>
          </p:cNvPr>
          <p:cNvSpPr txBox="1"/>
          <p:nvPr/>
        </p:nvSpPr>
        <p:spPr>
          <a:xfrm>
            <a:off x="10220227" y="44495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Color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4B4396-AB03-4CC2-A87E-D06EDDBAE497}"/>
              </a:ext>
            </a:extLst>
          </p:cNvPr>
          <p:cNvSpPr txBox="1"/>
          <p:nvPr/>
        </p:nvSpPr>
        <p:spPr>
          <a:xfrm>
            <a:off x="10170422" y="2763272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4A47C799-5BD1-40BD-94B5-55CB7370DAF2}"/>
              </a:ext>
            </a:extLst>
          </p:cNvPr>
          <p:cNvSpPr/>
          <p:nvPr/>
        </p:nvSpPr>
        <p:spPr>
          <a:xfrm>
            <a:off x="9761474" y="2407339"/>
            <a:ext cx="248685" cy="11483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대괄호 35">
            <a:extLst>
              <a:ext uri="{FF2B5EF4-FFF2-40B4-BE49-F238E27FC236}">
                <a16:creationId xmlns:a16="http://schemas.microsoft.com/office/drawing/2014/main" id="{20F01D75-08E4-4419-878A-31667070537B}"/>
              </a:ext>
            </a:extLst>
          </p:cNvPr>
          <p:cNvSpPr/>
          <p:nvPr/>
        </p:nvSpPr>
        <p:spPr>
          <a:xfrm>
            <a:off x="9776254" y="4115257"/>
            <a:ext cx="248685" cy="114831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8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B3B72D-C15E-49E2-8ECD-8BC94438FFC9}"/>
              </a:ext>
            </a:extLst>
          </p:cNvPr>
          <p:cNvSpPr txBox="1"/>
          <p:nvPr/>
        </p:nvSpPr>
        <p:spPr>
          <a:xfrm>
            <a:off x="8754303" y="5641200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81D863-14BA-43E0-9891-AAAC119A73B7}"/>
              </a:ext>
            </a:extLst>
          </p:cNvPr>
          <p:cNvSpPr/>
          <p:nvPr/>
        </p:nvSpPr>
        <p:spPr>
          <a:xfrm>
            <a:off x="9176310" y="2182678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0.7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0.5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F399F-68EB-47E3-87EF-C95988D5D843}"/>
              </a:ext>
            </a:extLst>
          </p:cNvPr>
          <p:cNvSpPr txBox="1"/>
          <p:nvPr/>
        </p:nvSpPr>
        <p:spPr>
          <a:xfrm>
            <a:off x="8402175" y="2269025"/>
            <a:ext cx="7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sweet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1BDCC-E0B2-481D-85AA-110551D3589C}"/>
              </a:ext>
            </a:extLst>
          </p:cNvPr>
          <p:cNvSpPr txBox="1"/>
          <p:nvPr/>
        </p:nvSpPr>
        <p:spPr>
          <a:xfrm>
            <a:off x="8546830" y="28096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95D48-E6AB-4B68-8562-D2E01CC048C3}"/>
              </a:ext>
            </a:extLst>
          </p:cNvPr>
          <p:cNvSpPr txBox="1"/>
          <p:nvPr/>
        </p:nvSpPr>
        <p:spPr>
          <a:xfrm>
            <a:off x="8639804" y="33692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89DCD2-6433-43F0-A8FA-8D7A798E1B5D}"/>
              </a:ext>
            </a:extLst>
          </p:cNvPr>
          <p:cNvSpPr txBox="1"/>
          <p:nvPr/>
        </p:nvSpPr>
        <p:spPr>
          <a:xfrm>
            <a:off x="8646024" y="394264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75B1AC-FE5B-4951-8396-E92882D1BB42}"/>
              </a:ext>
            </a:extLst>
          </p:cNvPr>
          <p:cNvSpPr txBox="1"/>
          <p:nvPr/>
        </p:nvSpPr>
        <p:spPr>
          <a:xfrm>
            <a:off x="8424354" y="446472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BFF6A-BF77-46BF-A71A-739AD3075D6C}"/>
              </a:ext>
            </a:extLst>
          </p:cNvPr>
          <p:cNvSpPr txBox="1"/>
          <p:nvPr/>
        </p:nvSpPr>
        <p:spPr>
          <a:xfrm>
            <a:off x="8546830" y="502136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0.8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0.9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1963179" y="2304678"/>
            <a:ext cx="7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sweet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E97DB-F108-464A-A48D-5FBB6F7B01E1}"/>
              </a:ext>
            </a:extLst>
          </p:cNvPr>
          <p:cNvSpPr txBox="1"/>
          <p:nvPr/>
        </p:nvSpPr>
        <p:spPr>
          <a:xfrm>
            <a:off x="2107834" y="28452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F12BF-52E5-43C1-AA7C-18499F7BB54E}"/>
              </a:ext>
            </a:extLst>
          </p:cNvPr>
          <p:cNvSpPr txBox="1"/>
          <p:nvPr/>
        </p:nvSpPr>
        <p:spPr>
          <a:xfrm>
            <a:off x="2200808" y="34048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34FEA-7D26-4158-B34B-A053B014FABB}"/>
              </a:ext>
            </a:extLst>
          </p:cNvPr>
          <p:cNvSpPr txBox="1"/>
          <p:nvPr/>
        </p:nvSpPr>
        <p:spPr>
          <a:xfrm>
            <a:off x="2207028" y="3978295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76293-70D3-4405-9092-DAB0814771CD}"/>
              </a:ext>
            </a:extLst>
          </p:cNvPr>
          <p:cNvSpPr txBox="1"/>
          <p:nvPr/>
        </p:nvSpPr>
        <p:spPr>
          <a:xfrm>
            <a:off x="1985358" y="4500382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EDE47-6F50-4740-80B1-632C3E6FFFA9}"/>
              </a:ext>
            </a:extLst>
          </p:cNvPr>
          <p:cNvSpPr txBox="1"/>
          <p:nvPr/>
        </p:nvSpPr>
        <p:spPr>
          <a:xfrm>
            <a:off x="2107834" y="505701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22" name="구름 21">
            <a:extLst>
              <a:ext uri="{FF2B5EF4-FFF2-40B4-BE49-F238E27FC236}">
                <a16:creationId xmlns:a16="http://schemas.microsoft.com/office/drawing/2014/main" id="{F255AB84-4AF8-46B4-8351-B8365D7ACAB4}"/>
              </a:ext>
            </a:extLst>
          </p:cNvPr>
          <p:cNvSpPr/>
          <p:nvPr/>
        </p:nvSpPr>
        <p:spPr>
          <a:xfrm>
            <a:off x="3998983" y="2696649"/>
            <a:ext cx="4011533" cy="2324716"/>
          </a:xfrm>
          <a:prstGeom prst="cloud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6"/>
                </a:solidFill>
              </a:rPr>
              <a:t>Similar taste</a:t>
            </a:r>
          </a:p>
          <a:p>
            <a:pPr algn="ctr"/>
            <a:r>
              <a:rPr lang="en-US" altLang="ko-KR" sz="3200" dirty="0">
                <a:solidFill>
                  <a:schemeClr val="accent6"/>
                </a:solidFill>
              </a:rPr>
              <a:t>Different color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3FBE0E-92D8-4B2A-8B29-CE8B1450B288}"/>
              </a:ext>
            </a:extLst>
          </p:cNvPr>
          <p:cNvSpPr/>
          <p:nvPr/>
        </p:nvSpPr>
        <p:spPr>
          <a:xfrm>
            <a:off x="9176310" y="2182678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0.7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0.5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9A0FB-1D47-4F5A-A7D4-4356F3FD14B6}"/>
              </a:ext>
            </a:extLst>
          </p:cNvPr>
          <p:cNvSpPr txBox="1"/>
          <p:nvPr/>
        </p:nvSpPr>
        <p:spPr>
          <a:xfrm>
            <a:off x="3797571" y="44958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Color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48DAA-9C6F-4F24-B951-7B317E43A794}"/>
              </a:ext>
            </a:extLst>
          </p:cNvPr>
          <p:cNvSpPr txBox="1"/>
          <p:nvPr/>
        </p:nvSpPr>
        <p:spPr>
          <a:xfrm>
            <a:off x="3747766" y="2809624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6B1F5FEB-3ABC-4B88-9DD6-647E9EA10250}"/>
              </a:ext>
            </a:extLst>
          </p:cNvPr>
          <p:cNvSpPr/>
          <p:nvPr/>
        </p:nvSpPr>
        <p:spPr>
          <a:xfrm>
            <a:off x="3338818" y="2453691"/>
            <a:ext cx="248685" cy="11483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B82988C0-71B9-470F-BD8C-AC3787F24D6C}"/>
              </a:ext>
            </a:extLst>
          </p:cNvPr>
          <p:cNvSpPr/>
          <p:nvPr/>
        </p:nvSpPr>
        <p:spPr>
          <a:xfrm>
            <a:off x="3353598" y="4161609"/>
            <a:ext cx="248685" cy="114831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C3751-A924-4199-82F2-978F6388F56B}"/>
              </a:ext>
            </a:extLst>
          </p:cNvPr>
          <p:cNvSpPr txBox="1"/>
          <p:nvPr/>
        </p:nvSpPr>
        <p:spPr>
          <a:xfrm>
            <a:off x="10220227" y="44495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Color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B1BB3-3C0A-4E13-A4F3-50B64B151829}"/>
              </a:ext>
            </a:extLst>
          </p:cNvPr>
          <p:cNvSpPr txBox="1"/>
          <p:nvPr/>
        </p:nvSpPr>
        <p:spPr>
          <a:xfrm>
            <a:off x="10170422" y="2763272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id="{72DC6EB7-5DB0-4CF5-A95C-56C2BD6146B8}"/>
              </a:ext>
            </a:extLst>
          </p:cNvPr>
          <p:cNvSpPr/>
          <p:nvPr/>
        </p:nvSpPr>
        <p:spPr>
          <a:xfrm>
            <a:off x="9761474" y="2407339"/>
            <a:ext cx="248685" cy="11483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대괄호 38">
            <a:extLst>
              <a:ext uri="{FF2B5EF4-FFF2-40B4-BE49-F238E27FC236}">
                <a16:creationId xmlns:a16="http://schemas.microsoft.com/office/drawing/2014/main" id="{61F724B2-33EF-4AC3-A60B-CC645E024910}"/>
              </a:ext>
            </a:extLst>
          </p:cNvPr>
          <p:cNvSpPr/>
          <p:nvPr/>
        </p:nvSpPr>
        <p:spPr>
          <a:xfrm>
            <a:off x="9776254" y="4115257"/>
            <a:ext cx="248685" cy="114831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86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76BEB8-6CBE-4F7F-9186-C2F611D27555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371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76BEB8-6CBE-4F7F-9186-C2F611D27555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64A7D-A123-4510-8D68-242655D2DEBC}"/>
              </a:ext>
            </a:extLst>
          </p:cNvPr>
          <p:cNvSpPr txBox="1"/>
          <p:nvPr/>
        </p:nvSpPr>
        <p:spPr>
          <a:xfrm>
            <a:off x="7055141" y="4899528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Manually?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14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39B3D-A5B6-4A1F-8FA2-E5656F0B54B8}"/>
              </a:ext>
            </a:extLst>
          </p:cNvPr>
          <p:cNvSpPr txBox="1"/>
          <p:nvPr/>
        </p:nvSpPr>
        <p:spPr>
          <a:xfrm>
            <a:off x="6249798" y="4683936"/>
            <a:ext cx="41660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English words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More than 1 million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1 new word every 98 minutes</a:t>
            </a:r>
            <a:endParaRPr lang="ko-KR" altLang="en-US" sz="2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FBEAC8-951F-469B-9835-27460A96D0E3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9980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76BEB8-6CBE-4F7F-9186-C2F611D27555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64A7D-A123-4510-8D68-242655D2DEBC}"/>
              </a:ext>
            </a:extLst>
          </p:cNvPr>
          <p:cNvSpPr txBox="1"/>
          <p:nvPr/>
        </p:nvSpPr>
        <p:spPr>
          <a:xfrm>
            <a:off x="7055141" y="4899528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Manually?   Impossible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Class Lab - Schedule &amp; 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T. </a:t>
            </a:r>
            <a:r>
              <a:rPr lang="en-US" altLang="ko-KR" dirty="0" err="1" smtClean="0"/>
              <a:t>Mikolov</a:t>
            </a:r>
            <a:r>
              <a:rPr lang="en-US" altLang="ko-KR" dirty="0" smtClean="0"/>
              <a:t>, K. Chen, G. </a:t>
            </a:r>
            <a:r>
              <a:rPr lang="en-US" altLang="ko-KR" dirty="0" err="1" smtClean="0"/>
              <a:t>Corrado</a:t>
            </a:r>
            <a:r>
              <a:rPr lang="en-US" altLang="ko-KR" dirty="0" smtClean="0"/>
              <a:t>, J. Dean, “Efficient </a:t>
            </a:r>
            <a:r>
              <a:rPr lang="en-US" altLang="ko-KR" dirty="0"/>
              <a:t>Estimation of Word Representations in Vector </a:t>
            </a:r>
            <a:r>
              <a:rPr lang="en-US" altLang="ko-KR" dirty="0" smtClean="0"/>
              <a:t>Space”, ICLR </a:t>
            </a:r>
            <a:r>
              <a:rPr lang="en-US" altLang="ko-KR" dirty="0"/>
              <a:t>2013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52" y="3171013"/>
            <a:ext cx="6024562" cy="35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0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76BEB8-6CBE-4F7F-9186-C2F611D27555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64A7D-A123-4510-8D68-242655D2DEBC}"/>
              </a:ext>
            </a:extLst>
          </p:cNvPr>
          <p:cNvSpPr txBox="1"/>
          <p:nvPr/>
        </p:nvSpPr>
        <p:spPr>
          <a:xfrm>
            <a:off x="7055141" y="4899528"/>
            <a:ext cx="2961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With Neural Networks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72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Automatically Detect Features</a:t>
            </a:r>
            <a:endParaRPr lang="ko-KR" altLang="en-US" dirty="0"/>
          </a:p>
        </p:txBody>
      </p:sp>
      <p:pic>
        <p:nvPicPr>
          <p:cNvPr id="1028" name="Picture 4" descr="neural networkì ëí ì´ë¯¸ì§ ê²ìê²°ê³¼">
            <a:extLst>
              <a:ext uri="{FF2B5EF4-FFF2-40B4-BE49-F238E27FC236}">
                <a16:creationId xmlns:a16="http://schemas.microsoft.com/office/drawing/2014/main" id="{BE73B789-9AA9-40C8-8D5F-2136BF76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0" y="2763761"/>
            <a:ext cx="5779700" cy="31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66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Automatically Detect Features</a:t>
            </a:r>
            <a:endParaRPr lang="ko-KR" altLang="en-US" dirty="0"/>
          </a:p>
        </p:txBody>
      </p:sp>
      <p:pic>
        <p:nvPicPr>
          <p:cNvPr id="1028" name="Picture 4" descr="neural networkì ëí ì´ë¯¸ì§ ê²ìê²°ê³¼">
            <a:extLst>
              <a:ext uri="{FF2B5EF4-FFF2-40B4-BE49-F238E27FC236}">
                <a16:creationId xmlns:a16="http://schemas.microsoft.com/office/drawing/2014/main" id="{BE73B789-9AA9-40C8-8D5F-2136BF76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0" y="2763761"/>
            <a:ext cx="5779700" cy="31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22983910-B09D-4B74-9591-E2B5AB394194}"/>
              </a:ext>
            </a:extLst>
          </p:cNvPr>
          <p:cNvSpPr/>
          <p:nvPr/>
        </p:nvSpPr>
        <p:spPr>
          <a:xfrm rot="5400000">
            <a:off x="2390862" y="3823384"/>
            <a:ext cx="553674" cy="662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4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Automatically Detect Features</a:t>
            </a:r>
            <a:endParaRPr lang="ko-KR" altLang="en-US" dirty="0"/>
          </a:p>
        </p:txBody>
      </p:sp>
      <p:pic>
        <p:nvPicPr>
          <p:cNvPr id="1028" name="Picture 4" descr="neural networkì ëí ì´ë¯¸ì§ ê²ìê²°ê³¼">
            <a:extLst>
              <a:ext uri="{FF2B5EF4-FFF2-40B4-BE49-F238E27FC236}">
                <a16:creationId xmlns:a16="http://schemas.microsoft.com/office/drawing/2014/main" id="{BE73B789-9AA9-40C8-8D5F-2136BF76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0" y="2763761"/>
            <a:ext cx="5779700" cy="31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22983910-B09D-4B74-9591-E2B5AB394194}"/>
              </a:ext>
            </a:extLst>
          </p:cNvPr>
          <p:cNvSpPr/>
          <p:nvPr/>
        </p:nvSpPr>
        <p:spPr>
          <a:xfrm rot="5400000">
            <a:off x="9230258" y="3823383"/>
            <a:ext cx="553674" cy="662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FE52C8-935D-4092-A6B1-F4388C826D48}"/>
                  </a:ext>
                </a:extLst>
              </p:cNvPr>
              <p:cNvSpPr txBox="1"/>
              <p:nvPr/>
            </p:nvSpPr>
            <p:spPr>
              <a:xfrm>
                <a:off x="9945999" y="3996531"/>
                <a:ext cx="996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FE52C8-935D-4092-A6B1-F4388C82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999" y="3996531"/>
                <a:ext cx="996555" cy="276999"/>
              </a:xfrm>
              <a:prstGeom prst="rect">
                <a:avLst/>
              </a:prstGeom>
              <a:blipFill>
                <a:blip r:embed="rId3"/>
                <a:stretch>
                  <a:fillRect l="-5521" t="-4444" r="-8589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752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Automatically Detect Features</a:t>
            </a:r>
            <a:endParaRPr lang="ko-KR" altLang="en-US" dirty="0"/>
          </a:p>
        </p:txBody>
      </p:sp>
      <p:pic>
        <p:nvPicPr>
          <p:cNvPr id="1028" name="Picture 4" descr="neural networkì ëí ì´ë¯¸ì§ ê²ìê²°ê³¼">
            <a:extLst>
              <a:ext uri="{FF2B5EF4-FFF2-40B4-BE49-F238E27FC236}">
                <a16:creationId xmlns:a16="http://schemas.microsoft.com/office/drawing/2014/main" id="{BE73B789-9AA9-40C8-8D5F-2136BF76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0" y="2763761"/>
            <a:ext cx="5779700" cy="31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22983910-B09D-4B74-9591-E2B5AB394194}"/>
              </a:ext>
            </a:extLst>
          </p:cNvPr>
          <p:cNvSpPr/>
          <p:nvPr/>
        </p:nvSpPr>
        <p:spPr>
          <a:xfrm rot="5400000">
            <a:off x="9230258" y="3823383"/>
            <a:ext cx="553674" cy="662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BB7CDF-3E85-4A69-B70D-63F0DA0AC3FB}"/>
                  </a:ext>
                </a:extLst>
              </p:cNvPr>
              <p:cNvSpPr txBox="1"/>
              <p:nvPr/>
            </p:nvSpPr>
            <p:spPr>
              <a:xfrm>
                <a:off x="9920782" y="3429000"/>
                <a:ext cx="2088136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Loss</a:t>
                </a:r>
              </a:p>
              <a:p>
                <a:endParaRPr lang="en-US" altLang="ko-KR" b="0" dirty="0"/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Adjust the parameters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to minimize the loss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BB7CDF-3E85-4A69-B70D-63F0DA0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782" y="3429000"/>
                <a:ext cx="2088136" cy="1661993"/>
              </a:xfrm>
              <a:prstGeom prst="rect">
                <a:avLst/>
              </a:prstGeom>
              <a:blipFill>
                <a:blip r:embed="rId3"/>
                <a:stretch>
                  <a:fillRect l="-6706" t="-4779" r="-6414" b="-7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398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D5137-50F2-424B-BB17-73E48D831951}"/>
                  </a:ext>
                </a:extLst>
              </p:cNvPr>
              <p:cNvSpPr txBox="1"/>
              <p:nvPr/>
            </p:nvSpPr>
            <p:spPr>
              <a:xfrm>
                <a:off x="1484152" y="2720049"/>
                <a:ext cx="3372911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/ 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BMI &gt; 30 : Obesity</a:t>
                </a:r>
              </a:p>
              <a:p>
                <a:r>
                  <a:rPr lang="en-US" altLang="ko-KR" sz="2400" dirty="0"/>
                  <a:t>BMI &lt;= 30 : Normal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D5137-50F2-424B-BB17-73E48D831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52" y="2720049"/>
                <a:ext cx="3372911" cy="1477328"/>
              </a:xfrm>
              <a:prstGeom prst="rect">
                <a:avLst/>
              </a:prstGeom>
              <a:blipFill>
                <a:blip r:embed="rId2"/>
                <a:stretch>
                  <a:fillRect l="-5415" r="-361" b="-11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A90CEC5-6CB3-4435-AD13-2697DF9B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93375"/>
              </p:ext>
            </p:extLst>
          </p:nvPr>
        </p:nvGraphicFramePr>
        <p:xfrm>
          <a:off x="5815435" y="2988930"/>
          <a:ext cx="534192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641">
                  <a:extLst>
                    <a:ext uri="{9D8B030D-6E8A-4147-A177-3AD203B41FA5}">
                      <a16:colId xmlns:a16="http://schemas.microsoft.com/office/drawing/2014/main" val="897527312"/>
                    </a:ext>
                  </a:extLst>
                </a:gridCol>
                <a:gridCol w="1780641">
                  <a:extLst>
                    <a:ext uri="{9D8B030D-6E8A-4147-A177-3AD203B41FA5}">
                      <a16:colId xmlns:a16="http://schemas.microsoft.com/office/drawing/2014/main" val="3797661360"/>
                    </a:ext>
                  </a:extLst>
                </a:gridCol>
                <a:gridCol w="1780641">
                  <a:extLst>
                    <a:ext uri="{9D8B030D-6E8A-4147-A177-3AD203B41FA5}">
                      <a16:colId xmlns:a16="http://schemas.microsoft.com/office/drawing/2014/main" val="1642808835"/>
                    </a:ext>
                  </a:extLst>
                </a:gridCol>
              </a:tblGrid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Height(m)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Weight(kg)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Obesity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10399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31324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06512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93290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87731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9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922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8E6FACE-5195-4F06-AD2A-0894A29FCDDD}"/>
              </a:ext>
            </a:extLst>
          </p:cNvPr>
          <p:cNvSpPr txBox="1"/>
          <p:nvPr/>
        </p:nvSpPr>
        <p:spPr>
          <a:xfrm>
            <a:off x="2726158" y="5795025"/>
            <a:ext cx="36231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Neural network</a:t>
            </a:r>
          </a:p>
          <a:p>
            <a:r>
              <a:rPr lang="en-US" altLang="ko-KR" dirty="0"/>
              <a:t>with randomly initialized parameters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7914520" y="3946641"/>
            <a:ext cx="367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: Height, Weight</a:t>
            </a:r>
          </a:p>
          <a:p>
            <a:r>
              <a:rPr lang="en-US" altLang="ko-KR" dirty="0"/>
              <a:t>Output : Probabilities of True or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577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8461011" y="4073697"/>
            <a:ext cx="361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first output will be very different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1860439" y="38290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1893995" y="4391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6790732" y="38123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6782343" y="43752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7A6119-FACA-4702-B518-182147F9D0B6}"/>
              </a:ext>
            </a:extLst>
          </p:cNvPr>
          <p:cNvSpPr/>
          <p:nvPr/>
        </p:nvSpPr>
        <p:spPr>
          <a:xfrm>
            <a:off x="7783467" y="382984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8B8E4D-7CBF-4697-A237-0D54B2CD8186}"/>
              </a:ext>
            </a:extLst>
          </p:cNvPr>
          <p:cNvSpPr/>
          <p:nvPr/>
        </p:nvSpPr>
        <p:spPr>
          <a:xfrm>
            <a:off x="7783466" y="437849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16CE97-8A33-464A-878F-5BAF3BCD9FE9}"/>
              </a:ext>
            </a:extLst>
          </p:cNvPr>
          <p:cNvSpPr/>
          <p:nvPr/>
        </p:nvSpPr>
        <p:spPr>
          <a:xfrm>
            <a:off x="7703770" y="366753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1789FF-24D6-4F14-A8AE-5A292BF73CB3}"/>
              </a:ext>
            </a:extLst>
          </p:cNvPr>
          <p:cNvSpPr txBox="1"/>
          <p:nvPr/>
        </p:nvSpPr>
        <p:spPr>
          <a:xfrm>
            <a:off x="7741365" y="3821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0.0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BA269-6AD2-48DB-A89F-656CBC2C5BD1}"/>
              </a:ext>
            </a:extLst>
          </p:cNvPr>
          <p:cNvSpPr txBox="1"/>
          <p:nvPr/>
        </p:nvSpPr>
        <p:spPr>
          <a:xfrm>
            <a:off x="7741365" y="43843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6784B-CDE4-4C3D-90BA-DEBD6A6DED74}"/>
              </a:ext>
            </a:extLst>
          </p:cNvPr>
          <p:cNvSpPr txBox="1"/>
          <p:nvPr/>
        </p:nvSpPr>
        <p:spPr>
          <a:xfrm>
            <a:off x="7536180" y="50026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7A39A09-B2D9-43C2-9A98-6EF4038BB809}"/>
              </a:ext>
            </a:extLst>
          </p:cNvPr>
          <p:cNvSpPr/>
          <p:nvPr/>
        </p:nvSpPr>
        <p:spPr>
          <a:xfrm>
            <a:off x="1694576" y="5897461"/>
            <a:ext cx="5780015" cy="250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65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8237288" y="3661350"/>
            <a:ext cx="3226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Update parameters with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Backpropagation</a:t>
            </a:r>
            <a:r>
              <a:rPr lang="en-US" altLang="ko-KR" sz="2400" dirty="0"/>
              <a:t> and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Gradient descent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1860439" y="38290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1893995" y="4391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6790732" y="38123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0.6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6748787" y="437527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-0.6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6784B-CDE4-4C3D-90BA-DEBD6A6DED74}"/>
              </a:ext>
            </a:extLst>
          </p:cNvPr>
          <p:cNvSpPr txBox="1"/>
          <p:nvPr/>
        </p:nvSpPr>
        <p:spPr>
          <a:xfrm>
            <a:off x="6535213" y="507512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858407E-0B5F-46F7-B5E6-8CC638FD16AD}"/>
              </a:ext>
            </a:extLst>
          </p:cNvPr>
          <p:cNvSpPr/>
          <p:nvPr/>
        </p:nvSpPr>
        <p:spPr>
          <a:xfrm rot="10800000">
            <a:off x="1694576" y="5897461"/>
            <a:ext cx="5780015" cy="250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41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8704292" y="4040141"/>
            <a:ext cx="2614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second output will be</a:t>
            </a:r>
          </a:p>
          <a:p>
            <a:r>
              <a:rPr lang="en-US" altLang="ko-KR" dirty="0"/>
              <a:t>closer to the answer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1860439" y="38290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1893995" y="4391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6790732" y="38123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6782343" y="43752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7A6119-FACA-4702-B518-182147F9D0B6}"/>
              </a:ext>
            </a:extLst>
          </p:cNvPr>
          <p:cNvSpPr/>
          <p:nvPr/>
        </p:nvSpPr>
        <p:spPr>
          <a:xfrm>
            <a:off x="7783467" y="382984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8B8E4D-7CBF-4697-A237-0D54B2CD8186}"/>
              </a:ext>
            </a:extLst>
          </p:cNvPr>
          <p:cNvSpPr/>
          <p:nvPr/>
        </p:nvSpPr>
        <p:spPr>
          <a:xfrm>
            <a:off x="7783466" y="437849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16CE97-8A33-464A-878F-5BAF3BCD9FE9}"/>
              </a:ext>
            </a:extLst>
          </p:cNvPr>
          <p:cNvSpPr/>
          <p:nvPr/>
        </p:nvSpPr>
        <p:spPr>
          <a:xfrm>
            <a:off x="7703770" y="366753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1789FF-24D6-4F14-A8AE-5A292BF73CB3}"/>
              </a:ext>
            </a:extLst>
          </p:cNvPr>
          <p:cNvSpPr txBox="1"/>
          <p:nvPr/>
        </p:nvSpPr>
        <p:spPr>
          <a:xfrm>
            <a:off x="7741365" y="3821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0.0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BA269-6AD2-48DB-A89F-656CBC2C5BD1}"/>
              </a:ext>
            </a:extLst>
          </p:cNvPr>
          <p:cNvSpPr txBox="1"/>
          <p:nvPr/>
        </p:nvSpPr>
        <p:spPr>
          <a:xfrm>
            <a:off x="7741365" y="43843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6784B-CDE4-4C3D-90BA-DEBD6A6DED74}"/>
              </a:ext>
            </a:extLst>
          </p:cNvPr>
          <p:cNvSpPr txBox="1"/>
          <p:nvPr/>
        </p:nvSpPr>
        <p:spPr>
          <a:xfrm>
            <a:off x="7536180" y="50026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7A39A09-B2D9-43C2-9A98-6EF4038BB809}"/>
              </a:ext>
            </a:extLst>
          </p:cNvPr>
          <p:cNvSpPr/>
          <p:nvPr/>
        </p:nvSpPr>
        <p:spPr>
          <a:xfrm>
            <a:off x="1694576" y="5897461"/>
            <a:ext cx="5780015" cy="250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Class Lab - Schedule &amp; 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T. </a:t>
            </a:r>
            <a:r>
              <a:rPr lang="en-US" altLang="ko-KR" dirty="0" err="1" smtClean="0"/>
              <a:t>Mikolov</a:t>
            </a:r>
            <a:r>
              <a:rPr lang="en-US" altLang="ko-KR" dirty="0"/>
              <a:t>, </a:t>
            </a:r>
            <a:r>
              <a:rPr lang="en-US" altLang="ko-KR" dirty="0" smtClean="0"/>
              <a:t>I. </a:t>
            </a:r>
            <a:r>
              <a:rPr lang="en-US" altLang="ko-KR" dirty="0" err="1" smtClean="0"/>
              <a:t>Sutskever</a:t>
            </a:r>
            <a:r>
              <a:rPr lang="en-US" altLang="ko-KR" dirty="0" smtClean="0"/>
              <a:t>, K. Chen, G. </a:t>
            </a:r>
            <a:r>
              <a:rPr lang="en-US" altLang="ko-KR" dirty="0" err="1" smtClean="0"/>
              <a:t>Corrado</a:t>
            </a:r>
            <a:r>
              <a:rPr lang="en-US" altLang="ko-KR" dirty="0" smtClean="0"/>
              <a:t>, J. Dean</a:t>
            </a:r>
            <a:r>
              <a:rPr lang="en-US" altLang="ko-KR" dirty="0"/>
              <a:t>, “Distributed Representations of Words and Phrases and their Compositionality</a:t>
            </a:r>
            <a:r>
              <a:rPr lang="en-US" altLang="ko-KR" dirty="0" smtClean="0"/>
              <a:t>”, NIPS 2013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67" y="3723552"/>
            <a:ext cx="8888866" cy="28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93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8573691" y="3778649"/>
            <a:ext cx="3655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After repeat of training,</a:t>
            </a:r>
          </a:p>
          <a:p>
            <a:r>
              <a:rPr lang="en-US" altLang="ko-KR" sz="2000" dirty="0"/>
              <a:t>the neural network will</a:t>
            </a:r>
          </a:p>
          <a:p>
            <a:r>
              <a:rPr lang="en-US" altLang="ko-KR" sz="2000" dirty="0"/>
              <a:t>approximate the obesity function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1860439" y="38290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1893995" y="4391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6790732" y="38123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6782343" y="43752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7A6119-FACA-4702-B518-182147F9D0B6}"/>
              </a:ext>
            </a:extLst>
          </p:cNvPr>
          <p:cNvSpPr/>
          <p:nvPr/>
        </p:nvSpPr>
        <p:spPr>
          <a:xfrm>
            <a:off x="7783467" y="382984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8B8E4D-7CBF-4697-A237-0D54B2CD8186}"/>
              </a:ext>
            </a:extLst>
          </p:cNvPr>
          <p:cNvSpPr/>
          <p:nvPr/>
        </p:nvSpPr>
        <p:spPr>
          <a:xfrm>
            <a:off x="7783466" y="437849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16CE97-8A33-464A-878F-5BAF3BCD9FE9}"/>
              </a:ext>
            </a:extLst>
          </p:cNvPr>
          <p:cNvSpPr/>
          <p:nvPr/>
        </p:nvSpPr>
        <p:spPr>
          <a:xfrm>
            <a:off x="7703770" y="366753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1789FF-24D6-4F14-A8AE-5A292BF73CB3}"/>
              </a:ext>
            </a:extLst>
          </p:cNvPr>
          <p:cNvSpPr txBox="1"/>
          <p:nvPr/>
        </p:nvSpPr>
        <p:spPr>
          <a:xfrm>
            <a:off x="7741365" y="3821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0.0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BA269-6AD2-48DB-A89F-656CBC2C5BD1}"/>
              </a:ext>
            </a:extLst>
          </p:cNvPr>
          <p:cNvSpPr txBox="1"/>
          <p:nvPr/>
        </p:nvSpPr>
        <p:spPr>
          <a:xfrm>
            <a:off x="7741365" y="43843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6784B-CDE4-4C3D-90BA-DEBD6A6DED74}"/>
              </a:ext>
            </a:extLst>
          </p:cNvPr>
          <p:cNvSpPr txBox="1"/>
          <p:nvPr/>
        </p:nvSpPr>
        <p:spPr>
          <a:xfrm>
            <a:off x="7536180" y="50026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7A39A09-B2D9-43C2-9A98-6EF4038BB809}"/>
              </a:ext>
            </a:extLst>
          </p:cNvPr>
          <p:cNvSpPr/>
          <p:nvPr/>
        </p:nvSpPr>
        <p:spPr>
          <a:xfrm>
            <a:off x="1694576" y="5897461"/>
            <a:ext cx="5780015" cy="250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62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3271009" y="38765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3271008" y="44251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3191312" y="3714226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5710108" y="38765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5710107" y="44251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5630411" y="3204594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5710107" y="332788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5710107" y="49738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3736596" y="3221374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3736596" y="4985159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3803279" y="4169848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79" y="4169848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222" r="-443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8198143" y="386268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8198142" y="44113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8118446" y="370037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6175695" y="3221374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6175695" y="4971303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6245039" y="4173221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39" y="4173221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3225748" y="38709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3259304" y="4433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8156041" y="38542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8147652" y="44172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C2613-2297-4595-82E4-5A33197344B1}"/>
              </a:ext>
            </a:extLst>
          </p:cNvPr>
          <p:cNvSpPr txBox="1"/>
          <p:nvPr/>
        </p:nvSpPr>
        <p:spPr>
          <a:xfrm>
            <a:off x="3123285" y="571778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8FFE8-B7C0-4180-A33F-8D23B6B394B1}"/>
              </a:ext>
            </a:extLst>
          </p:cNvPr>
          <p:cNvSpPr txBox="1"/>
          <p:nvPr/>
        </p:nvSpPr>
        <p:spPr>
          <a:xfrm>
            <a:off x="5482905" y="571891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23A35-10B1-41EE-8600-269AF60DBD4F}"/>
              </a:ext>
            </a:extLst>
          </p:cNvPr>
          <p:cNvSpPr txBox="1"/>
          <p:nvPr/>
        </p:nvSpPr>
        <p:spPr>
          <a:xfrm>
            <a:off x="8014845" y="56726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424E3E-D411-4EB7-80E9-5E124949BD95}"/>
              </a:ext>
            </a:extLst>
          </p:cNvPr>
          <p:cNvSpPr/>
          <p:nvPr/>
        </p:nvSpPr>
        <p:spPr>
          <a:xfrm>
            <a:off x="5482905" y="3036815"/>
            <a:ext cx="840295" cy="25981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11124F-4F44-4154-96B5-356661B05E46}"/>
              </a:ext>
            </a:extLst>
          </p:cNvPr>
          <p:cNvSpPr txBox="1"/>
          <p:nvPr/>
        </p:nvSpPr>
        <p:spPr>
          <a:xfrm>
            <a:off x="6929306" y="2591501"/>
            <a:ext cx="39435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 is inferred from the hidden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465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3271009" y="38765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3271008" y="44251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3191312" y="3714226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5710108" y="38765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5710107" y="44251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5630411" y="3204594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5710107" y="332788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5710107" y="49738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3736596" y="3221374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3736596" y="4985159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3803279" y="4169848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79" y="4169848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222" r="-443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8198143" y="386268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8198142" y="44113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8118446" y="370037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6175695" y="3221374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6175695" y="4971303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6245039" y="4173221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39" y="4173221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3225748" y="38709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3259304" y="4433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8156041" y="38542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8147652" y="44172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C2613-2297-4595-82E4-5A33197344B1}"/>
              </a:ext>
            </a:extLst>
          </p:cNvPr>
          <p:cNvSpPr txBox="1"/>
          <p:nvPr/>
        </p:nvSpPr>
        <p:spPr>
          <a:xfrm>
            <a:off x="3123285" y="571778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8FFE8-B7C0-4180-A33F-8D23B6B394B1}"/>
              </a:ext>
            </a:extLst>
          </p:cNvPr>
          <p:cNvSpPr txBox="1"/>
          <p:nvPr/>
        </p:nvSpPr>
        <p:spPr>
          <a:xfrm>
            <a:off x="5482905" y="571891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23A35-10B1-41EE-8600-269AF60DBD4F}"/>
              </a:ext>
            </a:extLst>
          </p:cNvPr>
          <p:cNvSpPr txBox="1"/>
          <p:nvPr/>
        </p:nvSpPr>
        <p:spPr>
          <a:xfrm>
            <a:off x="8014845" y="56726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424E3E-D411-4EB7-80E9-5E124949BD95}"/>
              </a:ext>
            </a:extLst>
          </p:cNvPr>
          <p:cNvSpPr/>
          <p:nvPr/>
        </p:nvSpPr>
        <p:spPr>
          <a:xfrm>
            <a:off x="5482905" y="3036815"/>
            <a:ext cx="840295" cy="25981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BD0E3-C83D-4002-9125-A12BD6D5E9BC}"/>
              </a:ext>
            </a:extLst>
          </p:cNvPr>
          <p:cNvSpPr txBox="1"/>
          <p:nvPr/>
        </p:nvSpPr>
        <p:spPr>
          <a:xfrm>
            <a:off x="6954473" y="2473697"/>
            <a:ext cx="421538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The important features will be represented</a:t>
            </a:r>
          </a:p>
          <a:p>
            <a:r>
              <a:rPr lang="en-US" altLang="ko-KR" dirty="0"/>
              <a:t>in the hidden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080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Determine forms of input and output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Define loss function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542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Determine forms of input and output</a:t>
            </a:r>
          </a:p>
          <a:p>
            <a:pPr marL="400050" lvl="1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Define loss function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99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8BB4D-1E29-4F37-B4D9-3BD9F2F791D9}"/>
              </a:ext>
            </a:extLst>
          </p:cNvPr>
          <p:cNvSpPr txBox="1"/>
          <p:nvPr/>
        </p:nvSpPr>
        <p:spPr>
          <a:xfrm>
            <a:off x="1996580" y="3336721"/>
            <a:ext cx="8499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3416-05C6-42CE-BB3C-6AA3017FC75E}"/>
              </a:ext>
            </a:extLst>
          </p:cNvPr>
          <p:cNvSpPr txBox="1"/>
          <p:nvPr/>
        </p:nvSpPr>
        <p:spPr>
          <a:xfrm>
            <a:off x="4671218" y="3336720"/>
            <a:ext cx="28495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Word Representation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6D3C1-67E3-4901-943D-2978C83974C5}"/>
              </a:ext>
            </a:extLst>
          </p:cNvPr>
          <p:cNvSpPr txBox="1"/>
          <p:nvPr/>
        </p:nvSpPr>
        <p:spPr>
          <a:xfrm>
            <a:off x="9322616" y="3336720"/>
            <a:ext cx="1079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39F9315-2BC3-47DA-84C3-5E33768CC0F2}"/>
              </a:ext>
            </a:extLst>
          </p:cNvPr>
          <p:cNvSpPr/>
          <p:nvPr/>
        </p:nvSpPr>
        <p:spPr>
          <a:xfrm>
            <a:off x="3136932" y="3450106"/>
            <a:ext cx="1266737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92D2B9-66DC-47CA-89E0-1775810DA8CC}"/>
              </a:ext>
            </a:extLst>
          </p:cNvPr>
          <p:cNvSpPr/>
          <p:nvPr/>
        </p:nvSpPr>
        <p:spPr>
          <a:xfrm>
            <a:off x="7788330" y="3450106"/>
            <a:ext cx="1266737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7B0884D-0B8D-433F-B743-BCCF278BB747}"/>
              </a:ext>
            </a:extLst>
          </p:cNvPr>
          <p:cNvSpPr/>
          <p:nvPr/>
        </p:nvSpPr>
        <p:spPr>
          <a:xfrm>
            <a:off x="2278923" y="4072854"/>
            <a:ext cx="285226" cy="629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CB2D-0604-4732-9712-BCE6008D493D}"/>
              </a:ext>
            </a:extLst>
          </p:cNvPr>
          <p:cNvSpPr txBox="1"/>
          <p:nvPr/>
        </p:nvSpPr>
        <p:spPr>
          <a:xfrm>
            <a:off x="2071119" y="486744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</a:t>
            </a:r>
            <a:endParaRPr lang="ko-KR" altLang="en-US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9A4D28A0-1E86-49D7-8B6E-8C977DB2AD98}"/>
              </a:ext>
            </a:extLst>
          </p:cNvPr>
          <p:cNvSpPr/>
          <p:nvPr/>
        </p:nvSpPr>
        <p:spPr>
          <a:xfrm>
            <a:off x="9704577" y="4072853"/>
            <a:ext cx="285226" cy="629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C824D-AF18-4E57-8485-5537D33948F9}"/>
              </a:ext>
            </a:extLst>
          </p:cNvPr>
          <p:cNvSpPr txBox="1"/>
          <p:nvPr/>
        </p:nvSpPr>
        <p:spPr>
          <a:xfrm>
            <a:off x="9597233" y="484409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BF1BB-0A5C-4348-8A31-C25E1E6FC0BB}"/>
              </a:ext>
            </a:extLst>
          </p:cNvPr>
          <p:cNvSpPr txBox="1"/>
          <p:nvPr/>
        </p:nvSpPr>
        <p:spPr>
          <a:xfrm>
            <a:off x="4819131" y="3976164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Automatically determined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02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4B563-E9F0-4EFB-ACF8-4E7A94C97EA4}"/>
              </a:ext>
            </a:extLst>
          </p:cNvPr>
          <p:cNvSpPr txBox="1"/>
          <p:nvPr/>
        </p:nvSpPr>
        <p:spPr>
          <a:xfrm>
            <a:off x="1317072" y="2768367"/>
            <a:ext cx="4053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apple</a:t>
            </a:r>
            <a:r>
              <a:rPr lang="en-US" altLang="ko-KR" sz="2400" dirty="0"/>
              <a:t> every day  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 </a:t>
            </a:r>
            <a:r>
              <a:rPr lang="en-US" altLang="ko-KR" sz="2400" dirty="0">
                <a:solidFill>
                  <a:srgbClr val="FF0000"/>
                </a:solidFill>
              </a:rPr>
              <a:t>car</a:t>
            </a:r>
            <a:r>
              <a:rPr lang="en-US" altLang="ko-KR" sz="2400" dirty="0"/>
              <a:t> every day               (X)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3870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4B563-E9F0-4EFB-ACF8-4E7A94C97EA4}"/>
              </a:ext>
            </a:extLst>
          </p:cNvPr>
          <p:cNvSpPr txBox="1"/>
          <p:nvPr/>
        </p:nvSpPr>
        <p:spPr>
          <a:xfrm>
            <a:off x="1317072" y="2768367"/>
            <a:ext cx="4053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apple</a:t>
            </a:r>
            <a:r>
              <a:rPr lang="en-US" altLang="ko-KR" sz="2400" dirty="0"/>
              <a:t> every day  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 </a:t>
            </a:r>
            <a:r>
              <a:rPr lang="en-US" altLang="ko-KR" sz="2400" dirty="0">
                <a:solidFill>
                  <a:srgbClr val="FF0000"/>
                </a:solidFill>
              </a:rPr>
              <a:t>car</a:t>
            </a:r>
            <a:r>
              <a:rPr lang="en-US" altLang="ko-KR" sz="2400" dirty="0"/>
              <a:t> every day               (X)</a:t>
            </a:r>
            <a:endParaRPr lang="ko-KR" altLang="en-US" sz="2400" dirty="0"/>
          </a:p>
        </p:txBody>
      </p:sp>
      <p:sp>
        <p:nvSpPr>
          <p:cNvPr id="8" name="화살표: 원형 7">
            <a:extLst>
              <a:ext uri="{FF2B5EF4-FFF2-40B4-BE49-F238E27FC236}">
                <a16:creationId xmlns:a16="http://schemas.microsoft.com/office/drawing/2014/main" id="{24F14774-AD1F-4547-AC47-E7E1E938D9B4}"/>
              </a:ext>
            </a:extLst>
          </p:cNvPr>
          <p:cNvSpPr/>
          <p:nvPr/>
        </p:nvSpPr>
        <p:spPr>
          <a:xfrm flipH="1">
            <a:off x="1627463" y="1991337"/>
            <a:ext cx="1249959" cy="15540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원형 8">
            <a:extLst>
              <a:ext uri="{FF2B5EF4-FFF2-40B4-BE49-F238E27FC236}">
                <a16:creationId xmlns:a16="http://schemas.microsoft.com/office/drawing/2014/main" id="{2B491F97-3536-4AF2-922B-A449F0577AE3}"/>
              </a:ext>
            </a:extLst>
          </p:cNvPr>
          <p:cNvSpPr/>
          <p:nvPr/>
        </p:nvSpPr>
        <p:spPr>
          <a:xfrm flipH="1">
            <a:off x="1627463" y="3159504"/>
            <a:ext cx="1385581" cy="15540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AE6F49F5-A04E-431D-BA37-76417E4ADB70}"/>
              </a:ext>
            </a:extLst>
          </p:cNvPr>
          <p:cNvSpPr/>
          <p:nvPr/>
        </p:nvSpPr>
        <p:spPr>
          <a:xfrm flipH="1">
            <a:off x="1627463" y="4445115"/>
            <a:ext cx="898323" cy="10986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62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4B563-E9F0-4EFB-ACF8-4E7A94C97EA4}"/>
              </a:ext>
            </a:extLst>
          </p:cNvPr>
          <p:cNvSpPr txBox="1"/>
          <p:nvPr/>
        </p:nvSpPr>
        <p:spPr>
          <a:xfrm>
            <a:off x="1317072" y="2768367"/>
            <a:ext cx="4053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apple</a:t>
            </a:r>
            <a:r>
              <a:rPr lang="en-US" altLang="ko-KR" sz="2400" dirty="0"/>
              <a:t> every day  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 </a:t>
            </a:r>
            <a:r>
              <a:rPr lang="en-US" altLang="ko-KR" sz="2400" dirty="0">
                <a:solidFill>
                  <a:srgbClr val="FF0000"/>
                </a:solidFill>
              </a:rPr>
              <a:t>car</a:t>
            </a:r>
            <a:r>
              <a:rPr lang="en-US" altLang="ko-KR" sz="2400" dirty="0"/>
              <a:t> every day               (X)</a:t>
            </a:r>
            <a:endParaRPr lang="ko-KR" altLang="en-US" sz="2400" dirty="0"/>
          </a:p>
        </p:txBody>
      </p:sp>
      <p:sp>
        <p:nvSpPr>
          <p:cNvPr id="8" name="화살표: 원형 7">
            <a:extLst>
              <a:ext uri="{FF2B5EF4-FFF2-40B4-BE49-F238E27FC236}">
                <a16:creationId xmlns:a16="http://schemas.microsoft.com/office/drawing/2014/main" id="{24F14774-AD1F-4547-AC47-E7E1E938D9B4}"/>
              </a:ext>
            </a:extLst>
          </p:cNvPr>
          <p:cNvSpPr/>
          <p:nvPr/>
        </p:nvSpPr>
        <p:spPr>
          <a:xfrm flipH="1">
            <a:off x="1627463" y="1991337"/>
            <a:ext cx="1249959" cy="15540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원형 8">
            <a:extLst>
              <a:ext uri="{FF2B5EF4-FFF2-40B4-BE49-F238E27FC236}">
                <a16:creationId xmlns:a16="http://schemas.microsoft.com/office/drawing/2014/main" id="{2B491F97-3536-4AF2-922B-A449F0577AE3}"/>
              </a:ext>
            </a:extLst>
          </p:cNvPr>
          <p:cNvSpPr/>
          <p:nvPr/>
        </p:nvSpPr>
        <p:spPr>
          <a:xfrm flipH="1">
            <a:off x="1627463" y="3159504"/>
            <a:ext cx="1385581" cy="15540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AE6F49F5-A04E-431D-BA37-76417E4ADB70}"/>
              </a:ext>
            </a:extLst>
          </p:cNvPr>
          <p:cNvSpPr/>
          <p:nvPr/>
        </p:nvSpPr>
        <p:spPr>
          <a:xfrm flipH="1">
            <a:off x="1627463" y="4445115"/>
            <a:ext cx="898323" cy="10986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32D1DA3-018F-40BD-8670-6AF26EAC2664}"/>
              </a:ext>
            </a:extLst>
          </p:cNvPr>
          <p:cNvSpPr/>
          <p:nvPr/>
        </p:nvSpPr>
        <p:spPr>
          <a:xfrm>
            <a:off x="6007125" y="2770988"/>
            <a:ext cx="1098957" cy="391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93E6F-8DF2-43E5-959B-625102B48621}"/>
              </a:ext>
            </a:extLst>
          </p:cNvPr>
          <p:cNvSpPr txBox="1"/>
          <p:nvPr/>
        </p:nvSpPr>
        <p:spPr>
          <a:xfrm>
            <a:off x="7743038" y="2697839"/>
            <a:ext cx="266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Co-occur frequently</a:t>
            </a:r>
            <a:endParaRPr lang="ko-KR" altLang="en-US" sz="24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7E9A65F-892F-49A7-BB40-CBC17D9DDEF5}"/>
              </a:ext>
            </a:extLst>
          </p:cNvPr>
          <p:cNvSpPr/>
          <p:nvPr/>
        </p:nvSpPr>
        <p:spPr>
          <a:xfrm>
            <a:off x="6007125" y="3913210"/>
            <a:ext cx="1098957" cy="391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C2FB3-8ED7-4BB7-B622-26D1D58E6426}"/>
              </a:ext>
            </a:extLst>
          </p:cNvPr>
          <p:cNvSpPr txBox="1"/>
          <p:nvPr/>
        </p:nvSpPr>
        <p:spPr>
          <a:xfrm>
            <a:off x="7743038" y="3840061"/>
            <a:ext cx="266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Co-occur frequently</a:t>
            </a:r>
            <a:endParaRPr lang="ko-KR" altLang="en-US" sz="2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A7041E-8E72-4096-8469-212423EC1349}"/>
              </a:ext>
            </a:extLst>
          </p:cNvPr>
          <p:cNvSpPr/>
          <p:nvPr/>
        </p:nvSpPr>
        <p:spPr>
          <a:xfrm>
            <a:off x="6007125" y="4998011"/>
            <a:ext cx="1098957" cy="391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46AE1-1B39-4790-ADCF-694E2ADBA3E3}"/>
              </a:ext>
            </a:extLst>
          </p:cNvPr>
          <p:cNvSpPr txBox="1"/>
          <p:nvPr/>
        </p:nvSpPr>
        <p:spPr>
          <a:xfrm>
            <a:off x="7743038" y="4924862"/>
            <a:ext cx="2080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Co-occur rarely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7378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1026" name="Picture 2" descr="ìë¥ ë¹ì¹¸ ì±ì°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68" y="1671233"/>
            <a:ext cx="727710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blipFill>
                <a:blip r:embed="rId3"/>
                <a:stretch>
                  <a:fillRect l="-405" r="-1081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199" y="3505200"/>
                <a:ext cx="1679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3505200"/>
                <a:ext cx="1679114" cy="369332"/>
              </a:xfrm>
              <a:prstGeom prst="rect">
                <a:avLst/>
              </a:prstGeom>
              <a:blipFill>
                <a:blip r:embed="rId4"/>
                <a:stretch>
                  <a:fillRect l="-1818" r="-363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5199" y="4288972"/>
                <a:ext cx="437215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                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0                      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𝑒𝑙𝑠𝑒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4288972"/>
                <a:ext cx="4372158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30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Co-occurrence probabilities have three important properties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Each word has its own unique distribution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Similar words have similar distributions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Different words have different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5138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Word2Vec uses co-occurrence probabilities as outputs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D13D3-843F-49B8-848F-C34BBCD4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534" y="4685766"/>
            <a:ext cx="2165311" cy="1907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1331F-27B4-49D0-8ABB-28515990D451}"/>
              </a:ext>
            </a:extLst>
          </p:cNvPr>
          <p:cNvSpPr txBox="1"/>
          <p:nvPr/>
        </p:nvSpPr>
        <p:spPr>
          <a:xfrm>
            <a:off x="1996580" y="3336721"/>
            <a:ext cx="8499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5F98F-6D0C-4FB7-A956-E1C889C186BF}"/>
              </a:ext>
            </a:extLst>
          </p:cNvPr>
          <p:cNvSpPr txBox="1"/>
          <p:nvPr/>
        </p:nvSpPr>
        <p:spPr>
          <a:xfrm>
            <a:off x="4671218" y="3336720"/>
            <a:ext cx="28495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Word Representation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D4C56-C0A8-49AB-86B2-26C544A6F8E2}"/>
              </a:ext>
            </a:extLst>
          </p:cNvPr>
          <p:cNvSpPr txBox="1"/>
          <p:nvPr/>
        </p:nvSpPr>
        <p:spPr>
          <a:xfrm>
            <a:off x="9322616" y="3336720"/>
            <a:ext cx="1079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06A2129-F23B-499F-929C-71EE53838DBC}"/>
              </a:ext>
            </a:extLst>
          </p:cNvPr>
          <p:cNvSpPr/>
          <p:nvPr/>
        </p:nvSpPr>
        <p:spPr>
          <a:xfrm>
            <a:off x="3136932" y="3450106"/>
            <a:ext cx="1266737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02EBF4-1B84-45E5-A580-2313EE50A52E}"/>
              </a:ext>
            </a:extLst>
          </p:cNvPr>
          <p:cNvSpPr/>
          <p:nvPr/>
        </p:nvSpPr>
        <p:spPr>
          <a:xfrm>
            <a:off x="7788330" y="3450106"/>
            <a:ext cx="1266737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0A197D5E-3ED1-4BAD-9F34-619CEF5216EC}"/>
              </a:ext>
            </a:extLst>
          </p:cNvPr>
          <p:cNvSpPr/>
          <p:nvPr/>
        </p:nvSpPr>
        <p:spPr>
          <a:xfrm>
            <a:off x="2278923" y="4072854"/>
            <a:ext cx="285226" cy="629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38365-B417-4F4A-8C49-AC4E0C42992C}"/>
              </a:ext>
            </a:extLst>
          </p:cNvPr>
          <p:cNvSpPr txBox="1"/>
          <p:nvPr/>
        </p:nvSpPr>
        <p:spPr>
          <a:xfrm>
            <a:off x="2071119" y="486744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</a:t>
            </a:r>
            <a:endParaRPr lang="ko-KR" altLang="en-US" dirty="0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CDA0CDE-1B95-4A85-B5AE-631EF12DC746}"/>
              </a:ext>
            </a:extLst>
          </p:cNvPr>
          <p:cNvSpPr/>
          <p:nvPr/>
        </p:nvSpPr>
        <p:spPr>
          <a:xfrm>
            <a:off x="9704577" y="4072853"/>
            <a:ext cx="285226" cy="629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AB278-95CE-4418-8798-B12494C5D2BA}"/>
              </a:ext>
            </a:extLst>
          </p:cNvPr>
          <p:cNvSpPr txBox="1"/>
          <p:nvPr/>
        </p:nvSpPr>
        <p:spPr>
          <a:xfrm>
            <a:off x="4819131" y="3976164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Automatically determined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02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DC0C82-C243-4315-A66A-B4EBDFC5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97" y="1856509"/>
            <a:ext cx="6628485" cy="39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0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622FA-CF5D-4D59-87C1-A9203765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3598575" cy="4729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397433" y="2541864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day.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548B-2585-45C2-A0DD-D8CE280FEAF2}"/>
              </a:ext>
            </a:extLst>
          </p:cNvPr>
          <p:cNvCxnSpPr/>
          <p:nvPr/>
        </p:nvCxnSpPr>
        <p:spPr>
          <a:xfrm>
            <a:off x="5595457" y="3171038"/>
            <a:ext cx="30032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D5FC3D-A522-4357-9621-884752EB5085}"/>
              </a:ext>
            </a:extLst>
          </p:cNvPr>
          <p:cNvCxnSpPr/>
          <p:nvPr/>
        </p:nvCxnSpPr>
        <p:spPr>
          <a:xfrm flipV="1">
            <a:off x="8598716" y="292775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DA2336-510D-4EEB-8C44-EB345E681AD0}"/>
              </a:ext>
            </a:extLst>
          </p:cNvPr>
          <p:cNvCxnSpPr/>
          <p:nvPr/>
        </p:nvCxnSpPr>
        <p:spPr>
          <a:xfrm flipV="1">
            <a:off x="5595457" y="293641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56753-9184-4C56-9234-B46384B8554A}"/>
              </a:ext>
            </a:extLst>
          </p:cNvPr>
          <p:cNvSpPr txBox="1"/>
          <p:nvPr/>
        </p:nvSpPr>
        <p:spPr>
          <a:xfrm flipH="1">
            <a:off x="4902945" y="1546092"/>
            <a:ext cx="54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Predict a target word using context words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CA933-4AAD-425C-BA04-6E4B9CA79155}"/>
              </a:ext>
            </a:extLst>
          </p:cNvPr>
          <p:cNvSpPr txBox="1"/>
          <p:nvPr/>
        </p:nvSpPr>
        <p:spPr>
          <a:xfrm>
            <a:off x="7364686" y="4607818"/>
            <a:ext cx="6351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SUM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C09E-D962-4AAC-AD5D-B0B0C26E983E}"/>
              </a:ext>
            </a:extLst>
          </p:cNvPr>
          <p:cNvSpPr txBox="1"/>
          <p:nvPr/>
        </p:nvSpPr>
        <p:spPr>
          <a:xfrm>
            <a:off x="5549833" y="4053821"/>
            <a:ext cx="70179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eat</a:t>
            </a:r>
          </a:p>
          <a:p>
            <a:endParaRPr lang="en-US" altLang="ko-KR" dirty="0"/>
          </a:p>
          <a:p>
            <a:r>
              <a:rPr lang="en-US" altLang="ko-KR" dirty="0"/>
              <a:t>an</a:t>
            </a:r>
          </a:p>
          <a:p>
            <a:endParaRPr lang="en-US" altLang="ko-KR" dirty="0"/>
          </a:p>
          <a:p>
            <a:r>
              <a:rPr lang="en-US" altLang="ko-KR" dirty="0"/>
              <a:t>every</a:t>
            </a:r>
          </a:p>
          <a:p>
            <a:endParaRPr lang="en-US" altLang="ko-KR" dirty="0"/>
          </a:p>
          <a:p>
            <a:r>
              <a:rPr lang="en-US" altLang="ko-KR" dirty="0"/>
              <a:t>day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E79518-C270-4588-AB89-9F769F64C362}"/>
              </a:ext>
            </a:extLst>
          </p:cNvPr>
          <p:cNvCxnSpPr/>
          <p:nvPr/>
        </p:nvCxnSpPr>
        <p:spPr>
          <a:xfrm>
            <a:off x="6251628" y="4053821"/>
            <a:ext cx="1113058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3727A8-E6E7-4C26-8272-72DB6FE64454}"/>
              </a:ext>
            </a:extLst>
          </p:cNvPr>
          <p:cNvCxnSpPr>
            <a:cxnSpLocks/>
          </p:cNvCxnSpPr>
          <p:nvPr/>
        </p:nvCxnSpPr>
        <p:spPr>
          <a:xfrm flipV="1">
            <a:off x="6251628" y="5531148"/>
            <a:ext cx="1113058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4F4BFB-AA3E-466E-A41E-D0DC3491F3D0}"/>
              </a:ext>
            </a:extLst>
          </p:cNvPr>
          <p:cNvSpPr txBox="1"/>
          <p:nvPr/>
        </p:nvSpPr>
        <p:spPr>
          <a:xfrm>
            <a:off x="9215239" y="4053821"/>
            <a:ext cx="68108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Prob.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A2EA62-E505-4BDF-8A86-D69C04C1029C}"/>
              </a:ext>
            </a:extLst>
          </p:cNvPr>
          <p:cNvCxnSpPr/>
          <p:nvPr/>
        </p:nvCxnSpPr>
        <p:spPr>
          <a:xfrm flipV="1">
            <a:off x="7999796" y="4053821"/>
            <a:ext cx="1215443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1A17D9-340C-4972-B6F3-8D534BD41D5E}"/>
              </a:ext>
            </a:extLst>
          </p:cNvPr>
          <p:cNvCxnSpPr/>
          <p:nvPr/>
        </p:nvCxnSpPr>
        <p:spPr>
          <a:xfrm>
            <a:off x="7999796" y="5531148"/>
            <a:ext cx="1215443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172DBF-E5F4-474F-B9AB-81E44D2DE2A2}"/>
              </a:ext>
            </a:extLst>
          </p:cNvPr>
          <p:cNvSpPr txBox="1"/>
          <p:nvPr/>
        </p:nvSpPr>
        <p:spPr>
          <a:xfrm>
            <a:off x="10060225" y="4746317"/>
            <a:ext cx="108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Maximize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4268971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622FA-CF5D-4D59-87C1-A9203765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3598575" cy="47290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CA933-4AAD-425C-BA04-6E4B9CA79155}"/>
              </a:ext>
            </a:extLst>
          </p:cNvPr>
          <p:cNvSpPr txBox="1"/>
          <p:nvPr/>
        </p:nvSpPr>
        <p:spPr>
          <a:xfrm>
            <a:off x="7498910" y="3222167"/>
            <a:ext cx="6351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SUM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C09E-D962-4AAC-AD5D-B0B0C26E983E}"/>
              </a:ext>
            </a:extLst>
          </p:cNvPr>
          <p:cNvSpPr txBox="1"/>
          <p:nvPr/>
        </p:nvSpPr>
        <p:spPr>
          <a:xfrm>
            <a:off x="4858682" y="1517570"/>
            <a:ext cx="79353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eat</a:t>
            </a:r>
          </a:p>
          <a:p>
            <a:pPr algn="ctr"/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E79518-C270-4588-AB89-9F769F64C362}"/>
              </a:ext>
            </a:extLst>
          </p:cNvPr>
          <p:cNvCxnSpPr>
            <a:cxnSpLocks/>
          </p:cNvCxnSpPr>
          <p:nvPr/>
        </p:nvCxnSpPr>
        <p:spPr>
          <a:xfrm>
            <a:off x="5652215" y="1517570"/>
            <a:ext cx="1846695" cy="170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3727A8-E6E7-4C26-8272-72DB6FE64454}"/>
              </a:ext>
            </a:extLst>
          </p:cNvPr>
          <p:cNvCxnSpPr>
            <a:cxnSpLocks/>
          </p:cNvCxnSpPr>
          <p:nvPr/>
        </p:nvCxnSpPr>
        <p:spPr>
          <a:xfrm flipV="1">
            <a:off x="5652215" y="4145498"/>
            <a:ext cx="1846695" cy="1553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4F4BFB-AA3E-466E-A41E-D0DC3491F3D0}"/>
              </a:ext>
            </a:extLst>
          </p:cNvPr>
          <p:cNvSpPr txBox="1"/>
          <p:nvPr/>
        </p:nvSpPr>
        <p:spPr>
          <a:xfrm>
            <a:off x="9349463" y="2668170"/>
            <a:ext cx="68108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Prob.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A2EA62-E505-4BDF-8A86-D69C04C1029C}"/>
              </a:ext>
            </a:extLst>
          </p:cNvPr>
          <p:cNvCxnSpPr/>
          <p:nvPr/>
        </p:nvCxnSpPr>
        <p:spPr>
          <a:xfrm flipV="1">
            <a:off x="8134020" y="2668170"/>
            <a:ext cx="1215443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1A17D9-340C-4972-B6F3-8D534BD41D5E}"/>
              </a:ext>
            </a:extLst>
          </p:cNvPr>
          <p:cNvCxnSpPr/>
          <p:nvPr/>
        </p:nvCxnSpPr>
        <p:spPr>
          <a:xfrm>
            <a:off x="8134020" y="4145497"/>
            <a:ext cx="1215443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172DBF-E5F4-474F-B9AB-81E44D2DE2A2}"/>
              </a:ext>
            </a:extLst>
          </p:cNvPr>
          <p:cNvSpPr txBox="1"/>
          <p:nvPr/>
        </p:nvSpPr>
        <p:spPr>
          <a:xfrm>
            <a:off x="10194449" y="3360666"/>
            <a:ext cx="108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Maximize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090B1-C071-4AFF-B2E0-975F6105EAB5}"/>
              </a:ext>
            </a:extLst>
          </p:cNvPr>
          <p:cNvSpPr txBox="1"/>
          <p:nvPr/>
        </p:nvSpPr>
        <p:spPr>
          <a:xfrm>
            <a:off x="4858682" y="2591837"/>
            <a:ext cx="79353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an</a:t>
            </a:r>
          </a:p>
          <a:p>
            <a:pPr algn="ctr"/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021756-310C-4BF3-A9F3-D056AA555364}"/>
              </a:ext>
            </a:extLst>
          </p:cNvPr>
          <p:cNvSpPr txBox="1"/>
          <p:nvPr/>
        </p:nvSpPr>
        <p:spPr>
          <a:xfrm>
            <a:off x="4870482" y="3683832"/>
            <a:ext cx="7699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every</a:t>
            </a:r>
          </a:p>
          <a:p>
            <a:pPr algn="ctr"/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4E628-D228-4BA0-9923-01D0EF5870FA}"/>
              </a:ext>
            </a:extLst>
          </p:cNvPr>
          <p:cNvSpPr txBox="1"/>
          <p:nvPr/>
        </p:nvSpPr>
        <p:spPr>
          <a:xfrm>
            <a:off x="4871768" y="4775827"/>
            <a:ext cx="7699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day</a:t>
            </a:r>
          </a:p>
          <a:p>
            <a:pPr algn="ctr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14DB44-4CC1-4D70-A93B-11F024F6FE47}"/>
                  </a:ext>
                </a:extLst>
              </p:cNvPr>
              <p:cNvSpPr txBox="1"/>
              <p:nvPr/>
            </p:nvSpPr>
            <p:spPr>
              <a:xfrm>
                <a:off x="7237855" y="5538362"/>
                <a:ext cx="3835579" cy="458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b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14DB44-4CC1-4D70-A93B-11F024F6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855" y="5538362"/>
                <a:ext cx="3835579" cy="458202"/>
              </a:xfrm>
              <a:prstGeom prst="rect">
                <a:avLst/>
              </a:prstGeom>
              <a:blipFill>
                <a:blip r:embed="rId3"/>
                <a:stretch>
                  <a:fillRect t="-6667" b="-34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0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397433" y="2541864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day.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548B-2585-45C2-A0DD-D8CE280FEAF2}"/>
              </a:ext>
            </a:extLst>
          </p:cNvPr>
          <p:cNvCxnSpPr/>
          <p:nvPr/>
        </p:nvCxnSpPr>
        <p:spPr>
          <a:xfrm>
            <a:off x="5595457" y="3171038"/>
            <a:ext cx="30032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D5FC3D-A522-4357-9621-884752EB5085}"/>
              </a:ext>
            </a:extLst>
          </p:cNvPr>
          <p:cNvCxnSpPr/>
          <p:nvPr/>
        </p:nvCxnSpPr>
        <p:spPr>
          <a:xfrm flipV="1">
            <a:off x="8598716" y="292775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DA2336-510D-4EEB-8C44-EB345E681AD0}"/>
              </a:ext>
            </a:extLst>
          </p:cNvPr>
          <p:cNvCxnSpPr/>
          <p:nvPr/>
        </p:nvCxnSpPr>
        <p:spPr>
          <a:xfrm flipV="1">
            <a:off x="5595457" y="293641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56753-9184-4C56-9234-B46384B8554A}"/>
              </a:ext>
            </a:extLst>
          </p:cNvPr>
          <p:cNvSpPr txBox="1"/>
          <p:nvPr/>
        </p:nvSpPr>
        <p:spPr>
          <a:xfrm flipH="1">
            <a:off x="4902945" y="1546092"/>
            <a:ext cx="54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Predict context words using a target word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CA933-4AAD-425C-BA04-6E4B9CA79155}"/>
              </a:ext>
            </a:extLst>
          </p:cNvPr>
          <p:cNvSpPr txBox="1"/>
          <p:nvPr/>
        </p:nvSpPr>
        <p:spPr>
          <a:xfrm>
            <a:off x="7364686" y="4607818"/>
            <a:ext cx="6490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PROJ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C09E-D962-4AAC-AD5D-B0B0C26E983E}"/>
              </a:ext>
            </a:extLst>
          </p:cNvPr>
          <p:cNvSpPr txBox="1"/>
          <p:nvPr/>
        </p:nvSpPr>
        <p:spPr>
          <a:xfrm>
            <a:off x="5442606" y="4053821"/>
            <a:ext cx="8368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orange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E79518-C270-4588-AB89-9F769F64C362}"/>
              </a:ext>
            </a:extLst>
          </p:cNvPr>
          <p:cNvCxnSpPr/>
          <p:nvPr/>
        </p:nvCxnSpPr>
        <p:spPr>
          <a:xfrm>
            <a:off x="6251628" y="4053821"/>
            <a:ext cx="1113058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3727A8-E6E7-4C26-8272-72DB6FE64454}"/>
              </a:ext>
            </a:extLst>
          </p:cNvPr>
          <p:cNvCxnSpPr>
            <a:cxnSpLocks/>
          </p:cNvCxnSpPr>
          <p:nvPr/>
        </p:nvCxnSpPr>
        <p:spPr>
          <a:xfrm flipV="1">
            <a:off x="6251628" y="5531148"/>
            <a:ext cx="1113058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4F4BFB-AA3E-466E-A41E-D0DC3491F3D0}"/>
              </a:ext>
            </a:extLst>
          </p:cNvPr>
          <p:cNvSpPr txBox="1"/>
          <p:nvPr/>
        </p:nvSpPr>
        <p:spPr>
          <a:xfrm>
            <a:off x="9215239" y="4053821"/>
            <a:ext cx="68108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Prob.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A2EA62-E505-4BDF-8A86-D69C04C1029C}"/>
              </a:ext>
            </a:extLst>
          </p:cNvPr>
          <p:cNvCxnSpPr/>
          <p:nvPr/>
        </p:nvCxnSpPr>
        <p:spPr>
          <a:xfrm flipV="1">
            <a:off x="7999796" y="4053821"/>
            <a:ext cx="1215443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1A17D9-340C-4972-B6F3-8D534BD41D5E}"/>
              </a:ext>
            </a:extLst>
          </p:cNvPr>
          <p:cNvCxnSpPr/>
          <p:nvPr/>
        </p:nvCxnSpPr>
        <p:spPr>
          <a:xfrm>
            <a:off x="7999796" y="5531148"/>
            <a:ext cx="1215443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172DBF-E5F4-474F-B9AB-81E44D2DE2A2}"/>
              </a:ext>
            </a:extLst>
          </p:cNvPr>
          <p:cNvSpPr txBox="1"/>
          <p:nvPr/>
        </p:nvSpPr>
        <p:spPr>
          <a:xfrm>
            <a:off x="10060225" y="4746317"/>
            <a:ext cx="108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Maximize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eat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0A6C7-A8E0-44B3-92DD-10F8919F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16" y="1546092"/>
            <a:ext cx="3494942" cy="46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17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397433" y="2541864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day.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548B-2585-45C2-A0DD-D8CE280FEAF2}"/>
              </a:ext>
            </a:extLst>
          </p:cNvPr>
          <p:cNvCxnSpPr/>
          <p:nvPr/>
        </p:nvCxnSpPr>
        <p:spPr>
          <a:xfrm>
            <a:off x="5595457" y="3171038"/>
            <a:ext cx="30032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D5FC3D-A522-4357-9621-884752EB5085}"/>
              </a:ext>
            </a:extLst>
          </p:cNvPr>
          <p:cNvCxnSpPr/>
          <p:nvPr/>
        </p:nvCxnSpPr>
        <p:spPr>
          <a:xfrm flipV="1">
            <a:off x="8598716" y="292775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DA2336-510D-4EEB-8C44-EB345E681AD0}"/>
              </a:ext>
            </a:extLst>
          </p:cNvPr>
          <p:cNvCxnSpPr/>
          <p:nvPr/>
        </p:nvCxnSpPr>
        <p:spPr>
          <a:xfrm flipV="1">
            <a:off x="5595457" y="293641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56753-9184-4C56-9234-B46384B8554A}"/>
              </a:ext>
            </a:extLst>
          </p:cNvPr>
          <p:cNvSpPr txBox="1"/>
          <p:nvPr/>
        </p:nvSpPr>
        <p:spPr>
          <a:xfrm flipH="1">
            <a:off x="4902945" y="1546092"/>
            <a:ext cx="54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Predict context words using a target word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CA933-4AAD-425C-BA04-6E4B9CA79155}"/>
              </a:ext>
            </a:extLst>
          </p:cNvPr>
          <p:cNvSpPr txBox="1"/>
          <p:nvPr/>
        </p:nvSpPr>
        <p:spPr>
          <a:xfrm>
            <a:off x="7364686" y="4607818"/>
            <a:ext cx="6490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PROJ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C09E-D962-4AAC-AD5D-B0B0C26E983E}"/>
              </a:ext>
            </a:extLst>
          </p:cNvPr>
          <p:cNvSpPr txBox="1"/>
          <p:nvPr/>
        </p:nvSpPr>
        <p:spPr>
          <a:xfrm>
            <a:off x="5442606" y="4053821"/>
            <a:ext cx="8368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orange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E79518-C270-4588-AB89-9F769F64C362}"/>
              </a:ext>
            </a:extLst>
          </p:cNvPr>
          <p:cNvCxnSpPr/>
          <p:nvPr/>
        </p:nvCxnSpPr>
        <p:spPr>
          <a:xfrm>
            <a:off x="6251628" y="4053821"/>
            <a:ext cx="1113058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3727A8-E6E7-4C26-8272-72DB6FE64454}"/>
              </a:ext>
            </a:extLst>
          </p:cNvPr>
          <p:cNvCxnSpPr>
            <a:cxnSpLocks/>
          </p:cNvCxnSpPr>
          <p:nvPr/>
        </p:nvCxnSpPr>
        <p:spPr>
          <a:xfrm flipV="1">
            <a:off x="6251628" y="5531148"/>
            <a:ext cx="1113058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4F4BFB-AA3E-466E-A41E-D0DC3491F3D0}"/>
              </a:ext>
            </a:extLst>
          </p:cNvPr>
          <p:cNvSpPr txBox="1"/>
          <p:nvPr/>
        </p:nvSpPr>
        <p:spPr>
          <a:xfrm>
            <a:off x="9215239" y="4053821"/>
            <a:ext cx="68108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Prob.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A2EA62-E505-4BDF-8A86-D69C04C1029C}"/>
              </a:ext>
            </a:extLst>
          </p:cNvPr>
          <p:cNvCxnSpPr/>
          <p:nvPr/>
        </p:nvCxnSpPr>
        <p:spPr>
          <a:xfrm flipV="1">
            <a:off x="7999796" y="4053821"/>
            <a:ext cx="1215443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1A17D9-340C-4972-B6F3-8D534BD41D5E}"/>
              </a:ext>
            </a:extLst>
          </p:cNvPr>
          <p:cNvCxnSpPr/>
          <p:nvPr/>
        </p:nvCxnSpPr>
        <p:spPr>
          <a:xfrm>
            <a:off x="7999796" y="5531148"/>
            <a:ext cx="1215443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172DBF-E5F4-474F-B9AB-81E44D2DE2A2}"/>
              </a:ext>
            </a:extLst>
          </p:cNvPr>
          <p:cNvSpPr txBox="1"/>
          <p:nvPr/>
        </p:nvSpPr>
        <p:spPr>
          <a:xfrm>
            <a:off x="10060225" y="4746317"/>
            <a:ext cx="108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Maximize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0A6C7-A8E0-44B3-92DD-10F8919F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16" y="1546092"/>
            <a:ext cx="3494942" cy="46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62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397433" y="2541864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day.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548B-2585-45C2-A0DD-D8CE280FEAF2}"/>
              </a:ext>
            </a:extLst>
          </p:cNvPr>
          <p:cNvCxnSpPr/>
          <p:nvPr/>
        </p:nvCxnSpPr>
        <p:spPr>
          <a:xfrm>
            <a:off x="5595457" y="3171038"/>
            <a:ext cx="30032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D5FC3D-A522-4357-9621-884752EB5085}"/>
              </a:ext>
            </a:extLst>
          </p:cNvPr>
          <p:cNvCxnSpPr/>
          <p:nvPr/>
        </p:nvCxnSpPr>
        <p:spPr>
          <a:xfrm flipV="1">
            <a:off x="8598716" y="292775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DA2336-510D-4EEB-8C44-EB345E681AD0}"/>
              </a:ext>
            </a:extLst>
          </p:cNvPr>
          <p:cNvCxnSpPr/>
          <p:nvPr/>
        </p:nvCxnSpPr>
        <p:spPr>
          <a:xfrm flipV="1">
            <a:off x="5595457" y="293641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56753-9184-4C56-9234-B46384B8554A}"/>
              </a:ext>
            </a:extLst>
          </p:cNvPr>
          <p:cNvSpPr txBox="1"/>
          <p:nvPr/>
        </p:nvSpPr>
        <p:spPr>
          <a:xfrm flipH="1">
            <a:off x="4902945" y="1546092"/>
            <a:ext cx="54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Predict context words using a target word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CA933-4AAD-425C-BA04-6E4B9CA79155}"/>
              </a:ext>
            </a:extLst>
          </p:cNvPr>
          <p:cNvSpPr txBox="1"/>
          <p:nvPr/>
        </p:nvSpPr>
        <p:spPr>
          <a:xfrm>
            <a:off x="7364686" y="4607818"/>
            <a:ext cx="6490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PROJ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C09E-D962-4AAC-AD5D-B0B0C26E983E}"/>
              </a:ext>
            </a:extLst>
          </p:cNvPr>
          <p:cNvSpPr txBox="1"/>
          <p:nvPr/>
        </p:nvSpPr>
        <p:spPr>
          <a:xfrm>
            <a:off x="5442606" y="4053821"/>
            <a:ext cx="8368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orange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E79518-C270-4588-AB89-9F769F64C362}"/>
              </a:ext>
            </a:extLst>
          </p:cNvPr>
          <p:cNvCxnSpPr/>
          <p:nvPr/>
        </p:nvCxnSpPr>
        <p:spPr>
          <a:xfrm>
            <a:off x="6251628" y="4053821"/>
            <a:ext cx="1113058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3727A8-E6E7-4C26-8272-72DB6FE64454}"/>
              </a:ext>
            </a:extLst>
          </p:cNvPr>
          <p:cNvCxnSpPr>
            <a:cxnSpLocks/>
          </p:cNvCxnSpPr>
          <p:nvPr/>
        </p:nvCxnSpPr>
        <p:spPr>
          <a:xfrm flipV="1">
            <a:off x="6251628" y="5531148"/>
            <a:ext cx="1113058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4F4BFB-AA3E-466E-A41E-D0DC3491F3D0}"/>
              </a:ext>
            </a:extLst>
          </p:cNvPr>
          <p:cNvSpPr txBox="1"/>
          <p:nvPr/>
        </p:nvSpPr>
        <p:spPr>
          <a:xfrm>
            <a:off x="9215239" y="4053821"/>
            <a:ext cx="68108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Prob.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A2EA62-E505-4BDF-8A86-D69C04C1029C}"/>
              </a:ext>
            </a:extLst>
          </p:cNvPr>
          <p:cNvCxnSpPr/>
          <p:nvPr/>
        </p:nvCxnSpPr>
        <p:spPr>
          <a:xfrm flipV="1">
            <a:off x="7999796" y="4053821"/>
            <a:ext cx="1215443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1A17D9-340C-4972-B6F3-8D534BD41D5E}"/>
              </a:ext>
            </a:extLst>
          </p:cNvPr>
          <p:cNvCxnSpPr/>
          <p:nvPr/>
        </p:nvCxnSpPr>
        <p:spPr>
          <a:xfrm>
            <a:off x="7999796" y="5531148"/>
            <a:ext cx="1215443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172DBF-E5F4-474F-B9AB-81E44D2DE2A2}"/>
              </a:ext>
            </a:extLst>
          </p:cNvPr>
          <p:cNvSpPr txBox="1"/>
          <p:nvPr/>
        </p:nvSpPr>
        <p:spPr>
          <a:xfrm>
            <a:off x="10060225" y="4746317"/>
            <a:ext cx="108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Maximize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every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0A6C7-A8E0-44B3-92DD-10F8919F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16" y="1546092"/>
            <a:ext cx="3494942" cy="46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4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397433" y="2541864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day.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548B-2585-45C2-A0DD-D8CE280FEAF2}"/>
              </a:ext>
            </a:extLst>
          </p:cNvPr>
          <p:cNvCxnSpPr/>
          <p:nvPr/>
        </p:nvCxnSpPr>
        <p:spPr>
          <a:xfrm>
            <a:off x="5595457" y="3171038"/>
            <a:ext cx="30032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D5FC3D-A522-4357-9621-884752EB5085}"/>
              </a:ext>
            </a:extLst>
          </p:cNvPr>
          <p:cNvCxnSpPr/>
          <p:nvPr/>
        </p:nvCxnSpPr>
        <p:spPr>
          <a:xfrm flipV="1">
            <a:off x="8598716" y="292775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DA2336-510D-4EEB-8C44-EB345E681AD0}"/>
              </a:ext>
            </a:extLst>
          </p:cNvPr>
          <p:cNvCxnSpPr/>
          <p:nvPr/>
        </p:nvCxnSpPr>
        <p:spPr>
          <a:xfrm flipV="1">
            <a:off x="5595457" y="2936417"/>
            <a:ext cx="0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56753-9184-4C56-9234-B46384B8554A}"/>
              </a:ext>
            </a:extLst>
          </p:cNvPr>
          <p:cNvSpPr txBox="1"/>
          <p:nvPr/>
        </p:nvSpPr>
        <p:spPr>
          <a:xfrm flipH="1">
            <a:off x="4902945" y="1546092"/>
            <a:ext cx="54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Predict context words using a target word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CA933-4AAD-425C-BA04-6E4B9CA79155}"/>
              </a:ext>
            </a:extLst>
          </p:cNvPr>
          <p:cNvSpPr txBox="1"/>
          <p:nvPr/>
        </p:nvSpPr>
        <p:spPr>
          <a:xfrm>
            <a:off x="7364686" y="4607818"/>
            <a:ext cx="6490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PROJ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C09E-D962-4AAC-AD5D-B0B0C26E983E}"/>
              </a:ext>
            </a:extLst>
          </p:cNvPr>
          <p:cNvSpPr txBox="1"/>
          <p:nvPr/>
        </p:nvSpPr>
        <p:spPr>
          <a:xfrm>
            <a:off x="5442606" y="4053821"/>
            <a:ext cx="8368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orange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E79518-C270-4588-AB89-9F769F64C362}"/>
              </a:ext>
            </a:extLst>
          </p:cNvPr>
          <p:cNvCxnSpPr/>
          <p:nvPr/>
        </p:nvCxnSpPr>
        <p:spPr>
          <a:xfrm>
            <a:off x="6251628" y="4053821"/>
            <a:ext cx="1113058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3727A8-E6E7-4C26-8272-72DB6FE64454}"/>
              </a:ext>
            </a:extLst>
          </p:cNvPr>
          <p:cNvCxnSpPr>
            <a:cxnSpLocks/>
          </p:cNvCxnSpPr>
          <p:nvPr/>
        </p:nvCxnSpPr>
        <p:spPr>
          <a:xfrm flipV="1">
            <a:off x="6251628" y="5531148"/>
            <a:ext cx="1113058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4F4BFB-AA3E-466E-A41E-D0DC3491F3D0}"/>
              </a:ext>
            </a:extLst>
          </p:cNvPr>
          <p:cNvSpPr txBox="1"/>
          <p:nvPr/>
        </p:nvSpPr>
        <p:spPr>
          <a:xfrm>
            <a:off x="9215239" y="4053821"/>
            <a:ext cx="68108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Prob.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A2EA62-E505-4BDF-8A86-D69C04C1029C}"/>
              </a:ext>
            </a:extLst>
          </p:cNvPr>
          <p:cNvCxnSpPr/>
          <p:nvPr/>
        </p:nvCxnSpPr>
        <p:spPr>
          <a:xfrm flipV="1">
            <a:off x="7999796" y="4053821"/>
            <a:ext cx="1215443" cy="5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1A17D9-340C-4972-B6F3-8D534BD41D5E}"/>
              </a:ext>
            </a:extLst>
          </p:cNvPr>
          <p:cNvCxnSpPr/>
          <p:nvPr/>
        </p:nvCxnSpPr>
        <p:spPr>
          <a:xfrm>
            <a:off x="7999796" y="5531148"/>
            <a:ext cx="1215443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172DBF-E5F4-474F-B9AB-81E44D2DE2A2}"/>
              </a:ext>
            </a:extLst>
          </p:cNvPr>
          <p:cNvSpPr txBox="1"/>
          <p:nvPr/>
        </p:nvSpPr>
        <p:spPr>
          <a:xfrm>
            <a:off x="10060225" y="4746317"/>
            <a:ext cx="108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Maximize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day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0A6C7-A8E0-44B3-92DD-10F8919F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16" y="1546092"/>
            <a:ext cx="3494942" cy="46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37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5D2570-BF2A-4D99-B36D-26E20DD7D769}"/>
              </a:ext>
            </a:extLst>
          </p:cNvPr>
          <p:cNvSpPr/>
          <p:nvPr/>
        </p:nvSpPr>
        <p:spPr>
          <a:xfrm>
            <a:off x="2392261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61996-7FFD-448E-9FE6-318BCC05A0BE}"/>
              </a:ext>
            </a:extLst>
          </p:cNvPr>
          <p:cNvSpPr/>
          <p:nvPr/>
        </p:nvSpPr>
        <p:spPr>
          <a:xfrm>
            <a:off x="8650448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5468224" y="3068272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901F29-8E94-4DFF-8153-B49AEFBD281F}"/>
              </a:ext>
            </a:extLst>
          </p:cNvPr>
          <p:cNvCxnSpPr/>
          <p:nvPr/>
        </p:nvCxnSpPr>
        <p:spPr>
          <a:xfrm>
            <a:off x="3036815" y="2229373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6FDE9-7D8F-4D0D-9571-6290682BCA1A}"/>
              </a:ext>
            </a:extLst>
          </p:cNvPr>
          <p:cNvCxnSpPr/>
          <p:nvPr/>
        </p:nvCxnSpPr>
        <p:spPr>
          <a:xfrm flipV="1">
            <a:off x="3036815" y="4653791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9CC427-5F2B-4B90-94C3-D7BC15790B12}"/>
              </a:ext>
            </a:extLst>
          </p:cNvPr>
          <p:cNvCxnSpPr/>
          <p:nvPr/>
        </p:nvCxnSpPr>
        <p:spPr>
          <a:xfrm flipV="1">
            <a:off x="6112778" y="2229372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481F8C-8B69-433F-8180-48FC32018403}"/>
              </a:ext>
            </a:extLst>
          </p:cNvPr>
          <p:cNvCxnSpPr/>
          <p:nvPr/>
        </p:nvCxnSpPr>
        <p:spPr>
          <a:xfrm>
            <a:off x="6112778" y="4653791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4A7EAC-9A9E-46E9-A4E0-01996EBDDF4B}"/>
              </a:ext>
            </a:extLst>
          </p:cNvPr>
          <p:cNvSpPr txBox="1"/>
          <p:nvPr/>
        </p:nvSpPr>
        <p:spPr>
          <a:xfrm>
            <a:off x="2103858" y="5576918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word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5198334" y="470390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C54F4-54B2-4563-9040-3322E2870E82}"/>
              </a:ext>
            </a:extLst>
          </p:cNvPr>
          <p:cNvSpPr txBox="1"/>
          <p:nvPr/>
        </p:nvSpPr>
        <p:spPr>
          <a:xfrm>
            <a:off x="8110042" y="557691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probabilities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C457F-C007-42DC-A8A8-87BDFED7E60A}"/>
                  </a:ext>
                </a:extLst>
              </p:cNvPr>
              <p:cNvSpPr txBox="1"/>
              <p:nvPr/>
            </p:nvSpPr>
            <p:spPr>
              <a:xfrm>
                <a:off x="3988081" y="3678488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C457F-C007-42DC-A8A8-87BDFED7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081" y="3678488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/>
              <p:nvPr/>
            </p:nvSpPr>
            <p:spPr>
              <a:xfrm>
                <a:off x="7145138" y="3686876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138" y="3686876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5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90243" y="2044056"/>
            <a:ext cx="3498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Stack of perceptron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j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blipFill>
                <a:blip r:embed="rId2"/>
                <a:stretch>
                  <a:fillRect l="-23846" r="-22308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multi-laye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9" y="1712627"/>
            <a:ext cx="5978526" cy="430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k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blipFill>
                <a:blip r:embed="rId5"/>
                <a:stretch>
                  <a:fillRect l="-21127" r="-20423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</a:t>
                </a:r>
                <a:r>
                  <a:rPr lang="en-US" altLang="ko-KR" sz="2400" b="1" dirty="0" err="1" smtClean="0"/>
                  <a:t>i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blipFill>
                <a:blip r:embed="rId6"/>
                <a:stretch>
                  <a:fillRect l="-24031" r="-22481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24057" y="4227903"/>
                <a:ext cx="4203202" cy="185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57" y="4227903"/>
                <a:ext cx="4203202" cy="18571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004249" y="6119336"/>
            <a:ext cx="2149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( k x j ) matrix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64948" y="3454988"/>
                <a:ext cx="284545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454988"/>
                <a:ext cx="2845458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243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5D2570-BF2A-4D99-B36D-26E20DD7D769}"/>
              </a:ext>
            </a:extLst>
          </p:cNvPr>
          <p:cNvSpPr/>
          <p:nvPr/>
        </p:nvSpPr>
        <p:spPr>
          <a:xfrm>
            <a:off x="1326858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4402821" y="3068272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901F29-8E94-4DFF-8153-B49AEFBD281F}"/>
              </a:ext>
            </a:extLst>
          </p:cNvPr>
          <p:cNvCxnSpPr/>
          <p:nvPr/>
        </p:nvCxnSpPr>
        <p:spPr>
          <a:xfrm>
            <a:off x="1971412" y="2229373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6FDE9-7D8F-4D0D-9571-6290682BCA1A}"/>
              </a:ext>
            </a:extLst>
          </p:cNvPr>
          <p:cNvCxnSpPr/>
          <p:nvPr/>
        </p:nvCxnSpPr>
        <p:spPr>
          <a:xfrm flipV="1">
            <a:off x="1971412" y="4653791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4A7EAC-9A9E-46E9-A4E0-01996EBDDF4B}"/>
              </a:ext>
            </a:extLst>
          </p:cNvPr>
          <p:cNvSpPr txBox="1"/>
          <p:nvPr/>
        </p:nvSpPr>
        <p:spPr>
          <a:xfrm>
            <a:off x="1038455" y="5576918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word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4132931" y="470390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C457F-C007-42DC-A8A8-87BDFED7E60A}"/>
                  </a:ext>
                </a:extLst>
              </p:cNvPr>
              <p:cNvSpPr txBox="1"/>
              <p:nvPr/>
            </p:nvSpPr>
            <p:spPr>
              <a:xfrm>
                <a:off x="2922678" y="3678488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C457F-C007-42DC-A8A8-87BDFED7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78" y="3678488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83CAE1-3508-424A-B4E5-653E30A646C0}"/>
                  </a:ext>
                </a:extLst>
              </p:cNvPr>
              <p:cNvSpPr txBox="1"/>
              <p:nvPr/>
            </p:nvSpPr>
            <p:spPr>
              <a:xfrm>
                <a:off x="6409189" y="2227112"/>
                <a:ext cx="1105431" cy="293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83CAE1-3508-424A-B4E5-653E30A64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89" y="2227112"/>
                <a:ext cx="1105431" cy="293735"/>
              </a:xfrm>
              <a:prstGeom prst="rect">
                <a:avLst/>
              </a:prstGeom>
              <a:blipFill>
                <a:blip r:embed="rId3"/>
                <a:stretch>
                  <a:fillRect l="-4945" t="-4082" r="-2198" b="-16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5B44CFD-7F8E-4212-AE88-EFEB57AD95C3}"/>
              </a:ext>
            </a:extLst>
          </p:cNvPr>
          <p:cNvSpPr txBox="1"/>
          <p:nvPr/>
        </p:nvSpPr>
        <p:spPr>
          <a:xfrm>
            <a:off x="8917065" y="3147759"/>
            <a:ext cx="30168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E4A4A8-075D-4B6C-A7E4-778E4B3718DC}"/>
                  </a:ext>
                </a:extLst>
              </p:cNvPr>
              <p:cNvSpPr/>
              <p:nvPr/>
            </p:nvSpPr>
            <p:spPr>
              <a:xfrm>
                <a:off x="7478784" y="3147762"/>
                <a:ext cx="1245854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E4A4A8-075D-4B6C-A7E4-778E4B371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784" y="3147762"/>
                <a:ext cx="1245854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220D34-5C97-48F9-AA4F-93838F77A260}"/>
                  </a:ext>
                </a:extLst>
              </p:cNvPr>
              <p:cNvSpPr/>
              <p:nvPr/>
            </p:nvSpPr>
            <p:spPr>
              <a:xfrm>
                <a:off x="6526471" y="3410963"/>
                <a:ext cx="331410" cy="1227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220D34-5C97-48F9-AA4F-93838F77A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71" y="3410963"/>
                <a:ext cx="331410" cy="1227919"/>
              </a:xfrm>
              <a:prstGeom prst="rect">
                <a:avLst/>
              </a:prstGeom>
              <a:blipFill>
                <a:blip r:embed="rId5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324279-BF6E-4E11-85BB-0557CE6B02B9}"/>
                  </a:ext>
                </a:extLst>
              </p:cNvPr>
              <p:cNvSpPr txBox="1"/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324279-BF6E-4E11-85BB-0557CE6B0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33103DA-978C-475B-94AA-B6B1D21C7640}"/>
              </a:ext>
            </a:extLst>
          </p:cNvPr>
          <p:cNvSpPr txBox="1"/>
          <p:nvPr/>
        </p:nvSpPr>
        <p:spPr>
          <a:xfrm>
            <a:off x="6263226" y="520758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 x 1)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A93E4B-76A5-4BF7-9C98-6FA21DC0CE31}"/>
              </a:ext>
            </a:extLst>
          </p:cNvPr>
          <p:cNvSpPr txBox="1"/>
          <p:nvPr/>
        </p:nvSpPr>
        <p:spPr>
          <a:xfrm>
            <a:off x="7716829" y="520758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(V x D)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96F35-EC95-4017-8AC2-9B3636CB1BC5}"/>
              </a:ext>
            </a:extLst>
          </p:cNvPr>
          <p:cNvSpPr txBox="1"/>
          <p:nvPr/>
        </p:nvSpPr>
        <p:spPr>
          <a:xfrm>
            <a:off x="8678217" y="52075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(V x 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07ED5A-6322-45A9-AE07-5D5A1CBF4A5E}"/>
              </a:ext>
            </a:extLst>
          </p:cNvPr>
          <p:cNvSpPr/>
          <p:nvPr/>
        </p:nvSpPr>
        <p:spPr>
          <a:xfrm>
            <a:off x="7466993" y="4303598"/>
            <a:ext cx="1739967" cy="260059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958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5D2570-BF2A-4D99-B36D-26E20DD7D769}"/>
              </a:ext>
            </a:extLst>
          </p:cNvPr>
          <p:cNvSpPr/>
          <p:nvPr/>
        </p:nvSpPr>
        <p:spPr>
          <a:xfrm>
            <a:off x="1326858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4402821" y="3068272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901F29-8E94-4DFF-8153-B49AEFBD281F}"/>
              </a:ext>
            </a:extLst>
          </p:cNvPr>
          <p:cNvCxnSpPr/>
          <p:nvPr/>
        </p:nvCxnSpPr>
        <p:spPr>
          <a:xfrm>
            <a:off x="1971412" y="2229373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6FDE9-7D8F-4D0D-9571-6290682BCA1A}"/>
              </a:ext>
            </a:extLst>
          </p:cNvPr>
          <p:cNvCxnSpPr/>
          <p:nvPr/>
        </p:nvCxnSpPr>
        <p:spPr>
          <a:xfrm flipV="1">
            <a:off x="1971412" y="4653791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4A7EAC-9A9E-46E9-A4E0-01996EBDDF4B}"/>
              </a:ext>
            </a:extLst>
          </p:cNvPr>
          <p:cNvSpPr txBox="1"/>
          <p:nvPr/>
        </p:nvSpPr>
        <p:spPr>
          <a:xfrm>
            <a:off x="1038455" y="5576918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word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4132931" y="470390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C457F-C007-42DC-A8A8-87BDFED7E60A}"/>
                  </a:ext>
                </a:extLst>
              </p:cNvPr>
              <p:cNvSpPr txBox="1"/>
              <p:nvPr/>
            </p:nvSpPr>
            <p:spPr>
              <a:xfrm>
                <a:off x="2922678" y="3678488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C457F-C007-42DC-A8A8-87BDFED7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78" y="3678488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83CAE1-3508-424A-B4E5-653E30A646C0}"/>
                  </a:ext>
                </a:extLst>
              </p:cNvPr>
              <p:cNvSpPr txBox="1"/>
              <p:nvPr/>
            </p:nvSpPr>
            <p:spPr>
              <a:xfrm>
                <a:off x="6409189" y="2227112"/>
                <a:ext cx="24919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83CAE1-3508-424A-B4E5-653E30A64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89" y="2227112"/>
                <a:ext cx="2491964" cy="299249"/>
              </a:xfrm>
              <a:prstGeom prst="rect">
                <a:avLst/>
              </a:prstGeom>
              <a:blipFill>
                <a:blip r:embed="rId3"/>
                <a:stretch>
                  <a:fillRect l="-1956" r="-2934" b="-3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5B44CFD-7F8E-4212-AE88-EFEB57AD95C3}"/>
              </a:ext>
            </a:extLst>
          </p:cNvPr>
          <p:cNvSpPr txBox="1"/>
          <p:nvPr/>
        </p:nvSpPr>
        <p:spPr>
          <a:xfrm>
            <a:off x="9759801" y="3147762"/>
            <a:ext cx="30168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E4A4A8-075D-4B6C-A7E4-778E4B3718DC}"/>
                  </a:ext>
                </a:extLst>
              </p:cNvPr>
              <p:cNvSpPr/>
              <p:nvPr/>
            </p:nvSpPr>
            <p:spPr>
              <a:xfrm>
                <a:off x="7478784" y="3410962"/>
                <a:ext cx="1665216" cy="1227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E4A4A8-075D-4B6C-A7E4-778E4B371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784" y="3410962"/>
                <a:ext cx="1665216" cy="1227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220D34-5C97-48F9-AA4F-93838F77A260}"/>
                  </a:ext>
                </a:extLst>
              </p:cNvPr>
              <p:cNvSpPr/>
              <p:nvPr/>
            </p:nvSpPr>
            <p:spPr>
              <a:xfrm>
                <a:off x="6526471" y="3410963"/>
                <a:ext cx="331410" cy="1227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220D34-5C97-48F9-AA4F-93838F77A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71" y="3410963"/>
                <a:ext cx="331410" cy="1227919"/>
              </a:xfrm>
              <a:prstGeom prst="rect">
                <a:avLst/>
              </a:prstGeom>
              <a:blipFill>
                <a:blip r:embed="rId5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324279-BF6E-4E11-85BB-0557CE6B02B9}"/>
                  </a:ext>
                </a:extLst>
              </p:cNvPr>
              <p:cNvSpPr txBox="1"/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324279-BF6E-4E11-85BB-0557CE6B0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33103DA-978C-475B-94AA-B6B1D21C7640}"/>
              </a:ext>
            </a:extLst>
          </p:cNvPr>
          <p:cNvSpPr txBox="1"/>
          <p:nvPr/>
        </p:nvSpPr>
        <p:spPr>
          <a:xfrm>
            <a:off x="6263226" y="520758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 x 1)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A93E4B-76A5-4BF7-9C98-6FA21DC0CE31}"/>
              </a:ext>
            </a:extLst>
          </p:cNvPr>
          <p:cNvSpPr txBox="1"/>
          <p:nvPr/>
        </p:nvSpPr>
        <p:spPr>
          <a:xfrm>
            <a:off x="7903267" y="52163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 x V)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96F35-EC95-4017-8AC2-9B3636CB1BC5}"/>
              </a:ext>
            </a:extLst>
          </p:cNvPr>
          <p:cNvSpPr txBox="1"/>
          <p:nvPr/>
        </p:nvSpPr>
        <p:spPr>
          <a:xfrm>
            <a:off x="9520953" y="52075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(V x 1)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92746-4C99-4A45-A184-3F9E4C9F9984}"/>
              </a:ext>
            </a:extLst>
          </p:cNvPr>
          <p:cNvSpPr/>
          <p:nvPr/>
        </p:nvSpPr>
        <p:spPr>
          <a:xfrm rot="5400000">
            <a:off x="8088314" y="3894893"/>
            <a:ext cx="1227918" cy="260059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24E2D3-A9DB-4B1D-8572-FC29A793E436}"/>
                  </a:ext>
                </a:extLst>
              </p:cNvPr>
              <p:cNvSpPr txBox="1"/>
              <p:nvPr/>
            </p:nvSpPr>
            <p:spPr>
              <a:xfrm>
                <a:off x="6475441" y="5998944"/>
                <a:ext cx="4863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We 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as word embedding after training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24E2D3-A9DB-4B1D-8572-FC29A793E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41" y="5998944"/>
                <a:ext cx="4863063" cy="369332"/>
              </a:xfrm>
              <a:prstGeom prst="rect">
                <a:avLst/>
              </a:prstGeom>
              <a:blipFill>
                <a:blip r:embed="rId7"/>
                <a:stretch>
                  <a:fillRect l="-1003" t="-8197" r="-25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293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61996-7FFD-448E-9FE6-318BCC05A0BE}"/>
              </a:ext>
            </a:extLst>
          </p:cNvPr>
          <p:cNvSpPr/>
          <p:nvPr/>
        </p:nvSpPr>
        <p:spPr>
          <a:xfrm>
            <a:off x="4290314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1108090" y="3068272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9CC427-5F2B-4B90-94C3-D7BC15790B12}"/>
              </a:ext>
            </a:extLst>
          </p:cNvPr>
          <p:cNvCxnSpPr/>
          <p:nvPr/>
        </p:nvCxnSpPr>
        <p:spPr>
          <a:xfrm flipV="1">
            <a:off x="1752644" y="2229372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481F8C-8B69-433F-8180-48FC32018403}"/>
              </a:ext>
            </a:extLst>
          </p:cNvPr>
          <p:cNvCxnSpPr/>
          <p:nvPr/>
        </p:nvCxnSpPr>
        <p:spPr>
          <a:xfrm>
            <a:off x="1752644" y="4653791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838200" y="470390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C54F4-54B2-4563-9040-3322E2870E82}"/>
              </a:ext>
            </a:extLst>
          </p:cNvPr>
          <p:cNvSpPr txBox="1"/>
          <p:nvPr/>
        </p:nvSpPr>
        <p:spPr>
          <a:xfrm>
            <a:off x="3749908" y="557691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probabilities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/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blipFill>
                <a:blip r:embed="rId2"/>
                <a:stretch>
                  <a:fillRect l="-10227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/>
              <p:nvPr/>
            </p:nvSpPr>
            <p:spPr>
              <a:xfrm>
                <a:off x="6409189" y="2227112"/>
                <a:ext cx="2318070" cy="302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89" y="2227112"/>
                <a:ext cx="2318070" cy="302775"/>
              </a:xfrm>
              <a:prstGeom prst="rect">
                <a:avLst/>
              </a:prstGeom>
              <a:blipFill>
                <a:blip r:embed="rId3"/>
                <a:stretch>
                  <a:fillRect l="-2100" t="-2000" r="-3150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637CDA-5BCF-460E-8F25-648866063429}"/>
              </a:ext>
            </a:extLst>
          </p:cNvPr>
          <p:cNvSpPr txBox="1"/>
          <p:nvPr/>
        </p:nvSpPr>
        <p:spPr>
          <a:xfrm>
            <a:off x="6511531" y="3177200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FCFE1A1-EB40-48EE-A703-1E61234DE066}"/>
                  </a:ext>
                </a:extLst>
              </p:cNvPr>
              <p:cNvSpPr/>
              <p:nvPr/>
            </p:nvSpPr>
            <p:spPr>
              <a:xfrm>
                <a:off x="7478783" y="3429000"/>
                <a:ext cx="1706077" cy="1224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FCFE1A1-EB40-48EE-A703-1E61234DE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783" y="3429000"/>
                <a:ext cx="1706077" cy="1224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B0B8ED6-5D6A-4913-8EB6-55039335C824}"/>
                  </a:ext>
                </a:extLst>
              </p:cNvPr>
              <p:cNvSpPr/>
              <p:nvPr/>
            </p:nvSpPr>
            <p:spPr>
              <a:xfrm>
                <a:off x="9516452" y="3429000"/>
                <a:ext cx="331410" cy="1227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B0B8ED6-5D6A-4913-8EB6-55039335C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52" y="3429000"/>
                <a:ext cx="331410" cy="1227919"/>
              </a:xfrm>
              <a:prstGeom prst="rect">
                <a:avLst/>
              </a:prstGeom>
              <a:blipFill>
                <a:blip r:embed="rId5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5E9C4D-2716-451C-BA9C-1F84425AACC2}"/>
                  </a:ext>
                </a:extLst>
              </p:cNvPr>
              <p:cNvSpPr txBox="1"/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5E9C4D-2716-451C-BA9C-1F84425AA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9433AA3-7E54-4088-87A5-8B2F61ECEDD2}"/>
              </a:ext>
            </a:extLst>
          </p:cNvPr>
          <p:cNvSpPr txBox="1"/>
          <p:nvPr/>
        </p:nvSpPr>
        <p:spPr>
          <a:xfrm>
            <a:off x="6263226" y="520758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(V x 1)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D1C5E-9B22-4F37-823A-81E61AA92F76}"/>
              </a:ext>
            </a:extLst>
          </p:cNvPr>
          <p:cNvSpPr txBox="1"/>
          <p:nvPr/>
        </p:nvSpPr>
        <p:spPr>
          <a:xfrm>
            <a:off x="7951721" y="520758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 x V)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D5752A-CE31-4582-A2F7-1A15A0C373FC}"/>
              </a:ext>
            </a:extLst>
          </p:cNvPr>
          <p:cNvSpPr txBox="1"/>
          <p:nvPr/>
        </p:nvSpPr>
        <p:spPr>
          <a:xfrm>
            <a:off x="9286856" y="520758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 x 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0DEEF-AB8F-4E2D-BA46-D928553CC07E}"/>
              </a:ext>
            </a:extLst>
          </p:cNvPr>
          <p:cNvSpPr txBox="1"/>
          <p:nvPr/>
        </p:nvSpPr>
        <p:spPr>
          <a:xfrm>
            <a:off x="6495501" y="3825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84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61996-7FFD-448E-9FE6-318BCC05A0BE}"/>
              </a:ext>
            </a:extLst>
          </p:cNvPr>
          <p:cNvSpPr/>
          <p:nvPr/>
        </p:nvSpPr>
        <p:spPr>
          <a:xfrm>
            <a:off x="4290314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1108090" y="3068272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9CC427-5F2B-4B90-94C3-D7BC15790B12}"/>
              </a:ext>
            </a:extLst>
          </p:cNvPr>
          <p:cNvCxnSpPr/>
          <p:nvPr/>
        </p:nvCxnSpPr>
        <p:spPr>
          <a:xfrm flipV="1">
            <a:off x="1752644" y="2229372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481F8C-8B69-433F-8180-48FC32018403}"/>
              </a:ext>
            </a:extLst>
          </p:cNvPr>
          <p:cNvCxnSpPr/>
          <p:nvPr/>
        </p:nvCxnSpPr>
        <p:spPr>
          <a:xfrm>
            <a:off x="1752644" y="4653791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838200" y="470390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C54F4-54B2-4563-9040-3322E2870E82}"/>
              </a:ext>
            </a:extLst>
          </p:cNvPr>
          <p:cNvSpPr txBox="1"/>
          <p:nvPr/>
        </p:nvSpPr>
        <p:spPr>
          <a:xfrm>
            <a:off x="3749908" y="557691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probabilities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/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blipFill>
                <a:blip r:embed="rId2"/>
                <a:stretch>
                  <a:fillRect l="-10227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/>
              <p:nvPr/>
            </p:nvSpPr>
            <p:spPr>
              <a:xfrm>
                <a:off x="6409189" y="2227112"/>
                <a:ext cx="2318070" cy="302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89" y="2227112"/>
                <a:ext cx="2318070" cy="302775"/>
              </a:xfrm>
              <a:prstGeom prst="rect">
                <a:avLst/>
              </a:prstGeom>
              <a:blipFill>
                <a:blip r:embed="rId3"/>
                <a:stretch>
                  <a:fillRect l="-2100" t="-2000" r="-3150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637CDA-5BCF-460E-8F25-648866063429}"/>
              </a:ext>
            </a:extLst>
          </p:cNvPr>
          <p:cNvSpPr txBox="1"/>
          <p:nvPr/>
        </p:nvSpPr>
        <p:spPr>
          <a:xfrm>
            <a:off x="6657494" y="3156799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60FD2-9738-4F08-A61C-FBF12954BC67}"/>
              </a:ext>
            </a:extLst>
          </p:cNvPr>
          <p:cNvSpPr txBox="1"/>
          <p:nvPr/>
        </p:nvSpPr>
        <p:spPr>
          <a:xfrm>
            <a:off x="7986583" y="3156799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C8013-ACEA-4D6B-94EE-07C6BEDF33B9}"/>
              </a:ext>
            </a:extLst>
          </p:cNvPr>
          <p:cNvSpPr txBox="1"/>
          <p:nvPr/>
        </p:nvSpPr>
        <p:spPr>
          <a:xfrm>
            <a:off x="9315672" y="3156799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38A47B2-0BC2-4062-ACEC-4C4B9D99A651}"/>
              </a:ext>
            </a:extLst>
          </p:cNvPr>
          <p:cNvSpPr/>
          <p:nvPr/>
        </p:nvSpPr>
        <p:spPr>
          <a:xfrm>
            <a:off x="7196263" y="3850547"/>
            <a:ext cx="597150" cy="30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A0B43-D923-4F5C-84DB-C3B62BD369FA}"/>
              </a:ext>
            </a:extLst>
          </p:cNvPr>
          <p:cNvSpPr txBox="1"/>
          <p:nvPr/>
        </p:nvSpPr>
        <p:spPr>
          <a:xfrm>
            <a:off x="7208353" y="4161706"/>
            <a:ext cx="5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288C85D-946F-4572-B64A-0C5FE321032A}"/>
              </a:ext>
            </a:extLst>
          </p:cNvPr>
          <p:cNvSpPr/>
          <p:nvPr/>
        </p:nvSpPr>
        <p:spPr>
          <a:xfrm>
            <a:off x="8497784" y="3850547"/>
            <a:ext cx="597150" cy="30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6DE0D-22F5-4454-AD0A-A90F6E84A7EE}"/>
              </a:ext>
            </a:extLst>
          </p:cNvPr>
          <p:cNvSpPr txBox="1"/>
          <p:nvPr/>
        </p:nvSpPr>
        <p:spPr>
          <a:xfrm>
            <a:off x="8449950" y="415332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70367-A4F1-43D9-B6A9-458A7BB9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09" y="2121106"/>
            <a:ext cx="3014493" cy="6622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4B655A7-9D83-4DD2-B5C3-9F47D0025558}"/>
              </a:ext>
            </a:extLst>
          </p:cNvPr>
          <p:cNvSpPr txBox="1"/>
          <p:nvPr/>
        </p:nvSpPr>
        <p:spPr>
          <a:xfrm>
            <a:off x="6649479" y="3792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8BEDF1-AE87-4ACB-84A4-0D8C9CE379E1}"/>
              </a:ext>
            </a:extLst>
          </p:cNvPr>
          <p:cNvSpPr txBox="1"/>
          <p:nvPr/>
        </p:nvSpPr>
        <p:spPr>
          <a:xfrm>
            <a:off x="7971009" y="37923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o’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587B0A-1725-471F-BAC6-DD2E61842F36}"/>
              </a:ext>
            </a:extLst>
          </p:cNvPr>
          <p:cNvSpPr txBox="1"/>
          <p:nvPr/>
        </p:nvSpPr>
        <p:spPr>
          <a:xfrm>
            <a:off x="9321348" y="37923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709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5D2570-BF2A-4D99-B36D-26E20DD7D769}"/>
              </a:ext>
            </a:extLst>
          </p:cNvPr>
          <p:cNvSpPr/>
          <p:nvPr/>
        </p:nvSpPr>
        <p:spPr>
          <a:xfrm>
            <a:off x="739630" y="2279707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61996-7FFD-448E-9FE6-318BCC05A0BE}"/>
              </a:ext>
            </a:extLst>
          </p:cNvPr>
          <p:cNvSpPr/>
          <p:nvPr/>
        </p:nvSpPr>
        <p:spPr>
          <a:xfrm>
            <a:off x="6997817" y="2279707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3815593" y="3118606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901F29-8E94-4DFF-8153-B49AEFBD281F}"/>
              </a:ext>
            </a:extLst>
          </p:cNvPr>
          <p:cNvCxnSpPr/>
          <p:nvPr/>
        </p:nvCxnSpPr>
        <p:spPr>
          <a:xfrm>
            <a:off x="1384184" y="2279707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6FDE9-7D8F-4D0D-9571-6290682BCA1A}"/>
              </a:ext>
            </a:extLst>
          </p:cNvPr>
          <p:cNvCxnSpPr/>
          <p:nvPr/>
        </p:nvCxnSpPr>
        <p:spPr>
          <a:xfrm flipV="1">
            <a:off x="1384184" y="4704125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9CC427-5F2B-4B90-94C3-D7BC15790B12}"/>
              </a:ext>
            </a:extLst>
          </p:cNvPr>
          <p:cNvCxnSpPr/>
          <p:nvPr/>
        </p:nvCxnSpPr>
        <p:spPr>
          <a:xfrm flipV="1">
            <a:off x="4460147" y="2279706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481F8C-8B69-433F-8180-48FC32018403}"/>
              </a:ext>
            </a:extLst>
          </p:cNvPr>
          <p:cNvCxnSpPr/>
          <p:nvPr/>
        </p:nvCxnSpPr>
        <p:spPr>
          <a:xfrm>
            <a:off x="4460147" y="4704125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4A7EAC-9A9E-46E9-A4E0-01996EBDDF4B}"/>
              </a:ext>
            </a:extLst>
          </p:cNvPr>
          <p:cNvSpPr txBox="1"/>
          <p:nvPr/>
        </p:nvSpPr>
        <p:spPr>
          <a:xfrm>
            <a:off x="451227" y="5627252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word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3545703" y="475424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C54F4-54B2-4563-9040-3322E2870E82}"/>
              </a:ext>
            </a:extLst>
          </p:cNvPr>
          <p:cNvSpPr txBox="1"/>
          <p:nvPr/>
        </p:nvSpPr>
        <p:spPr>
          <a:xfrm>
            <a:off x="6457411" y="5627252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probabilities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C457F-C007-42DC-A8A8-87BDFED7E60A}"/>
                  </a:ext>
                </a:extLst>
              </p:cNvPr>
              <p:cNvSpPr txBox="1"/>
              <p:nvPr/>
            </p:nvSpPr>
            <p:spPr>
              <a:xfrm>
                <a:off x="2335450" y="3728822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C457F-C007-42DC-A8A8-87BDFED7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450" y="3728822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594" r="-8696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/>
              <p:nvPr/>
            </p:nvSpPr>
            <p:spPr>
              <a:xfrm>
                <a:off x="5492507" y="3737210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07" y="3737210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8477164" y="2336329"/>
                <a:ext cx="2318070" cy="302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4" y="2336329"/>
                <a:ext cx="2318070" cy="302775"/>
              </a:xfrm>
              <a:prstGeom prst="rect">
                <a:avLst/>
              </a:prstGeom>
              <a:blipFill>
                <a:blip r:embed="rId4"/>
                <a:stretch>
                  <a:fillRect l="-2105" t="-2000" r="-3421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8477164" y="2815831"/>
                <a:ext cx="85619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4" y="2815831"/>
                <a:ext cx="856195" cy="299249"/>
              </a:xfrm>
              <a:prstGeom prst="rect">
                <a:avLst/>
              </a:prstGeom>
              <a:blipFill>
                <a:blip r:embed="rId5"/>
                <a:stretch>
                  <a:fillRect l="-6429" r="-285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8477164" y="3949031"/>
                <a:ext cx="2555571" cy="310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4" y="3949031"/>
                <a:ext cx="2555571" cy="310150"/>
              </a:xfrm>
              <a:prstGeom prst="rect">
                <a:avLst/>
              </a:prstGeom>
              <a:blipFill>
                <a:blip r:embed="rId6"/>
                <a:stretch>
                  <a:fillRect l="-1909" r="-3103" b="-3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251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916674" y="3152001"/>
                <a:ext cx="5667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𝐶𝑟𝑜𝑠𝑠𝐸𝑛𝑡𝑟𝑜𝑝𝑦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3152001"/>
                <a:ext cx="5667384" cy="276999"/>
              </a:xfrm>
              <a:prstGeom prst="rect">
                <a:avLst/>
              </a:prstGeom>
              <a:blipFill>
                <a:blip r:embed="rId2"/>
                <a:stretch>
                  <a:fillRect l="-430" t="-2174" r="-968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916673" y="4051714"/>
                <a:ext cx="2467664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051714"/>
                <a:ext cx="2467664" cy="626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/>
              <p:nvPr/>
            </p:nvSpPr>
            <p:spPr>
              <a:xfrm>
                <a:off x="916674" y="1897865"/>
                <a:ext cx="1456424" cy="301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1897865"/>
                <a:ext cx="1456424" cy="301108"/>
              </a:xfrm>
              <a:prstGeom prst="rect">
                <a:avLst/>
              </a:prstGeom>
              <a:blipFill>
                <a:blip r:embed="rId5"/>
                <a:stretch>
                  <a:fillRect l="-2092" t="-2000" r="-16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/>
              <p:nvPr/>
            </p:nvSpPr>
            <p:spPr>
              <a:xfrm>
                <a:off x="916673" y="4987687"/>
                <a:ext cx="2467664" cy="61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987687"/>
                <a:ext cx="2467664" cy="6114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A3B555BD-252B-4886-B364-B520ECE1D0CF}"/>
              </a:ext>
            </a:extLst>
          </p:cNvPr>
          <p:cNvSpPr/>
          <p:nvPr/>
        </p:nvSpPr>
        <p:spPr>
          <a:xfrm>
            <a:off x="1803633" y="4051714"/>
            <a:ext cx="713064" cy="611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58A487-39E3-472F-BF79-C5D6E0C1C274}"/>
              </a:ext>
            </a:extLst>
          </p:cNvPr>
          <p:cNvSpPr/>
          <p:nvPr/>
        </p:nvSpPr>
        <p:spPr>
          <a:xfrm>
            <a:off x="1917339" y="4995221"/>
            <a:ext cx="713064" cy="611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1ED501B-B7EC-40B0-A215-EE8E96A4DB04}"/>
                  </a:ext>
                </a:extLst>
              </p:cNvPr>
              <p:cNvSpPr/>
              <p:nvPr/>
            </p:nvSpPr>
            <p:spPr>
              <a:xfrm>
                <a:off x="4271297" y="4013436"/>
                <a:ext cx="1270091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1ED501B-B7EC-40B0-A215-EE8E96A4D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97" y="4013436"/>
                <a:ext cx="1270091" cy="6663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D03AF9E-4925-4C86-94F3-556191AE589B}"/>
                  </a:ext>
                </a:extLst>
              </p:cNvPr>
              <p:cNvSpPr/>
              <p:nvPr/>
            </p:nvSpPr>
            <p:spPr>
              <a:xfrm>
                <a:off x="4271296" y="4931040"/>
                <a:ext cx="146084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D03AF9E-4925-4C86-94F3-556191AE5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96" y="4931040"/>
                <a:ext cx="1460849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287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916674" y="3152001"/>
                <a:ext cx="5667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𝐶𝑟𝑜𝑠𝑠𝐸𝑛𝑡𝑟𝑜𝑝𝑦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3152001"/>
                <a:ext cx="5667384" cy="276999"/>
              </a:xfrm>
              <a:prstGeom prst="rect">
                <a:avLst/>
              </a:prstGeom>
              <a:blipFill>
                <a:blip r:embed="rId2"/>
                <a:stretch>
                  <a:fillRect l="-430" t="-2174" r="-968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916673" y="4051714"/>
                <a:ext cx="1843305" cy="60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051714"/>
                <a:ext cx="1843305" cy="607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/>
              <p:nvPr/>
            </p:nvSpPr>
            <p:spPr>
              <a:xfrm>
                <a:off x="916674" y="1897865"/>
                <a:ext cx="1456424" cy="301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1897865"/>
                <a:ext cx="1456424" cy="301108"/>
              </a:xfrm>
              <a:prstGeom prst="rect">
                <a:avLst/>
              </a:prstGeom>
              <a:blipFill>
                <a:blip r:embed="rId5"/>
                <a:stretch>
                  <a:fillRect l="-2092" t="-2000" r="-16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/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2739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916674" y="3152001"/>
                <a:ext cx="5667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𝐶𝑟𝑜𝑠𝑠𝐸𝑛𝑡𝑟𝑜𝑝𝑦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3152001"/>
                <a:ext cx="5667384" cy="276999"/>
              </a:xfrm>
              <a:prstGeom prst="rect">
                <a:avLst/>
              </a:prstGeom>
              <a:blipFill>
                <a:blip r:embed="rId2"/>
                <a:stretch>
                  <a:fillRect l="-430" t="-2174" r="-968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916673" y="4051714"/>
                <a:ext cx="1843305" cy="60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051714"/>
                <a:ext cx="1843305" cy="607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/>
              <p:nvPr/>
            </p:nvSpPr>
            <p:spPr>
              <a:xfrm>
                <a:off x="916674" y="1897865"/>
                <a:ext cx="1456424" cy="301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1897865"/>
                <a:ext cx="1456424" cy="301108"/>
              </a:xfrm>
              <a:prstGeom prst="rect">
                <a:avLst/>
              </a:prstGeom>
              <a:blipFill>
                <a:blip r:embed="rId5"/>
                <a:stretch>
                  <a:fillRect l="-2092" t="-2000" r="-16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/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E305FCD-4957-4571-9B26-F881995C1A25}"/>
              </a:ext>
            </a:extLst>
          </p:cNvPr>
          <p:cNvSpPr/>
          <p:nvPr/>
        </p:nvSpPr>
        <p:spPr>
          <a:xfrm>
            <a:off x="3556932" y="4582745"/>
            <a:ext cx="1367405" cy="39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662405" y="4051714"/>
                <a:ext cx="2147745" cy="60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05" y="4051714"/>
                <a:ext cx="2147745" cy="607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/>
              <p:nvPr/>
            </p:nvSpPr>
            <p:spPr>
              <a:xfrm>
                <a:off x="5662405" y="4987687"/>
                <a:ext cx="2474916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05" y="4987687"/>
                <a:ext cx="2474916" cy="5734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595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916674" y="3152001"/>
                <a:ext cx="5667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𝐶𝑟𝑜𝑠𝑠𝐸𝑛𝑡𝑟𝑜𝑝𝑦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3152001"/>
                <a:ext cx="5667384" cy="276999"/>
              </a:xfrm>
              <a:prstGeom prst="rect">
                <a:avLst/>
              </a:prstGeom>
              <a:blipFill>
                <a:blip r:embed="rId2"/>
                <a:stretch>
                  <a:fillRect l="-430" t="-2174" r="-968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916673" y="4051714"/>
                <a:ext cx="1843305" cy="60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051714"/>
                <a:ext cx="1843305" cy="607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/>
              <p:nvPr/>
            </p:nvSpPr>
            <p:spPr>
              <a:xfrm>
                <a:off x="916674" y="1897865"/>
                <a:ext cx="1456424" cy="301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1897865"/>
                <a:ext cx="1456424" cy="301108"/>
              </a:xfrm>
              <a:prstGeom prst="rect">
                <a:avLst/>
              </a:prstGeom>
              <a:blipFill>
                <a:blip r:embed="rId5"/>
                <a:stretch>
                  <a:fillRect l="-2092" t="-2000" r="-16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/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E305FCD-4957-4571-9B26-F881995C1A25}"/>
              </a:ext>
            </a:extLst>
          </p:cNvPr>
          <p:cNvSpPr/>
          <p:nvPr/>
        </p:nvSpPr>
        <p:spPr>
          <a:xfrm>
            <a:off x="3556932" y="4582745"/>
            <a:ext cx="1367405" cy="39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662405" y="4051714"/>
                <a:ext cx="2147745" cy="60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05" y="4051714"/>
                <a:ext cx="2147745" cy="607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/>
              <p:nvPr/>
            </p:nvSpPr>
            <p:spPr>
              <a:xfrm>
                <a:off x="5662405" y="4987687"/>
                <a:ext cx="2474916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05" y="4987687"/>
                <a:ext cx="2474916" cy="5734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98DBCD9C-1CE0-4CEF-8CF3-9A482A0E6C4C}"/>
              </a:ext>
            </a:extLst>
          </p:cNvPr>
          <p:cNvSpPr/>
          <p:nvPr/>
        </p:nvSpPr>
        <p:spPr>
          <a:xfrm>
            <a:off x="6156742" y="1874003"/>
            <a:ext cx="51185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*Xin Rong. word2vec Parameter Learning Explained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294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/>
              <a:t>Word2Vec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ACFA90-25E7-4DF9-A9BC-DB646F0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CBOW vs Skip-gram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2DAE64-4A29-437D-A101-E2F8A24F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2560783"/>
            <a:ext cx="10196946" cy="39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Loss(=cost</a:t>
            </a:r>
            <a:r>
              <a:rPr lang="en-US" altLang="ko-KR" dirty="0" smtClean="0"/>
              <a:t>) : A real number that represents how wrong it is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246416" y="454478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2841173" y="306432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034396" y="3663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647951" y="34671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52334" y="35507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09059" y="352152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030185" y="35269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671762" y="392702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391964" y="383381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281577" y="326435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118634" y="39624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>
            <a:off x="3188499" y="415120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>
            <a:off x="3464380" y="373652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>
            <a:off x="3472544" y="40651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>
            <a:off x="2971975" y="431448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>
            <a:off x="3385458" y="432299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>
            <a:off x="3918858" y="399080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>
            <a:off x="3831772" y="342305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1246416" y="3804557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72414" y="621199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4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512932" y="3319634"/>
            <a:ext cx="1861457" cy="7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Output: 3.4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512932" y="4818405"/>
            <a:ext cx="1861457" cy="745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Answer: 3.7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34171" y="6211997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0.09</a:t>
            </a:r>
            <a:endParaRPr lang="ko-KR" altLang="en-US" sz="2400" dirty="0"/>
          </a:p>
        </p:txBody>
      </p:sp>
      <p:cxnSp>
        <p:nvCxnSpPr>
          <p:cNvPr id="6" name="직선 화살표 연결선 5"/>
          <p:cNvCxnSpPr>
            <a:stCxn id="4" idx="2"/>
            <a:endCxn id="70" idx="0"/>
          </p:cNvCxnSpPr>
          <p:nvPr/>
        </p:nvCxnSpPr>
        <p:spPr>
          <a:xfrm>
            <a:off x="6443661" y="4064965"/>
            <a:ext cx="0" cy="753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112305" y="622458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1.7</a:t>
            </a:r>
            <a:endParaRPr lang="ko-KR" altLang="en-US" sz="2400" dirty="0"/>
          </a:p>
        </p:txBody>
      </p:sp>
      <p:pic>
        <p:nvPicPr>
          <p:cNvPr id="23554" name="Picture 2" descr="Image result for kl diver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59" y="2642507"/>
            <a:ext cx="3485470" cy="34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713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24AF25-B954-4BBC-9886-C95A5BB1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7" y="2819832"/>
            <a:ext cx="7755291" cy="1856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571579-87F1-4AFE-9555-06DDE0CC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57" y="4686299"/>
            <a:ext cx="7755291" cy="177915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ACFA90-25E7-4DF9-A9BC-DB646F0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Better and Faster</a:t>
            </a:r>
          </a:p>
        </p:txBody>
      </p:sp>
    </p:spTree>
    <p:extLst>
      <p:ext uri="{BB962C8B-B14F-4D97-AF65-F5344CB8AC3E}">
        <p14:creationId xmlns:p14="http://schemas.microsoft.com/office/powerpoint/2010/main" val="7146665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ACFA90-25E7-4DF9-A9BC-DB646F0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Additive Compositionality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(“Paris”)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(“France”)</a:t>
            </a:r>
          </a:p>
          <a:p>
            <a:pPr marL="0" indent="0">
              <a:buNone/>
            </a:pPr>
            <a:r>
              <a:rPr lang="en-US" altLang="ko-KR" sz="2400" dirty="0"/>
              <a:t>=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(“Berlin”)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(“Germany”)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667C1D-576F-46EC-9A5C-D02397D2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93" y="2010568"/>
            <a:ext cx="5686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195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731833D-F40C-43BB-9A3B-EA5DDCEE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is </a:t>
            </a:r>
            <a:r>
              <a:rPr lang="en-US" altLang="ko-KR" dirty="0" smtClean="0"/>
              <a:t>very slow…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Why?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97452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2559193" y="259010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8817380" y="259010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5635156" y="3429000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3203747" y="2590101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3203747" y="5014519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6279710" y="2590100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6279710" y="501451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4155013" y="4039216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13" y="4039216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3043" r="-7246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7312070" y="4047604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070" y="4047604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8989" r="-224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4171277" y="1933825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3758266" y="1459875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 overhead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291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2559193" y="259010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8817380" y="259010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5635156" y="3429000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3203747" y="2590101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3203747" y="5014519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6279710" y="2590100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6279710" y="501451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4155013" y="4039216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13" y="4039216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3043" r="-7246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7312070" y="4047604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070" y="4047604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8989" r="-224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7189364" y="1900184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6709241" y="1415535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9916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reason is…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en-US" altLang="ko-KR" dirty="0"/>
              <a:t> function needs all values of the output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EE476C-35B3-4266-BBE4-7DD80DC36357}"/>
                  </a:ext>
                </a:extLst>
              </p:cNvPr>
              <p:cNvSpPr txBox="1"/>
              <p:nvPr/>
            </p:nvSpPr>
            <p:spPr>
              <a:xfrm>
                <a:off x="8639404" y="3207003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EE476C-35B3-4266-BBE4-7DD80DC36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404" y="3207003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D70755A5-77ED-41C7-AA2A-F09FD7ED4654}"/>
              </a:ext>
            </a:extLst>
          </p:cNvPr>
          <p:cNvSpPr/>
          <p:nvPr/>
        </p:nvSpPr>
        <p:spPr>
          <a:xfrm>
            <a:off x="7233609" y="285225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8444F44-7E60-4EAD-AC19-19899D70CE03}"/>
              </a:ext>
            </a:extLst>
          </p:cNvPr>
          <p:cNvSpPr/>
          <p:nvPr/>
        </p:nvSpPr>
        <p:spPr>
          <a:xfrm>
            <a:off x="7233609" y="3278183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5BE3664-4331-4C60-BC26-4698F3D47EB7}"/>
              </a:ext>
            </a:extLst>
          </p:cNvPr>
          <p:cNvSpPr/>
          <p:nvPr/>
        </p:nvSpPr>
        <p:spPr>
          <a:xfrm>
            <a:off x="7233609" y="3710401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EE651C-B13B-4734-AFA9-1BC51DFD73BE}"/>
              </a:ext>
            </a:extLst>
          </p:cNvPr>
          <p:cNvSpPr/>
          <p:nvPr/>
        </p:nvSpPr>
        <p:spPr>
          <a:xfrm>
            <a:off x="7233609" y="4142619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37FE2F8-F013-4036-9A94-8499C2EFB177}"/>
              </a:ext>
            </a:extLst>
          </p:cNvPr>
          <p:cNvSpPr/>
          <p:nvPr/>
        </p:nvSpPr>
        <p:spPr>
          <a:xfrm>
            <a:off x="7233609" y="457483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78E3AA-B50F-477B-B88C-14EEDD1690EB}"/>
              </a:ext>
            </a:extLst>
          </p:cNvPr>
          <p:cNvSpPr/>
          <p:nvPr/>
        </p:nvSpPr>
        <p:spPr>
          <a:xfrm>
            <a:off x="7233609" y="5007055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144EB3-B929-468A-AF1D-3638E29F0CDE}"/>
              </a:ext>
            </a:extLst>
          </p:cNvPr>
          <p:cNvSpPr/>
          <p:nvPr/>
        </p:nvSpPr>
        <p:spPr>
          <a:xfrm>
            <a:off x="7233609" y="5439273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9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reason is…</a:t>
            </a:r>
          </a:p>
          <a:p>
            <a:endParaRPr lang="en-US" altLang="ko-KR" dirty="0"/>
          </a:p>
          <a:p>
            <a:r>
              <a:rPr lang="en-US" altLang="ko-KR" dirty="0"/>
              <a:t>Output dimension : V</a:t>
            </a:r>
          </a:p>
          <a:p>
            <a:r>
              <a:rPr lang="en-US" altLang="ko-KR" dirty="0"/>
              <a:t>Feature dimension : D</a:t>
            </a:r>
          </a:p>
          <a:p>
            <a:endParaRPr lang="en-US" altLang="ko-KR" dirty="0"/>
          </a:p>
          <a:p>
            <a:r>
              <a:rPr lang="en-US" altLang="ko-KR" dirty="0"/>
              <a:t>Complexity : O(V x 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12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reason is…</a:t>
            </a:r>
          </a:p>
          <a:p>
            <a:endParaRPr lang="en-US" altLang="ko-KR" dirty="0"/>
          </a:p>
          <a:p>
            <a:r>
              <a:rPr lang="en-US" altLang="ko-KR" dirty="0"/>
              <a:t>Output dimension : V</a:t>
            </a:r>
          </a:p>
          <a:p>
            <a:r>
              <a:rPr lang="en-US" altLang="ko-KR" dirty="0"/>
              <a:t>Feature dimension : D</a:t>
            </a:r>
          </a:p>
          <a:p>
            <a:endParaRPr lang="en-US" altLang="ko-KR" dirty="0"/>
          </a:p>
          <a:p>
            <a:r>
              <a:rPr lang="en-US" altLang="ko-KR" dirty="0"/>
              <a:t>Complexity : O(V x D)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BB61D5-513A-4793-9E41-ACA2B0E72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948" y="3089290"/>
            <a:ext cx="8569974" cy="16284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8671" y="3929743"/>
            <a:ext cx="8323251" cy="332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93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8321879" y="2673989"/>
                <a:ext cx="331365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With </a:t>
                </a:r>
                <a:r>
                  <a:rPr lang="en-US" altLang="ko-KR" dirty="0" smtClean="0"/>
                  <a:t>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</a:t>
                </a:r>
                <a:r>
                  <a:rPr lang="en-US" altLang="ko-KR" dirty="0" smtClean="0"/>
                  <a:t>300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(2.2M, 300)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79" y="2673989"/>
                <a:ext cx="3313651" cy="1754326"/>
              </a:xfrm>
              <a:prstGeom prst="rect">
                <a:avLst/>
              </a:prstGeom>
              <a:blipFill>
                <a:blip r:embed="rId4"/>
                <a:stretch>
                  <a:fillRect l="-1471" t="-2091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4737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8321879" y="2673989"/>
                <a:ext cx="3313651" cy="206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With </a:t>
                </a:r>
                <a:r>
                  <a:rPr lang="en-US" altLang="ko-KR" dirty="0" smtClean="0"/>
                  <a:t>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300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660M</a:t>
                </a:r>
                <a:r>
                  <a:rPr lang="en-US" altLang="ko-KR" dirty="0" smtClean="0"/>
                  <a:t> operation to calculate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79" y="2673989"/>
                <a:ext cx="3313651" cy="2064476"/>
              </a:xfrm>
              <a:prstGeom prst="rect">
                <a:avLst/>
              </a:prstGeom>
              <a:blipFill>
                <a:blip r:embed="rId4"/>
                <a:stretch>
                  <a:fillRect l="-1471" t="-1775" b="-1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We should minimize the loss function using differentiation</a:t>
            </a:r>
            <a:endParaRPr lang="ko-KR" altLang="en-US" dirty="0"/>
          </a:p>
        </p:txBody>
      </p:sp>
      <p:pic>
        <p:nvPicPr>
          <p:cNvPr id="25606" name="Picture 6" descr="Image result for los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07129"/>
            <a:ext cx="7117247" cy="38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6597" y="4082144"/>
                <a:ext cx="2263568" cy="633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 smtClean="0"/>
                  <a:t>Gradient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597" y="4082144"/>
                <a:ext cx="2263568" cy="633443"/>
              </a:xfrm>
              <a:prstGeom prst="rect">
                <a:avLst/>
              </a:prstGeom>
              <a:blipFill>
                <a:blip r:embed="rId3"/>
                <a:stretch>
                  <a:fillRect l="-9434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3656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31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smtClean="0"/>
              <a:t>840B </a:t>
            </a:r>
            <a:r>
              <a:rPr lang="en-US" altLang="ko-KR" dirty="0"/>
              <a:t>dataset</a:t>
            </a:r>
          </a:p>
          <a:p>
            <a:endParaRPr lang="en-US" altLang="ko-KR" dirty="0"/>
          </a:p>
          <a:p>
            <a:r>
              <a:rPr lang="en-US" altLang="ko-KR" dirty="0"/>
              <a:t>Output dimension : </a:t>
            </a:r>
            <a:r>
              <a:rPr lang="en-US" altLang="ko-KR" dirty="0" smtClean="0"/>
              <a:t>2.2M</a:t>
            </a:r>
            <a:endParaRPr lang="en-US" altLang="ko-KR" dirty="0"/>
          </a:p>
          <a:p>
            <a:r>
              <a:rPr lang="en-US" altLang="ko-KR" dirty="0"/>
              <a:t>Feature dimension : 300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840B tokens with window size 5</a:t>
            </a:r>
          </a:p>
          <a:p>
            <a:endParaRPr lang="en-US" altLang="ko-KR" dirty="0"/>
          </a:p>
          <a:p>
            <a:r>
              <a:rPr lang="en-US" altLang="ko-KR" dirty="0" smtClean="0"/>
              <a:t>10 training pairs each word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660M x 8.4T</a:t>
            </a:r>
            <a:r>
              <a:rPr lang="en-US" altLang="ko-KR" dirty="0" smtClean="0"/>
              <a:t> operations an epoch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555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422616" cy="276999"/>
              </a:xfrm>
              <a:prstGeom prst="rect">
                <a:avLst/>
              </a:prstGeom>
              <a:blipFill>
                <a:blip r:embed="rId2"/>
                <a:stretch>
                  <a:fillRect l="-11429" r="-71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idea is…</a:t>
            </a:r>
          </a:p>
          <a:p>
            <a:endParaRPr lang="en-US" altLang="ko-KR" dirty="0"/>
          </a:p>
          <a:p>
            <a:r>
              <a:rPr lang="en-US" altLang="ko-KR" dirty="0"/>
              <a:t>Make </a:t>
            </a:r>
            <a:r>
              <a:rPr lang="en-US" altLang="ko-KR" dirty="0" smtClean="0"/>
              <a:t>use a portion of the </a:t>
            </a:r>
            <a:r>
              <a:rPr lang="en-US" altLang="ko-KR" dirty="0"/>
              <a:t>output vector  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38DB11-A9B7-40D9-8052-5914306D533B}"/>
              </a:ext>
            </a:extLst>
          </p:cNvPr>
          <p:cNvSpPr/>
          <p:nvPr/>
        </p:nvSpPr>
        <p:spPr>
          <a:xfrm>
            <a:off x="7233609" y="285225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B3A1D2-CC1C-4749-A01A-C7DF05E363B1}"/>
              </a:ext>
            </a:extLst>
          </p:cNvPr>
          <p:cNvSpPr/>
          <p:nvPr/>
        </p:nvSpPr>
        <p:spPr>
          <a:xfrm>
            <a:off x="7233609" y="32781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02689F-1F94-4C06-B68B-8F81BC3A1F7A}"/>
              </a:ext>
            </a:extLst>
          </p:cNvPr>
          <p:cNvSpPr/>
          <p:nvPr/>
        </p:nvSpPr>
        <p:spPr>
          <a:xfrm>
            <a:off x="7233609" y="37104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046CFB-994E-4B4C-A568-299572E3EB8E}"/>
              </a:ext>
            </a:extLst>
          </p:cNvPr>
          <p:cNvSpPr/>
          <p:nvPr/>
        </p:nvSpPr>
        <p:spPr>
          <a:xfrm>
            <a:off x="7233609" y="4142619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0E7306C-3A79-4BEB-8AB3-1EC021DFA9E0}"/>
              </a:ext>
            </a:extLst>
          </p:cNvPr>
          <p:cNvSpPr/>
          <p:nvPr/>
        </p:nvSpPr>
        <p:spPr>
          <a:xfrm>
            <a:off x="7233609" y="457483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6556CF3-C673-48F8-A5DB-47CB092C5937}"/>
              </a:ext>
            </a:extLst>
          </p:cNvPr>
          <p:cNvSpPr/>
          <p:nvPr/>
        </p:nvSpPr>
        <p:spPr>
          <a:xfrm>
            <a:off x="7233609" y="50070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1D33278-02E7-4F73-AE4D-0410BF72C7EF}"/>
              </a:ext>
            </a:extLst>
          </p:cNvPr>
          <p:cNvSpPr/>
          <p:nvPr/>
        </p:nvSpPr>
        <p:spPr>
          <a:xfrm>
            <a:off x="7233609" y="5439273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286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84089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Give every word a binary code (Huffman coding recommended)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ex)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apple : 000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banana : 001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cherry : 010</a:t>
            </a:r>
          </a:p>
          <a:p>
            <a:r>
              <a:rPr lang="en-US" altLang="ko-KR" sz="2400" dirty="0" smtClean="0"/>
              <a:t>	… 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3945304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69495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Make a binary tree whose leaf nodes are the words 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ex)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apple : 000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banana : 001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cherry : 010</a:t>
            </a:r>
          </a:p>
          <a:p>
            <a:r>
              <a:rPr lang="en-US" altLang="ko-KR" sz="2400" dirty="0" smtClean="0"/>
              <a:t>	…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Suppose that 0 is the left and 1 is the right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9489184" y="257376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8324715" y="352594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10653655" y="352594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7647403" y="4588306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8877393" y="4588306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10020245" y="45924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11250235" y="4582368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8509770" y="2943872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40" idx="4"/>
            <a:endCxn id="43" idx="0"/>
          </p:cNvCxnSpPr>
          <p:nvPr/>
        </p:nvCxnSpPr>
        <p:spPr>
          <a:xfrm>
            <a:off x="9674239" y="2943872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 flipH="1">
            <a:off x="7832458" y="3896052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42" idx="4"/>
            <a:endCxn id="45" idx="0"/>
          </p:cNvCxnSpPr>
          <p:nvPr/>
        </p:nvCxnSpPr>
        <p:spPr>
          <a:xfrm>
            <a:off x="8509770" y="3896052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10205300" y="3896052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10838710" y="3896052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stCxn id="44" idx="4"/>
            <a:endCxn id="55" idx="0"/>
          </p:cNvCxnSpPr>
          <p:nvPr/>
        </p:nvCxnSpPr>
        <p:spPr>
          <a:xfrm flipH="1">
            <a:off x="7435154" y="4958416"/>
            <a:ext cx="397304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7081531" y="547410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8F7B7F-2439-41D1-9BE1-42AAA2A12DEC}"/>
              </a:ext>
            </a:extLst>
          </p:cNvPr>
          <p:cNvSpPr txBox="1"/>
          <p:nvPr/>
        </p:nvSpPr>
        <p:spPr>
          <a:xfrm>
            <a:off x="7745094" y="547410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E2F8D3A-6EC8-4088-813F-EB83B0C45860}"/>
              </a:ext>
            </a:extLst>
          </p:cNvPr>
          <p:cNvCxnSpPr>
            <a:stCxn id="44" idx="4"/>
            <a:endCxn id="56" idx="0"/>
          </p:cNvCxnSpPr>
          <p:nvPr/>
        </p:nvCxnSpPr>
        <p:spPr>
          <a:xfrm>
            <a:off x="7832458" y="4958416"/>
            <a:ext cx="353623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225C66-6A0A-463C-B465-93320F269B6B}"/>
              </a:ext>
            </a:extLst>
          </p:cNvPr>
          <p:cNvSpPr txBox="1"/>
          <p:nvPr/>
        </p:nvSpPr>
        <p:spPr>
          <a:xfrm>
            <a:off x="8505287" y="5474103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cherry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0799318-4E68-4A3B-A984-C5848A4816DD}"/>
              </a:ext>
            </a:extLst>
          </p:cNvPr>
          <p:cNvCxnSpPr>
            <a:stCxn id="45" idx="4"/>
            <a:endCxn id="58" idx="0"/>
          </p:cNvCxnSpPr>
          <p:nvPr/>
        </p:nvCxnSpPr>
        <p:spPr>
          <a:xfrm flipH="1">
            <a:off x="8897959" y="4958416"/>
            <a:ext cx="164489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FDF7F8F-087B-4840-B5B2-51EFBAF39477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9062448" y="4958416"/>
            <a:ext cx="524265" cy="51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C06A850-4DE0-4BC2-A34B-F34BB83359CD}"/>
              </a:ext>
            </a:extLst>
          </p:cNvPr>
          <p:cNvSpPr txBox="1"/>
          <p:nvPr/>
        </p:nvSpPr>
        <p:spPr>
          <a:xfrm>
            <a:off x="9415031" y="54774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6948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8842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Assign elements of the final layer of word2vec to the tree’s nodes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4764897" y="323050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4902119" y="34087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4902119" y="3834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4902119" y="426691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4902119" y="469913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4902119" y="513135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4902119" y="556357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4902119" y="599578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6149779" y="4637027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9443359" y="346458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8278890" y="441676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10607830" y="441676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7601578" y="547913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8831568" y="547913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9974420" y="548330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11204410" y="547319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8463945" y="383469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88" idx="4"/>
            <a:endCxn id="90" idx="0"/>
          </p:cNvCxnSpPr>
          <p:nvPr/>
        </p:nvCxnSpPr>
        <p:spPr>
          <a:xfrm>
            <a:off x="9628414" y="383469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89" idx="4"/>
            <a:endCxn id="91" idx="0"/>
          </p:cNvCxnSpPr>
          <p:nvPr/>
        </p:nvCxnSpPr>
        <p:spPr>
          <a:xfrm flipH="1">
            <a:off x="7786633" y="478687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89" idx="4"/>
            <a:endCxn id="92" idx="0"/>
          </p:cNvCxnSpPr>
          <p:nvPr/>
        </p:nvCxnSpPr>
        <p:spPr>
          <a:xfrm>
            <a:off x="8463945" y="478687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 flipH="1">
            <a:off x="10159475" y="478687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90" idx="4"/>
            <a:endCxn id="94" idx="0"/>
          </p:cNvCxnSpPr>
          <p:nvPr/>
        </p:nvCxnSpPr>
        <p:spPr>
          <a:xfrm>
            <a:off x="10792885" y="478687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stCxn id="91" idx="4"/>
            <a:endCxn id="102" idx="0"/>
          </p:cNvCxnSpPr>
          <p:nvPr/>
        </p:nvCxnSpPr>
        <p:spPr>
          <a:xfrm flipH="1">
            <a:off x="7389329" y="5849243"/>
            <a:ext cx="397304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7035706" y="636493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8F7B7F-2439-41D1-9BE1-42AAA2A12DEC}"/>
              </a:ext>
            </a:extLst>
          </p:cNvPr>
          <p:cNvSpPr txBox="1"/>
          <p:nvPr/>
        </p:nvSpPr>
        <p:spPr>
          <a:xfrm>
            <a:off x="7699269" y="63649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E2F8D3A-6EC8-4088-813F-EB83B0C45860}"/>
              </a:ext>
            </a:extLst>
          </p:cNvPr>
          <p:cNvCxnSpPr>
            <a:stCxn id="91" idx="4"/>
            <a:endCxn id="103" idx="0"/>
          </p:cNvCxnSpPr>
          <p:nvPr/>
        </p:nvCxnSpPr>
        <p:spPr>
          <a:xfrm>
            <a:off x="7786633" y="5849243"/>
            <a:ext cx="353623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225C66-6A0A-463C-B465-93320F269B6B}"/>
              </a:ext>
            </a:extLst>
          </p:cNvPr>
          <p:cNvSpPr txBox="1"/>
          <p:nvPr/>
        </p:nvSpPr>
        <p:spPr>
          <a:xfrm>
            <a:off x="8459462" y="636493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cherry</a:t>
            </a:r>
            <a:endParaRPr lang="ko-KR" altLang="en-US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0799318-4E68-4A3B-A984-C5848A4816DD}"/>
              </a:ext>
            </a:extLst>
          </p:cNvPr>
          <p:cNvCxnSpPr>
            <a:stCxn id="92" idx="4"/>
            <a:endCxn id="105" idx="0"/>
          </p:cNvCxnSpPr>
          <p:nvPr/>
        </p:nvCxnSpPr>
        <p:spPr>
          <a:xfrm flipH="1">
            <a:off x="8852134" y="5849243"/>
            <a:ext cx="164489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FDF7F8F-087B-4840-B5B2-51EFBAF39477}"/>
              </a:ext>
            </a:extLst>
          </p:cNvPr>
          <p:cNvCxnSpPr>
            <a:cxnSpLocks/>
            <a:stCxn id="92" idx="4"/>
            <a:endCxn id="108" idx="0"/>
          </p:cNvCxnSpPr>
          <p:nvPr/>
        </p:nvCxnSpPr>
        <p:spPr>
          <a:xfrm>
            <a:off x="9016623" y="5849243"/>
            <a:ext cx="524265" cy="51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06A850-4DE0-4BC2-A34B-F34BB83359CD}"/>
              </a:ext>
            </a:extLst>
          </p:cNvPr>
          <p:cNvSpPr txBox="1"/>
          <p:nvPr/>
        </p:nvSpPr>
        <p:spPr>
          <a:xfrm>
            <a:off x="9369206" y="6368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0299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1093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4. The elements are calculated in the same way of basic </a:t>
            </a:r>
            <a:r>
              <a:rPr lang="en-US" altLang="ko-KR" sz="2400" dirty="0" err="1" smtClean="0"/>
              <a:t>softmax</a:t>
            </a:r>
            <a:r>
              <a:rPr lang="en-US" altLang="ko-KR" sz="2400" dirty="0" smtClean="0"/>
              <a:t>, except for activation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4764897" y="323050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4902119" y="34087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4902119" y="3834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4902119" y="426691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4902119" y="469913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4902119" y="513135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4902119" y="556357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4902119" y="599578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6149779" y="4637027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9443359" y="346458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8278890" y="441676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10607830" y="441676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7601578" y="547913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8831568" y="547913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9974420" y="548330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11204410" y="547319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8463945" y="383469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88" idx="4"/>
            <a:endCxn id="90" idx="0"/>
          </p:cNvCxnSpPr>
          <p:nvPr/>
        </p:nvCxnSpPr>
        <p:spPr>
          <a:xfrm>
            <a:off x="9628414" y="383469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89" idx="4"/>
            <a:endCxn id="91" idx="0"/>
          </p:cNvCxnSpPr>
          <p:nvPr/>
        </p:nvCxnSpPr>
        <p:spPr>
          <a:xfrm flipH="1">
            <a:off x="7786633" y="478687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89" idx="4"/>
            <a:endCxn id="92" idx="0"/>
          </p:cNvCxnSpPr>
          <p:nvPr/>
        </p:nvCxnSpPr>
        <p:spPr>
          <a:xfrm>
            <a:off x="8463945" y="478687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 flipH="1">
            <a:off x="10159475" y="478687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90" idx="4"/>
            <a:endCxn id="94" idx="0"/>
          </p:cNvCxnSpPr>
          <p:nvPr/>
        </p:nvCxnSpPr>
        <p:spPr>
          <a:xfrm>
            <a:off x="10792885" y="478687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stCxn id="91" idx="4"/>
            <a:endCxn id="102" idx="0"/>
          </p:cNvCxnSpPr>
          <p:nvPr/>
        </p:nvCxnSpPr>
        <p:spPr>
          <a:xfrm flipH="1">
            <a:off x="7389329" y="5849243"/>
            <a:ext cx="397304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7035706" y="636493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8F7B7F-2439-41D1-9BE1-42AAA2A12DEC}"/>
              </a:ext>
            </a:extLst>
          </p:cNvPr>
          <p:cNvSpPr txBox="1"/>
          <p:nvPr/>
        </p:nvSpPr>
        <p:spPr>
          <a:xfrm>
            <a:off x="7699269" y="63649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E2F8D3A-6EC8-4088-813F-EB83B0C45860}"/>
              </a:ext>
            </a:extLst>
          </p:cNvPr>
          <p:cNvCxnSpPr>
            <a:stCxn id="91" idx="4"/>
            <a:endCxn id="103" idx="0"/>
          </p:cNvCxnSpPr>
          <p:nvPr/>
        </p:nvCxnSpPr>
        <p:spPr>
          <a:xfrm>
            <a:off x="7786633" y="5849243"/>
            <a:ext cx="353623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225C66-6A0A-463C-B465-93320F269B6B}"/>
              </a:ext>
            </a:extLst>
          </p:cNvPr>
          <p:cNvSpPr txBox="1"/>
          <p:nvPr/>
        </p:nvSpPr>
        <p:spPr>
          <a:xfrm>
            <a:off x="8459462" y="636493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cherry</a:t>
            </a:r>
            <a:endParaRPr lang="ko-KR" altLang="en-US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0799318-4E68-4A3B-A984-C5848A4816DD}"/>
              </a:ext>
            </a:extLst>
          </p:cNvPr>
          <p:cNvCxnSpPr>
            <a:stCxn id="92" idx="4"/>
            <a:endCxn id="105" idx="0"/>
          </p:cNvCxnSpPr>
          <p:nvPr/>
        </p:nvCxnSpPr>
        <p:spPr>
          <a:xfrm flipH="1">
            <a:off x="8852134" y="5849243"/>
            <a:ext cx="164489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FDF7F8F-087B-4840-B5B2-51EFBAF39477}"/>
              </a:ext>
            </a:extLst>
          </p:cNvPr>
          <p:cNvCxnSpPr>
            <a:cxnSpLocks/>
            <a:stCxn id="92" idx="4"/>
            <a:endCxn id="108" idx="0"/>
          </p:cNvCxnSpPr>
          <p:nvPr/>
        </p:nvCxnSpPr>
        <p:spPr>
          <a:xfrm>
            <a:off x="9016623" y="5849243"/>
            <a:ext cx="524265" cy="51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06A850-4DE0-4BC2-A34B-F34BB83359CD}"/>
              </a:ext>
            </a:extLst>
          </p:cNvPr>
          <p:cNvSpPr txBox="1"/>
          <p:nvPr/>
        </p:nvSpPr>
        <p:spPr>
          <a:xfrm>
            <a:off x="9369206" y="6368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59124" y="4204809"/>
            <a:ext cx="412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Each node has sigmoid activation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 smtClean="0"/>
              <a:t>Instead of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660E211-8536-4486-9440-CE0A7B29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3" y="5069245"/>
            <a:ext cx="2857430" cy="5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6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7686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5. The probability of a word is a product of nodes on the way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477410" y="3354244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614632" y="353251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614632" y="395843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614632" y="43906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614632" y="48228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614632" y="525509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614632" y="568730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614632" y="611952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862292" y="4760765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6155872" y="3588327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991403" y="4540507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320343" y="454050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314091" y="560287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544081" y="560287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686933" y="5607038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916923" y="559693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5176458" y="3958437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47" idx="4"/>
            <a:endCxn id="49" idx="0"/>
          </p:cNvCxnSpPr>
          <p:nvPr/>
        </p:nvCxnSpPr>
        <p:spPr>
          <a:xfrm>
            <a:off x="6340927" y="3958437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 flipH="1">
            <a:off x="4499146" y="4910617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76458" y="4910617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49" idx="4"/>
            <a:endCxn id="52" idx="0"/>
          </p:cNvCxnSpPr>
          <p:nvPr/>
        </p:nvCxnSpPr>
        <p:spPr>
          <a:xfrm flipH="1">
            <a:off x="6871988" y="4910617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49" idx="4"/>
            <a:endCxn id="53" idx="0"/>
          </p:cNvCxnSpPr>
          <p:nvPr/>
        </p:nvCxnSpPr>
        <p:spPr>
          <a:xfrm>
            <a:off x="7505398" y="4910617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stCxn id="50" idx="4"/>
            <a:endCxn id="61" idx="0"/>
          </p:cNvCxnSpPr>
          <p:nvPr/>
        </p:nvCxnSpPr>
        <p:spPr>
          <a:xfrm flipH="1">
            <a:off x="4101842" y="5972981"/>
            <a:ext cx="397304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3748219" y="64886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252029" y="3939954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029" y="3939954"/>
                <a:ext cx="615745" cy="276999"/>
              </a:xfrm>
              <a:prstGeom prst="rect">
                <a:avLst/>
              </a:prstGeom>
              <a:blipFill>
                <a:blip r:embed="rId2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958848" y="3939954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848" y="3939954"/>
                <a:ext cx="1019703" cy="276999"/>
              </a:xfrm>
              <a:prstGeom prst="rect">
                <a:avLst/>
              </a:prstGeom>
              <a:blipFill>
                <a:blip r:embed="rId3"/>
                <a:stretch>
                  <a:fillRect l="-5389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4126536" y="5020553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36" y="5020553"/>
                <a:ext cx="615745" cy="276999"/>
              </a:xfrm>
              <a:prstGeom prst="rect">
                <a:avLst/>
              </a:prstGeom>
              <a:blipFill>
                <a:blip r:embed="rId4"/>
                <a:stretch>
                  <a:fillRect l="-4950" t="-4444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559901" y="5020553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901" y="5020553"/>
                <a:ext cx="1019703" cy="276999"/>
              </a:xfrm>
              <a:prstGeom prst="rect">
                <a:avLst/>
              </a:prstGeom>
              <a:blipFill>
                <a:blip r:embed="rId5"/>
                <a:stretch>
                  <a:fillRect l="-4790" t="-4444" r="-838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3608914" y="6027583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914" y="6027583"/>
                <a:ext cx="615745" cy="276999"/>
              </a:xfrm>
              <a:prstGeom prst="rect">
                <a:avLst/>
              </a:prstGeom>
              <a:blipFill>
                <a:blip r:embed="rId6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621328" y="4453541"/>
                <a:ext cx="3224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𝑎𝑝𝑝𝑙𝑒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328" y="4453541"/>
                <a:ext cx="322472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그림 66">
            <a:extLst>
              <a:ext uri="{FF2B5EF4-FFF2-40B4-BE49-F238E27FC236}">
                <a16:creationId xmlns:a16="http://schemas.microsoft.com/office/drawing/2014/main" id="{9F0895B0-4FF3-4089-A9F5-F35539019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871" y="1869807"/>
            <a:ext cx="5452821" cy="6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909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7686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5. The probability of a word is a product of nodes on the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164816" y="4575502"/>
                <a:ext cx="3944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16" y="4575502"/>
                <a:ext cx="394422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3270408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344867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8746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43068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73903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51712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6034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603569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17365" y="4676929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5910945" y="350449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746476" y="445667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075416" y="445667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069164" y="5519035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299154" y="551903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442006" y="552320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671996" y="551309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4931531" y="3874601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74" idx="4"/>
            <a:endCxn id="76" idx="0"/>
          </p:cNvCxnSpPr>
          <p:nvPr/>
        </p:nvCxnSpPr>
        <p:spPr>
          <a:xfrm>
            <a:off x="6096000" y="3874601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75" idx="4"/>
            <a:endCxn id="77" idx="0"/>
          </p:cNvCxnSpPr>
          <p:nvPr/>
        </p:nvCxnSpPr>
        <p:spPr>
          <a:xfrm flipH="1">
            <a:off x="4254219" y="4826781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>
            <a:off x="4931531" y="4826781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76" idx="4"/>
            <a:endCxn id="79" idx="0"/>
          </p:cNvCxnSpPr>
          <p:nvPr/>
        </p:nvCxnSpPr>
        <p:spPr>
          <a:xfrm flipH="1">
            <a:off x="6627061" y="4826781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76" idx="4"/>
            <a:endCxn id="80" idx="0"/>
          </p:cNvCxnSpPr>
          <p:nvPr/>
        </p:nvCxnSpPr>
        <p:spPr>
          <a:xfrm>
            <a:off x="7260471" y="4826781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blipFill>
                <a:blip r:embed="rId3"/>
                <a:stretch>
                  <a:fillRect l="-4950" t="-4444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blipFill>
                <a:blip r:embed="rId4"/>
                <a:stretch>
                  <a:fillRect l="-4762" t="-4444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blipFill>
                <a:blip r:embed="rId5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l="-5389" t="-2222" r="-838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5024761" y="5882350"/>
            <a:ext cx="358261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4632089" y="6398037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cherry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blipFill>
                <a:blip r:embed="rId7"/>
                <a:stretch>
                  <a:fillRect l="-5051" t="-2222" r="-1414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림 96">
            <a:extLst>
              <a:ext uri="{FF2B5EF4-FFF2-40B4-BE49-F238E27FC236}">
                <a16:creationId xmlns:a16="http://schemas.microsoft.com/office/drawing/2014/main" id="{9F0895B0-4FF3-4089-A9F5-F35539019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871" y="1869807"/>
            <a:ext cx="5452821" cy="6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950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936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6</a:t>
            </a:r>
            <a:r>
              <a:rPr lang="en-US" altLang="ko-KR" sz="2400" dirty="0" smtClean="0"/>
              <a:t>. Maximize the probability by gradient descent on negative 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164816" y="4575502"/>
                <a:ext cx="39434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Minimize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16" y="4575502"/>
                <a:ext cx="3943452" cy="923330"/>
              </a:xfrm>
              <a:prstGeom prst="rect">
                <a:avLst/>
              </a:prstGeom>
              <a:blipFill>
                <a:blip r:embed="rId2"/>
                <a:stretch>
                  <a:fillRect l="-1236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3270408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344867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8746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43068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73903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51712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6034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603569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17365" y="4676929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5910945" y="350449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746476" y="445667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075416" y="445667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069164" y="5519035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299154" y="551903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442006" y="552320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671996" y="551309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4931531" y="3874601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74" idx="4"/>
            <a:endCxn id="76" idx="0"/>
          </p:cNvCxnSpPr>
          <p:nvPr/>
        </p:nvCxnSpPr>
        <p:spPr>
          <a:xfrm>
            <a:off x="6096000" y="3874601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75" idx="4"/>
            <a:endCxn id="77" idx="0"/>
          </p:cNvCxnSpPr>
          <p:nvPr/>
        </p:nvCxnSpPr>
        <p:spPr>
          <a:xfrm flipH="1">
            <a:off x="4254219" y="4826781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>
            <a:off x="4931531" y="4826781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76" idx="4"/>
            <a:endCxn id="79" idx="0"/>
          </p:cNvCxnSpPr>
          <p:nvPr/>
        </p:nvCxnSpPr>
        <p:spPr>
          <a:xfrm flipH="1">
            <a:off x="6627061" y="4826781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76" idx="4"/>
            <a:endCxn id="80" idx="0"/>
          </p:cNvCxnSpPr>
          <p:nvPr/>
        </p:nvCxnSpPr>
        <p:spPr>
          <a:xfrm>
            <a:off x="7260471" y="4826781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blipFill>
                <a:blip r:embed="rId3"/>
                <a:stretch>
                  <a:fillRect l="-4950" t="-4444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blipFill>
                <a:blip r:embed="rId4"/>
                <a:stretch>
                  <a:fillRect l="-4762" t="-4444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blipFill>
                <a:blip r:embed="rId5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l="-5389" t="-2222" r="-838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5024761" y="5882350"/>
            <a:ext cx="358261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4632089" y="6398037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cherry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blipFill>
                <a:blip r:embed="rId7"/>
                <a:stretch>
                  <a:fillRect l="-5051" t="-2222" r="-1414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9F0895B0-4FF3-4089-A9F5-F35539019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871" y="1869807"/>
            <a:ext cx="5452821" cy="6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414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6087120" y="2999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6224342" y="317770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6224342" y="360362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6224342" y="403584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6224342" y="446806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6224342" y="49002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6224342" y="53325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6224342" y="57647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6865176" y="4405957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9709865" y="323351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8545396" y="418569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10874336" y="4185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7868084" y="5248063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9098074" y="524806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10240926" y="525223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11470916" y="524212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8730451" y="360362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74" idx="4"/>
            <a:endCxn id="76" idx="0"/>
          </p:cNvCxnSpPr>
          <p:nvPr/>
        </p:nvCxnSpPr>
        <p:spPr>
          <a:xfrm>
            <a:off x="9894920" y="360362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75" idx="4"/>
            <a:endCxn id="77" idx="0"/>
          </p:cNvCxnSpPr>
          <p:nvPr/>
        </p:nvCxnSpPr>
        <p:spPr>
          <a:xfrm flipH="1">
            <a:off x="8053139" y="455580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>
            <a:off x="8730451" y="455580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76" idx="4"/>
            <a:endCxn id="79" idx="0"/>
          </p:cNvCxnSpPr>
          <p:nvPr/>
        </p:nvCxnSpPr>
        <p:spPr>
          <a:xfrm flipH="1">
            <a:off x="10425981" y="455580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76" idx="4"/>
            <a:endCxn id="80" idx="0"/>
          </p:cNvCxnSpPr>
          <p:nvPr/>
        </p:nvCxnSpPr>
        <p:spPr>
          <a:xfrm>
            <a:off x="11059391" y="455580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8806022" y="3585146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022" y="3585146"/>
                <a:ext cx="615745" cy="276999"/>
              </a:xfrm>
              <a:prstGeom prst="rect">
                <a:avLst/>
              </a:prstGeom>
              <a:blipFill>
                <a:blip r:embed="rId2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10512841" y="3585146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841" y="3585146"/>
                <a:ext cx="1019703" cy="276999"/>
              </a:xfrm>
              <a:prstGeom prst="rect">
                <a:avLst/>
              </a:prstGeom>
              <a:blipFill>
                <a:blip r:embed="rId3"/>
                <a:stretch>
                  <a:fillRect l="-5389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7680529" y="4665745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529" y="4665745"/>
                <a:ext cx="615745" cy="276999"/>
              </a:xfrm>
              <a:prstGeom prst="rect">
                <a:avLst/>
              </a:prstGeom>
              <a:blipFill>
                <a:blip r:embed="rId4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9113894" y="4665745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94" y="4665745"/>
                <a:ext cx="1019703" cy="276999"/>
              </a:xfrm>
              <a:prstGeom prst="rect">
                <a:avLst/>
              </a:prstGeom>
              <a:blipFill>
                <a:blip r:embed="rId5"/>
                <a:stretch>
                  <a:fillRect l="-4790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8823681" y="5611378"/>
            <a:ext cx="358261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8431009" y="6127065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cherry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8291704" y="5665980"/>
                <a:ext cx="605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704" y="5665980"/>
                <a:ext cx="605871" cy="276999"/>
              </a:xfrm>
              <a:prstGeom prst="rect">
                <a:avLst/>
              </a:prstGeom>
              <a:blipFill>
                <a:blip r:embed="rId6"/>
                <a:stretch>
                  <a:fillRect l="-5000" t="-2174" r="-13000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540354" y="2999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677576" y="317770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677576" y="360362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677576" y="403584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677576" y="446806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677576" y="49002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677576" y="53325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677576" y="57647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1095209" y="6350467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Naïve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837884" y="2385753"/>
            <a:ext cx="0" cy="42478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05578" y="4414986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3751315" y="2921164"/>
            <a:ext cx="135665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Apple</a:t>
            </a:r>
          </a:p>
          <a:p>
            <a:pPr algn="ctr"/>
            <a:r>
              <a:rPr lang="en-US" altLang="ko-KR" dirty="0" smtClean="0"/>
              <a:t>Banana</a:t>
            </a:r>
          </a:p>
          <a:p>
            <a:pPr algn="ctr"/>
            <a:r>
              <a:rPr lang="en-US" altLang="ko-KR" dirty="0" smtClean="0"/>
              <a:t>Cherry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Watermelon</a:t>
            </a:r>
          </a:p>
          <a:p>
            <a:pPr algn="ctr"/>
            <a:endParaRPr lang="en-US" altLang="ko-K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3815947" y="6350467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Vocabulary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9355547" y="6351554"/>
            <a:ext cx="17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Hierarchical Tree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5922085" y="6350467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36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06500" y="3474752"/>
                <a:ext cx="1321196" cy="3808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00" y="3474752"/>
                <a:ext cx="1321196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60914" y="4727349"/>
                <a:ext cx="1351204" cy="142737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ko-KR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4" y="4727349"/>
                <a:ext cx="1351204" cy="14273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2228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732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7. Weights connected to the activated nodes are updated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444172" y="3186531"/>
          <a:ext cx="2774044" cy="2894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511">
                  <a:extLst>
                    <a:ext uri="{9D8B030D-6E8A-4147-A177-3AD203B41FA5}">
                      <a16:colId xmlns:a16="http://schemas.microsoft.com/office/drawing/2014/main" val="2033469534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783082999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1301204499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2337413777"/>
                    </a:ext>
                  </a:extLst>
                </a:gridCol>
              </a:tblGrid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3719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187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9059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89643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45215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13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03123" y="6251337"/>
                <a:ext cx="65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23" y="6251337"/>
                <a:ext cx="65614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5863772" y="3186531"/>
          <a:ext cx="2774044" cy="2894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511">
                  <a:extLst>
                    <a:ext uri="{9D8B030D-6E8A-4147-A177-3AD203B41FA5}">
                      <a16:colId xmlns:a16="http://schemas.microsoft.com/office/drawing/2014/main" val="2033469534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783082999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1301204499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2337413777"/>
                    </a:ext>
                  </a:extLst>
                </a:gridCol>
              </a:tblGrid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3719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5187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9059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89643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45215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13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22723" y="6263474"/>
                <a:ext cx="8366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23" y="6263474"/>
                <a:ext cx="83663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09458" y="44490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2876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17365" y="4197957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5910945" y="302551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746476" y="397769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075416" y="3977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069164" y="5040063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299154" y="504006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442006" y="504423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671996" y="503412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4931531" y="339562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6096000" y="339562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 flipH="1">
            <a:off x="4254219" y="434780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22" idx="4"/>
            <a:endCxn id="25" idx="0"/>
          </p:cNvCxnSpPr>
          <p:nvPr/>
        </p:nvCxnSpPr>
        <p:spPr>
          <a:xfrm>
            <a:off x="4931531" y="434780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23" idx="4"/>
            <a:endCxn id="26" idx="0"/>
          </p:cNvCxnSpPr>
          <p:nvPr/>
        </p:nvCxnSpPr>
        <p:spPr>
          <a:xfrm flipH="1">
            <a:off x="6627061" y="434780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23" idx="4"/>
            <a:endCxn id="27" idx="0"/>
          </p:cNvCxnSpPr>
          <p:nvPr/>
        </p:nvCxnSpPr>
        <p:spPr>
          <a:xfrm>
            <a:off x="7260471" y="434780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87DE6F-9584-46DA-A9B5-EEADA4324D82}"/>
                  </a:ext>
                </a:extLst>
              </p:cNvPr>
              <p:cNvSpPr txBox="1"/>
              <p:nvPr/>
            </p:nvSpPr>
            <p:spPr>
              <a:xfrm>
                <a:off x="7918678" y="2945767"/>
                <a:ext cx="43085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On average, only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nodes are activated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87DE6F-9584-46DA-A9B5-EEADA4324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678" y="2945767"/>
                <a:ext cx="4308577" cy="1200329"/>
              </a:xfrm>
              <a:prstGeom prst="rect">
                <a:avLst/>
              </a:prstGeom>
              <a:blipFill>
                <a:blip r:embed="rId2"/>
                <a:stretch>
                  <a:fillRect l="-1273" t="-2538" r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007102" y="3377146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02" y="3377146"/>
                <a:ext cx="615745" cy="276999"/>
              </a:xfrm>
              <a:prstGeom prst="rect">
                <a:avLst/>
              </a:prstGeom>
              <a:blipFill>
                <a:blip r:embed="rId3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713921" y="3377146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21" y="3377146"/>
                <a:ext cx="1019703" cy="276999"/>
              </a:xfrm>
              <a:prstGeom prst="rect">
                <a:avLst/>
              </a:prstGeom>
              <a:blipFill>
                <a:blip r:embed="rId4"/>
                <a:stretch>
                  <a:fillRect l="-4762" t="-2222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3881609" y="4457745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9" y="4457745"/>
                <a:ext cx="615745" cy="276999"/>
              </a:xfrm>
              <a:prstGeom prst="rect">
                <a:avLst/>
              </a:prstGeom>
              <a:blipFill>
                <a:blip r:embed="rId5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314974" y="4457745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74" y="4457745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l="-5389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4488267" y="5492336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67" y="5492336"/>
                <a:ext cx="1019703" cy="276999"/>
              </a:xfrm>
              <a:prstGeom prst="rect">
                <a:avLst/>
              </a:prstGeom>
              <a:blipFill>
                <a:blip r:embed="rId7"/>
                <a:stretch>
                  <a:fillRect l="-4762" t="-2222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BF70431-D05C-4DF9-BA84-B9616B12174B}"/>
              </a:ext>
            </a:extLst>
          </p:cNvPr>
          <p:cNvSpPr txBox="1"/>
          <p:nvPr/>
        </p:nvSpPr>
        <p:spPr>
          <a:xfrm>
            <a:off x="4166855" y="59258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F91E164-22B6-44A4-BBFA-F91FB21327F0}"/>
              </a:ext>
            </a:extLst>
          </p:cNvPr>
          <p:cNvCxnSpPr>
            <a:endCxn id="36" idx="0"/>
          </p:cNvCxnSpPr>
          <p:nvPr/>
        </p:nvCxnSpPr>
        <p:spPr>
          <a:xfrm>
            <a:off x="4254219" y="5410173"/>
            <a:ext cx="353623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8614274" y="3536800"/>
                <a:ext cx="3313651" cy="317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With 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</a:t>
                </a:r>
                <a:r>
                  <a:rPr lang="en-US" altLang="ko-KR" dirty="0" smtClean="0"/>
                  <a:t>300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Average activated nodes : 21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6.3k</a:t>
                </a:r>
                <a:r>
                  <a:rPr lang="en-US" altLang="ko-KR" dirty="0" smtClean="0"/>
                  <a:t> operation to calculate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Basic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: 660M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74" y="3536800"/>
                <a:ext cx="3313651" cy="3172472"/>
              </a:xfrm>
              <a:prstGeom prst="rect">
                <a:avLst/>
              </a:prstGeom>
              <a:blipFill>
                <a:blip r:embed="rId8"/>
                <a:stretch>
                  <a:fillRect l="-1471" t="-960" b="-1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3569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731833D-F40C-43BB-9A3B-EA5DDCEE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is </a:t>
            </a:r>
            <a:r>
              <a:rPr lang="en-US" altLang="ko-KR" dirty="0" smtClean="0"/>
              <a:t>still slow…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DAE64-4A29-437D-A101-E2F8A24F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2560783"/>
            <a:ext cx="10196946" cy="39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28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420644" y="3983455"/>
            <a:ext cx="2417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of positive sample</a:t>
            </a:r>
          </a:p>
          <a:p>
            <a:endParaRPr lang="en-US" altLang="ko-KR" dirty="0"/>
          </a:p>
          <a:p>
            <a:r>
              <a:rPr lang="en-US" altLang="ko-KR" dirty="0"/>
              <a:t>V-1 of negative samples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553512" y="4260065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247ED-DDF1-4411-B5D8-9478DF9DC642}"/>
              </a:ext>
            </a:extLst>
          </p:cNvPr>
          <p:cNvSpPr txBox="1"/>
          <p:nvPr/>
        </p:nvSpPr>
        <p:spPr>
          <a:xfrm>
            <a:off x="7074715" y="4121954"/>
            <a:ext cx="33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Approximate the </a:t>
            </a:r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only using k negative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7498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201471" y="382784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 output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176637" y="4122483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7E623C-076C-4BF4-8FEF-2D38BC57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64" y="4338592"/>
            <a:ext cx="2857430" cy="582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6241523" y="3811865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6399482" y="4397781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6893166" y="43932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7386850" y="44018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8635452" y="4401860"/>
            <a:ext cx="29937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to sample</a:t>
            </a:r>
          </a:p>
          <a:p>
            <a:endParaRPr lang="en-US" altLang="ko-KR" dirty="0"/>
          </a:p>
          <a:p>
            <a:r>
              <a:rPr lang="en-US" altLang="ko-KR" dirty="0" smtClean="0"/>
              <a:t>Uniformly?</a:t>
            </a:r>
          </a:p>
          <a:p>
            <a:r>
              <a:rPr lang="en-US" altLang="ko-KR" dirty="0" smtClean="0"/>
              <a:t>Linearly?</a:t>
            </a:r>
          </a:p>
          <a:p>
            <a:r>
              <a:rPr lang="en-US" altLang="ko-KR" dirty="0" smtClean="0"/>
              <a:t>With some heuristic function?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C9934-F3F8-4BD6-843C-045BA2A95B58}"/>
              </a:ext>
            </a:extLst>
          </p:cNvPr>
          <p:cNvSpPr txBox="1"/>
          <p:nvPr/>
        </p:nvSpPr>
        <p:spPr>
          <a:xfrm>
            <a:off x="8619575" y="2416094"/>
            <a:ext cx="222304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many samples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1?</a:t>
            </a:r>
          </a:p>
          <a:p>
            <a:r>
              <a:rPr lang="en-US" altLang="ko-KR" dirty="0" smtClean="0"/>
              <a:t>5-10?</a:t>
            </a:r>
          </a:p>
          <a:p>
            <a:r>
              <a:rPr lang="en-US" altLang="ko-KR" dirty="0" smtClean="0"/>
              <a:t>Half of the negatives?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079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201471" y="382784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 output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176637" y="4122483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7E623C-076C-4BF4-8FEF-2D38BC57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64" y="4338592"/>
            <a:ext cx="2857430" cy="582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6241523" y="3811865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6399482" y="4397781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6893166" y="43932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7386850" y="44018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8635452" y="4401860"/>
            <a:ext cx="17461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to sample</a:t>
            </a:r>
          </a:p>
          <a:p>
            <a:endParaRPr lang="en-US" altLang="ko-KR" dirty="0"/>
          </a:p>
          <a:p>
            <a:r>
              <a:rPr lang="en-US" altLang="ko-KR" dirty="0" smtClean="0"/>
              <a:t>Frequency^(3/4)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C9934-F3F8-4BD6-843C-045BA2A95B58}"/>
              </a:ext>
            </a:extLst>
          </p:cNvPr>
          <p:cNvSpPr txBox="1"/>
          <p:nvPr/>
        </p:nvSpPr>
        <p:spPr>
          <a:xfrm>
            <a:off x="8619575" y="2416094"/>
            <a:ext cx="34336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many samples</a:t>
            </a:r>
          </a:p>
          <a:p>
            <a:endParaRPr lang="en-US" altLang="ko-KR" dirty="0" smtClean="0"/>
          </a:p>
          <a:p>
            <a:r>
              <a:rPr lang="en-US" altLang="ko-KR" dirty="0"/>
              <a:t>5~15 samples </a:t>
            </a:r>
            <a:r>
              <a:rPr lang="en-US" altLang="ko-KR" dirty="0" smtClean="0"/>
              <a:t>recommended</a:t>
            </a:r>
          </a:p>
          <a:p>
            <a:r>
              <a:rPr lang="en-US" altLang="ko-KR" dirty="0" smtClean="0"/>
              <a:t>3~5 samples enough on big corpus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3789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5251293" y="410292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6027278" y="4094546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6803263" y="410292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2357073" y="3257867"/>
            <a:ext cx="726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Design loss function to maximize the positive and to minimize the negatives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599CFB7-5522-4C24-B3AC-977E860749B5}"/>
              </a:ext>
            </a:extLst>
          </p:cNvPr>
          <p:cNvSpPr/>
          <p:nvPr/>
        </p:nvSpPr>
        <p:spPr>
          <a:xfrm>
            <a:off x="3908383" y="4094546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DC69C-B772-421C-851C-0D279508C638}"/>
              </a:ext>
            </a:extLst>
          </p:cNvPr>
          <p:cNvSpPr txBox="1"/>
          <p:nvPr/>
        </p:nvSpPr>
        <p:spPr>
          <a:xfrm>
            <a:off x="3034892" y="4087535"/>
            <a:ext cx="54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 = -log(         ) - log((1-         )(1-         )(1-        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47FD3-784C-491A-A57E-F0A5497A8056}"/>
              </a:ext>
            </a:extLst>
          </p:cNvPr>
          <p:cNvSpPr txBox="1"/>
          <p:nvPr/>
        </p:nvSpPr>
        <p:spPr>
          <a:xfrm>
            <a:off x="2357073" y="4934550"/>
            <a:ext cx="571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 the gradient descent algorithm optimizes the network</a:t>
            </a:r>
          </a:p>
        </p:txBody>
      </p:sp>
    </p:spTree>
    <p:extLst>
      <p:ext uri="{BB962C8B-B14F-4D97-AF65-F5344CB8AC3E}">
        <p14:creationId xmlns:p14="http://schemas.microsoft.com/office/powerpoint/2010/main" val="40700743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89E56E-36F4-4B41-AEBB-D96DC5C05161}"/>
              </a:ext>
            </a:extLst>
          </p:cNvPr>
          <p:cNvSpPr txBox="1"/>
          <p:nvPr/>
        </p:nvSpPr>
        <p:spPr>
          <a:xfrm>
            <a:off x="2582830" y="4092118"/>
            <a:ext cx="4308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Only k nodes are activated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6780031" y="2673829"/>
                <a:ext cx="3313651" cy="3449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With 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</a:t>
                </a:r>
                <a:r>
                  <a:rPr lang="en-US" altLang="ko-KR" dirty="0" smtClean="0"/>
                  <a:t>300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Average activated nodes : 1 + 5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1.8k</a:t>
                </a:r>
                <a:r>
                  <a:rPr lang="en-US" altLang="ko-KR" dirty="0" smtClean="0"/>
                  <a:t> operation to calculate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Basic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: 660M</a:t>
                </a:r>
              </a:p>
              <a:p>
                <a:r>
                  <a:rPr lang="en-US" altLang="ko-KR" dirty="0" smtClean="0"/>
                  <a:t>Hierarchical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: 6.3k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31" y="2673829"/>
                <a:ext cx="3313651" cy="3449470"/>
              </a:xfrm>
              <a:prstGeom prst="rect">
                <a:avLst/>
              </a:prstGeom>
              <a:blipFill>
                <a:blip r:embed="rId2"/>
                <a:stretch>
                  <a:fillRect l="-1471" t="-1062" b="-1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022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Even </a:t>
            </a:r>
            <a:r>
              <a:rPr lang="en-US" altLang="ko-KR" dirty="0" smtClean="0"/>
              <a:t>faster but..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BD0F3-8037-455A-969C-02ACF41B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653506"/>
            <a:ext cx="8067675" cy="13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4156574" y="4402133"/>
            <a:ext cx="3313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840B </a:t>
            </a:r>
            <a:r>
              <a:rPr lang="en-US" altLang="ko-KR" dirty="0"/>
              <a:t>dataset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Window size : 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Basic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: 660M x </a:t>
            </a:r>
            <a:r>
              <a:rPr lang="en-US" altLang="ko-KR" dirty="0" smtClean="0">
                <a:solidFill>
                  <a:srgbClr val="FF0000"/>
                </a:solidFill>
              </a:rPr>
              <a:t>8.4T</a:t>
            </a:r>
          </a:p>
          <a:p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: 6.3k </a:t>
            </a:r>
            <a:r>
              <a:rPr lang="en-US" altLang="ko-KR" dirty="0"/>
              <a:t>x </a:t>
            </a:r>
            <a:r>
              <a:rPr lang="en-US" altLang="ko-KR" dirty="0">
                <a:solidFill>
                  <a:srgbClr val="FF0000"/>
                </a:solidFill>
              </a:rPr>
              <a:t>8.4T</a:t>
            </a:r>
            <a:endParaRPr lang="en-US" altLang="ko-KR" dirty="0" smtClean="0"/>
          </a:p>
          <a:p>
            <a:r>
              <a:rPr lang="en-US" altLang="ko-KR" dirty="0" smtClean="0"/>
              <a:t>Negative Sampling : 1.8k </a:t>
            </a:r>
            <a:r>
              <a:rPr lang="en-US" altLang="ko-KR" dirty="0"/>
              <a:t>x </a:t>
            </a:r>
            <a:r>
              <a:rPr lang="en-US" altLang="ko-KR" dirty="0">
                <a:solidFill>
                  <a:srgbClr val="FF0000"/>
                </a:solidFill>
              </a:rPr>
              <a:t>8.4T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4541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Another idea is…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8DBCF0-1631-4073-9466-59B1DB0317FF}"/>
              </a:ext>
            </a:extLst>
          </p:cNvPr>
          <p:cNvSpPr/>
          <p:nvPr/>
        </p:nvSpPr>
        <p:spPr>
          <a:xfrm>
            <a:off x="1179352" y="3256513"/>
            <a:ext cx="4916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orange is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fruit of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citrus species Citrus × </a:t>
            </a:r>
            <a:r>
              <a:rPr lang="en-US" altLang="ko-KR" dirty="0" err="1"/>
              <a:t>sinensis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family </a:t>
            </a:r>
            <a:r>
              <a:rPr lang="en-US" altLang="ko-KR" dirty="0" err="1"/>
              <a:t>Rutaceae</a:t>
            </a:r>
            <a:r>
              <a:rPr lang="en-US" altLang="ko-KR" dirty="0"/>
              <a:t>. It is also called sweet orange, to distinguish it from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related Citrus × </a:t>
            </a:r>
            <a:r>
              <a:rPr lang="en-US" altLang="ko-KR" dirty="0" err="1"/>
              <a:t>aurantium</a:t>
            </a:r>
            <a:r>
              <a:rPr lang="en-US" altLang="ko-KR" dirty="0"/>
              <a:t>, referred to as bitter orange.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sweet orange reproduces asexually varieties of sweet orange arise through mutations.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B3E6C-3705-42AA-98A7-914BE85989D9}"/>
              </a:ext>
            </a:extLst>
          </p:cNvPr>
          <p:cNvSpPr txBox="1"/>
          <p:nvPr/>
        </p:nvSpPr>
        <p:spPr>
          <a:xfrm>
            <a:off x="6878972" y="3811865"/>
            <a:ext cx="46789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Highly frequent words are actually meaningful?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27950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</Template>
  <TotalTime>18321</TotalTime>
  <Words>2872</Words>
  <Application>Microsoft Office PowerPoint</Application>
  <PresentationFormat>와이드스크린</PresentationFormat>
  <Paragraphs>1303</Paragraphs>
  <Slides>111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111</vt:i4>
      </vt:variant>
    </vt:vector>
  </HeadingPairs>
  <TitlesOfParts>
    <vt:vector size="118" baseType="lpstr">
      <vt:lpstr>맑은 고딕</vt:lpstr>
      <vt:lpstr>Arial</vt:lpstr>
      <vt:lpstr>Calibri</vt:lpstr>
      <vt:lpstr>Cambria Math</vt:lpstr>
      <vt:lpstr>Times New Roman</vt:lpstr>
      <vt:lpstr>Wingdings 3</vt:lpstr>
      <vt:lpstr>Blank</vt:lpstr>
      <vt:lpstr>Word2vec</vt:lpstr>
      <vt:lpstr>Class Lab - Schedule &amp; Assignment</vt:lpstr>
      <vt:lpstr>Class Lab - Schedule &amp; Assignment</vt:lpstr>
      <vt:lpstr>Class Lab - Schedule &amp; Assignment</vt:lpstr>
      <vt:lpstr>Perceptron</vt:lpstr>
      <vt:lpstr>Multi-layer Perceptron</vt:lpstr>
      <vt:lpstr>Backpropagation</vt:lpstr>
      <vt:lpstr>Backpropagation</vt:lpstr>
      <vt:lpstr>Backpropagation</vt:lpstr>
      <vt:lpstr>Gradient Descent</vt:lpstr>
      <vt:lpstr>Gradient Descent</vt:lpstr>
      <vt:lpstr>Gradient Descent</vt:lpstr>
      <vt:lpstr>Gradient Descent</vt:lpstr>
      <vt:lpstr>How to represent words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Assignment 2</vt:lpstr>
      <vt:lpstr>Assignment 2</vt:lpstr>
      <vt:lpstr>Assignment 2</vt:lpstr>
      <vt:lpstr>PowerPoint 프레젠테이션</vt:lpstr>
      <vt:lpstr>Assignment 3</vt:lpstr>
      <vt:lpstr>Assignment 3</vt:lpstr>
      <vt:lpstr>Assignment 3</vt:lpstr>
      <vt:lpstr>Assignment 3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dilab3</dc:creator>
  <cp:lastModifiedBy>jh</cp:lastModifiedBy>
  <cp:revision>117</cp:revision>
  <dcterms:created xsi:type="dcterms:W3CDTF">2018-04-16T06:19:51Z</dcterms:created>
  <dcterms:modified xsi:type="dcterms:W3CDTF">2019-03-31T13:11:23Z</dcterms:modified>
</cp:coreProperties>
</file>