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72" r:id="rId4"/>
    <p:sldId id="271" r:id="rId5"/>
    <p:sldId id="275" r:id="rId6"/>
    <p:sldId id="270" r:id="rId7"/>
    <p:sldId id="266" r:id="rId8"/>
    <p:sldId id="273" r:id="rId9"/>
  </p:sldIdLst>
  <p:sldSz cx="12192000" cy="6858000"/>
  <p:notesSz cx="6756400" cy="98679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444" y="92"/>
      </p:cViewPr>
      <p:guideLst>
        <p:guide pos="3863"/>
        <p:guide orient="horz" pos="21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i masataka" userId="832b690db4f1fb73" providerId="LiveId" clId="{DD63CB42-6FEF-41B6-831E-28C83A0D289B}"/>
    <pc:docChg chg="modSld">
      <pc:chgData name="hirai masataka" userId="832b690db4f1fb73" providerId="LiveId" clId="{DD63CB42-6FEF-41B6-831E-28C83A0D289B}" dt="2023-05-07T11:10:48.666" v="36" actId="20577"/>
      <pc:docMkLst>
        <pc:docMk/>
      </pc:docMkLst>
      <pc:sldChg chg="modSp mod">
        <pc:chgData name="hirai masataka" userId="832b690db4f1fb73" providerId="LiveId" clId="{DD63CB42-6FEF-41B6-831E-28C83A0D289B}" dt="2023-05-07T11:10:48.666" v="36" actId="20577"/>
        <pc:sldMkLst>
          <pc:docMk/>
          <pc:sldMk cId="4161634191" sldId="273"/>
        </pc:sldMkLst>
        <pc:graphicFrameChg chg="modGraphic">
          <ac:chgData name="hirai masataka" userId="832b690db4f1fb73" providerId="LiveId" clId="{DD63CB42-6FEF-41B6-831E-28C83A0D289B}" dt="2023-05-07T11:10:48.666" v="36" actId="20577"/>
          <ac:graphicFrameMkLst>
            <pc:docMk/>
            <pc:sldMk cId="4161634191" sldId="273"/>
            <ac:graphicFrameMk id="4" creationId="{B22B5A35-0814-4B2D-9232-78329A01672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7773" cy="495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27063" y="0"/>
            <a:ext cx="2927773" cy="495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8E8-A1F9-480D-A8D2-3154258DF2B1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3488"/>
            <a:ext cx="5918200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5640" y="4748927"/>
            <a:ext cx="5405120" cy="38854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2793"/>
            <a:ext cx="2927773" cy="4951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27063" y="9372793"/>
            <a:ext cx="2927773" cy="4951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B7172-4692-43A8-9E43-63743E9DA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61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4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22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7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2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5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8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A4C2-03F3-4DFA-9054-58257C2C9F1F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4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tsuyoshi.okamoto.j8k@jp.dens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witch-science.com/catalog/618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ics3.seeedstudio.com/images/opl/datasheet/320030017.pd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09" y="2887046"/>
            <a:ext cx="5433140" cy="33816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7854" y="276621"/>
            <a:ext cx="8829738" cy="1475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DMC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リモートロボコン　＃１ ライントレース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ハードウエア仕様書／回路図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134" y="4820689"/>
            <a:ext cx="1135370" cy="113537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586536" y="58070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問い合せ先</a:t>
            </a:r>
            <a:r>
              <a:rPr lang="en-US" altLang="ja-JP" dirty="0"/>
              <a:t>】 </a:t>
            </a:r>
          </a:p>
          <a:p>
            <a:r>
              <a:rPr lang="en-US" altLang="ja-JP" dirty="0"/>
              <a:t>  </a:t>
            </a:r>
            <a:r>
              <a:rPr lang="ja-JP" altLang="en-US" dirty="0"/>
              <a:t>デンソー技術会ＤＭＣ幹事会リーダー 岡本 強</a:t>
            </a:r>
          </a:p>
          <a:p>
            <a:r>
              <a:rPr lang="ja-JP" altLang="en-US" dirty="0"/>
              <a:t>  </a:t>
            </a:r>
            <a:r>
              <a:rPr lang="en-US" altLang="ja-JP" dirty="0">
                <a:hlinkClick r:id="rId4"/>
              </a:rPr>
              <a:t>tsuyoshi.okamoto.j8k@jp.denso.com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89407D-D734-4C1E-87A8-4A4184290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504" y="5070177"/>
            <a:ext cx="1428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625"/>
            <a:ext cx="12192000" cy="4222806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20826" y="3066538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２　回路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127036" y="6673334"/>
            <a:ext cx="3182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図２　ライントレースカー回路図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20826" y="81124"/>
            <a:ext cx="341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１　ライントレースカーの各部名称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56" y="543077"/>
            <a:ext cx="3588130" cy="252242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127036" y="2089403"/>
            <a:ext cx="3643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図１　ライントレースカーの各部名称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09772" y="450456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右輪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86473" y="2845341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左輪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59782" y="513428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ﾗｲﾝｾﾝｻ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23441" y="2703715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液晶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61388" y="496136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モータ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77093" y="808237"/>
            <a:ext cx="256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マイコン</a:t>
            </a:r>
            <a:br>
              <a:rPr kumimoji="1" lang="en-US" altLang="ja-JP" dirty="0">
                <a:solidFill>
                  <a:srgbClr val="0070C0"/>
                </a:solidFill>
              </a:rPr>
            </a:br>
            <a:r>
              <a:rPr kumimoji="1" lang="ja-JP" altLang="en-US" dirty="0">
                <a:solidFill>
                  <a:srgbClr val="0070C0"/>
                </a:solidFill>
              </a:rPr>
              <a:t>（</a:t>
            </a:r>
            <a:r>
              <a:rPr kumimoji="1" lang="en-US" altLang="ja-JP" dirty="0">
                <a:solidFill>
                  <a:srgbClr val="0070C0"/>
                </a:solidFill>
              </a:rPr>
              <a:t>Arduino Nano</a:t>
            </a:r>
            <a:r>
              <a:rPr kumimoji="1" lang="ja-JP" altLang="en-US" dirty="0">
                <a:solidFill>
                  <a:srgbClr val="0070C0"/>
                </a:solidFill>
              </a:rPr>
              <a:t>）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87898" y="2041595"/>
            <a:ext cx="237672" cy="65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589767" y="794685"/>
            <a:ext cx="500743" cy="46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589767" y="828014"/>
            <a:ext cx="468262" cy="78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589767" y="847596"/>
            <a:ext cx="405721" cy="101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1561342" y="828014"/>
            <a:ext cx="447624" cy="135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3385167" y="803622"/>
            <a:ext cx="760835" cy="61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3367526" y="803622"/>
            <a:ext cx="792213" cy="139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579731" y="1052797"/>
            <a:ext cx="351682" cy="75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矢印 26"/>
          <p:cNvSpPr/>
          <p:nvPr/>
        </p:nvSpPr>
        <p:spPr>
          <a:xfrm rot="10800000">
            <a:off x="1168103" y="1606382"/>
            <a:ext cx="421664" cy="56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82949" y="12438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前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25567" y="2692858"/>
            <a:ext cx="53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SW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00945" y="2758098"/>
            <a:ext cx="6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VR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4029224" y="2421098"/>
            <a:ext cx="196240" cy="4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9" idx="0"/>
          </p:cNvCxnSpPr>
          <p:nvPr/>
        </p:nvCxnSpPr>
        <p:spPr>
          <a:xfrm flipH="1" flipV="1">
            <a:off x="4527933" y="2282623"/>
            <a:ext cx="264540" cy="41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4046492" y="1490805"/>
            <a:ext cx="178972" cy="128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9" idx="0"/>
          </p:cNvCxnSpPr>
          <p:nvPr/>
        </p:nvCxnSpPr>
        <p:spPr>
          <a:xfrm flipH="1" flipV="1">
            <a:off x="4576620" y="1311058"/>
            <a:ext cx="215853" cy="138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871006" y="2184224"/>
            <a:ext cx="10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電源</a:t>
            </a:r>
            <a:r>
              <a:rPr kumimoji="1" lang="en-US" altLang="ja-JP" dirty="0">
                <a:solidFill>
                  <a:srgbClr val="0070C0"/>
                </a:solidFill>
              </a:rPr>
              <a:t>SW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4976797" y="1797423"/>
            <a:ext cx="164389" cy="40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882153" y="6114634"/>
            <a:ext cx="4206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Copyright © 2020- </a:t>
            </a:r>
            <a:r>
              <a:rPr lang="en-US" altLang="ja-JP" sz="1400" dirty="0" err="1"/>
              <a:t>DMC:M.Hirai_All</a:t>
            </a:r>
            <a:r>
              <a:rPr lang="en-US" altLang="ja-JP" sz="1400" dirty="0"/>
              <a:t> Rights </a:t>
            </a:r>
            <a:r>
              <a:rPr lang="en-US" altLang="ja-JP" sz="1400" dirty="0" err="1"/>
              <a:t>Resarved</a:t>
            </a:r>
            <a:r>
              <a:rPr lang="en-US" altLang="ja-JP" sz="1400" dirty="0"/>
              <a:t>.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1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45" y="533009"/>
            <a:ext cx="7315200" cy="357187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21000" y="163677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３　マイコンポート割付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37355" y="3892430"/>
            <a:ext cx="3602855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// </a:t>
            </a:r>
            <a:r>
              <a:rPr lang="ja-JP" altLang="en-US" sz="1100" dirty="0"/>
              <a:t>ピン設定</a:t>
            </a:r>
          </a:p>
          <a:p>
            <a:r>
              <a:rPr lang="en-US" altLang="ja-JP" sz="1100" dirty="0"/>
              <a:t>#define LED       13 //Hi</a:t>
            </a:r>
            <a:r>
              <a:rPr lang="ja-JP" altLang="en-US" sz="1100" dirty="0"/>
              <a:t>で点灯</a:t>
            </a:r>
            <a:endParaRPr lang="en-US" altLang="ja-JP" sz="1100" dirty="0"/>
          </a:p>
          <a:p>
            <a:r>
              <a:rPr lang="en-US" altLang="ja-JP" sz="1100" dirty="0"/>
              <a:t>#define SW_L      7 //SW-ON</a:t>
            </a:r>
            <a:r>
              <a:rPr lang="ja-JP" altLang="en-US" sz="1100" dirty="0"/>
              <a:t>で</a:t>
            </a:r>
            <a:r>
              <a:rPr lang="en-US" altLang="ja-JP" sz="1100" dirty="0"/>
              <a:t>Lo</a:t>
            </a:r>
            <a:r>
              <a:rPr lang="ja-JP" altLang="en-US" sz="1100" dirty="0"/>
              <a:t>（ｿﾌﾄでﾌﾟﾙｱｯﾌﾟ設定必要）</a:t>
            </a:r>
          </a:p>
          <a:p>
            <a:r>
              <a:rPr lang="en-US" altLang="ja-JP" sz="1100" dirty="0"/>
              <a:t>#define SW_R      8 //SW-ON</a:t>
            </a:r>
            <a:r>
              <a:rPr lang="ja-JP" altLang="en-US" sz="1100" dirty="0"/>
              <a:t>で</a:t>
            </a:r>
            <a:r>
              <a:rPr lang="en-US" altLang="ja-JP" sz="1100" dirty="0"/>
              <a:t>Lo</a:t>
            </a:r>
            <a:r>
              <a:rPr lang="ja-JP" altLang="en-US" sz="1100" dirty="0"/>
              <a:t>（ｿﾌﾄでﾌﾟﾙｱｯﾌﾟ設定必要）</a:t>
            </a:r>
            <a:endParaRPr lang="en-US" altLang="ja-JP" sz="1100" dirty="0"/>
          </a:p>
          <a:p>
            <a:endParaRPr lang="ja-JP" altLang="en-US" sz="1100" dirty="0"/>
          </a:p>
          <a:p>
            <a:r>
              <a:rPr lang="en-US" altLang="ja-JP" sz="1100" dirty="0"/>
              <a:t>#define LS_L2     3 //</a:t>
            </a:r>
            <a:r>
              <a:rPr lang="ja-JP" altLang="en-US" sz="1100" dirty="0"/>
              <a:t>外側　</a:t>
            </a:r>
            <a:r>
              <a:rPr lang="en-US" altLang="ja-JP" sz="1100" dirty="0"/>
              <a:t>A/D</a:t>
            </a:r>
            <a:r>
              <a:rPr lang="ja-JP" altLang="en-US" sz="1100" dirty="0"/>
              <a:t>（黒側）</a:t>
            </a:r>
            <a:r>
              <a:rPr lang="en-US" altLang="ja-JP" sz="1100" dirty="0"/>
              <a:t>0-1023</a:t>
            </a:r>
            <a:r>
              <a:rPr lang="ja-JP" altLang="en-US" sz="1100" dirty="0"/>
              <a:t>（白側）</a:t>
            </a:r>
            <a:endParaRPr lang="en-US" altLang="ja-JP" sz="1100" dirty="0"/>
          </a:p>
          <a:p>
            <a:r>
              <a:rPr lang="en-US" altLang="ja-JP" sz="1100" dirty="0"/>
              <a:t>#define LS_L1     2 //</a:t>
            </a:r>
            <a:r>
              <a:rPr lang="ja-JP" altLang="en-US" sz="1100" dirty="0"/>
              <a:t>内側　</a:t>
            </a:r>
            <a:r>
              <a:rPr lang="en-US" altLang="ja-JP" sz="1100" dirty="0"/>
              <a:t>A/D</a:t>
            </a:r>
            <a:r>
              <a:rPr lang="ja-JP" altLang="en-US" sz="1100" dirty="0"/>
              <a:t>（黒側）</a:t>
            </a:r>
            <a:r>
              <a:rPr lang="en-US" altLang="ja-JP" sz="1100" dirty="0"/>
              <a:t>0-1023</a:t>
            </a:r>
            <a:r>
              <a:rPr lang="ja-JP" altLang="en-US" sz="1100" dirty="0"/>
              <a:t>（白側）</a:t>
            </a:r>
          </a:p>
          <a:p>
            <a:r>
              <a:rPr lang="en-US" altLang="ja-JP" sz="1100" dirty="0"/>
              <a:t>#define LS_R1     1 //</a:t>
            </a:r>
            <a:r>
              <a:rPr lang="ja-JP" altLang="en-US" sz="1100" dirty="0"/>
              <a:t>内側　</a:t>
            </a:r>
            <a:r>
              <a:rPr lang="en-US" altLang="ja-JP" sz="1100" dirty="0"/>
              <a:t>A/D</a:t>
            </a:r>
            <a:r>
              <a:rPr lang="ja-JP" altLang="en-US" sz="1100" dirty="0"/>
              <a:t>（黒側）</a:t>
            </a:r>
            <a:r>
              <a:rPr lang="en-US" altLang="ja-JP" sz="1100" dirty="0"/>
              <a:t>0-1023</a:t>
            </a:r>
            <a:r>
              <a:rPr lang="ja-JP" altLang="en-US" sz="1100" dirty="0"/>
              <a:t>（白側）</a:t>
            </a:r>
            <a:endParaRPr lang="en-US" altLang="ja-JP" sz="1100" dirty="0"/>
          </a:p>
          <a:p>
            <a:r>
              <a:rPr lang="en-US" altLang="ja-JP" sz="1100" dirty="0"/>
              <a:t>#define LS_R2     0 //</a:t>
            </a:r>
            <a:r>
              <a:rPr lang="ja-JP" altLang="en-US" sz="1100" dirty="0"/>
              <a:t>外側　</a:t>
            </a:r>
            <a:r>
              <a:rPr lang="en-US" altLang="ja-JP" sz="1100" dirty="0"/>
              <a:t>A/D</a:t>
            </a:r>
            <a:r>
              <a:rPr lang="ja-JP" altLang="en-US" sz="1100" dirty="0"/>
              <a:t>（黒側）</a:t>
            </a:r>
            <a:r>
              <a:rPr lang="en-US" altLang="ja-JP" sz="1100" dirty="0"/>
              <a:t>0-1023</a:t>
            </a:r>
            <a:r>
              <a:rPr lang="ja-JP" altLang="en-US" sz="1100" dirty="0"/>
              <a:t>（白側）</a:t>
            </a:r>
            <a:endParaRPr lang="en-US" altLang="ja-JP" sz="1100" dirty="0"/>
          </a:p>
          <a:p>
            <a:r>
              <a:rPr lang="en-US" altLang="ja-JP" sz="1100" dirty="0"/>
              <a:t>#define VR_L      7 //A/D</a:t>
            </a:r>
            <a:r>
              <a:rPr lang="ja-JP" altLang="en-US" sz="1100" dirty="0"/>
              <a:t> 　</a:t>
            </a:r>
            <a:r>
              <a:rPr lang="en-US" altLang="ja-JP" sz="1100" dirty="0"/>
              <a:t>0-1023 </a:t>
            </a:r>
          </a:p>
          <a:p>
            <a:r>
              <a:rPr lang="en-US" altLang="ja-JP" sz="1100" dirty="0"/>
              <a:t>#define VR_R      6 //A/D</a:t>
            </a:r>
            <a:r>
              <a:rPr lang="ja-JP" altLang="en-US" sz="1100" dirty="0"/>
              <a:t> 　</a:t>
            </a:r>
            <a:r>
              <a:rPr lang="en-US" altLang="ja-JP" sz="1100" dirty="0"/>
              <a:t>0-1023</a:t>
            </a:r>
          </a:p>
          <a:p>
            <a:endParaRPr lang="ja-JP" altLang="en-US" sz="1100" dirty="0"/>
          </a:p>
          <a:p>
            <a:r>
              <a:rPr lang="en-US" altLang="ja-JP" sz="1100" dirty="0"/>
              <a:t>#define MT_PWM_L  5 //</a:t>
            </a:r>
            <a:r>
              <a:rPr lang="ja-JP" altLang="en-US" sz="1100" dirty="0"/>
              <a:t>（遅い）</a:t>
            </a:r>
            <a:r>
              <a:rPr lang="en-US" altLang="ja-JP" sz="1100" dirty="0"/>
              <a:t>0-255</a:t>
            </a:r>
            <a:r>
              <a:rPr lang="ja-JP" altLang="en-US" sz="1100" dirty="0"/>
              <a:t>（早い）で設定</a:t>
            </a:r>
          </a:p>
          <a:p>
            <a:r>
              <a:rPr lang="en-US" altLang="ja-JP" sz="1100" dirty="0"/>
              <a:t>#define MT_DIR_L  3 //</a:t>
            </a:r>
            <a:r>
              <a:rPr lang="ja-JP" altLang="en-US" sz="1100" dirty="0"/>
              <a:t>（バック）</a:t>
            </a:r>
            <a:r>
              <a:rPr lang="en-US" altLang="ja-JP" sz="1100" dirty="0"/>
              <a:t>0-1</a:t>
            </a:r>
            <a:r>
              <a:rPr lang="ja-JP" altLang="en-US" sz="1100" dirty="0"/>
              <a:t>（前進）を設定</a:t>
            </a:r>
          </a:p>
          <a:p>
            <a:r>
              <a:rPr lang="en-US" altLang="ja-JP" sz="1100" dirty="0"/>
              <a:t>#define MT_PWM_R  6 //</a:t>
            </a:r>
            <a:r>
              <a:rPr lang="ja-JP" altLang="en-US" sz="1100" dirty="0"/>
              <a:t>（遅い）</a:t>
            </a:r>
            <a:r>
              <a:rPr lang="en-US" altLang="ja-JP" sz="1100" dirty="0"/>
              <a:t>0-255</a:t>
            </a:r>
            <a:r>
              <a:rPr lang="ja-JP" altLang="en-US" sz="1100" dirty="0"/>
              <a:t>（早い）で設定</a:t>
            </a:r>
          </a:p>
          <a:p>
            <a:r>
              <a:rPr lang="en-US" altLang="ja-JP" sz="1100" dirty="0"/>
              <a:t>#define MT_DIR_R  2 //</a:t>
            </a:r>
            <a:r>
              <a:rPr lang="ja-JP" altLang="en-US" sz="1100" dirty="0"/>
              <a:t>（前進）</a:t>
            </a:r>
            <a:r>
              <a:rPr lang="en-US" altLang="ja-JP" sz="1100" dirty="0"/>
              <a:t>0-1</a:t>
            </a:r>
            <a:r>
              <a:rPr lang="ja-JP" altLang="en-US" sz="1100" dirty="0"/>
              <a:t>（バッグ）を設定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2415645" y="2146986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2415645" y="2312086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2415645" y="1573389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415645" y="1738489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9330795" y="2716389"/>
            <a:ext cx="36195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9330795" y="2881489"/>
            <a:ext cx="36195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9070445" y="1573389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9070445" y="1738489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9318095" y="2329039"/>
            <a:ext cx="36195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9318095" y="2494139"/>
            <a:ext cx="36195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415645" y="2525889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2415645" y="2690989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8467772" y="1935127"/>
            <a:ext cx="36195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8467772" y="2100227"/>
            <a:ext cx="36195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597048" y="1978323"/>
            <a:ext cx="2434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SCL/SDA</a:t>
            </a:r>
            <a:r>
              <a:rPr kumimoji="1" lang="ja-JP" altLang="en-US" sz="1100" dirty="0"/>
              <a:t>は</a:t>
            </a:r>
            <a:r>
              <a:rPr kumimoji="1" lang="en-US" altLang="ja-JP" sz="1100" dirty="0"/>
              <a:t>OLED</a:t>
            </a:r>
            <a:r>
              <a:rPr lang="ja-JP" altLang="en-US" sz="1100" dirty="0"/>
              <a:t>で使用</a:t>
            </a:r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9578055" y="3411408"/>
            <a:ext cx="13227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LED       13 //Hi</a:t>
            </a:r>
            <a:r>
              <a:rPr lang="ja-JP" altLang="en-US" sz="1000" dirty="0"/>
              <a:t>で点灯</a:t>
            </a:r>
            <a:endParaRPr lang="en-US" altLang="ja-JP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-39100" y="2500930"/>
            <a:ext cx="28440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SW_L      7 //SW-ON</a:t>
            </a:r>
            <a:r>
              <a:rPr lang="ja-JP" altLang="en-US" sz="1000" dirty="0"/>
              <a:t>で</a:t>
            </a:r>
            <a:r>
              <a:rPr lang="en-US" altLang="ja-JP" sz="1000" dirty="0"/>
              <a:t>Lo</a:t>
            </a:r>
            <a:r>
              <a:rPr lang="ja-JP" altLang="en-US" sz="1000" dirty="0"/>
              <a:t>（ｿﾌﾄでﾌﾟﾙｱｯﾌﾟ設定必要）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31302" y="2702062"/>
            <a:ext cx="28584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SW_R      8 //SW-ON</a:t>
            </a:r>
            <a:r>
              <a:rPr lang="ja-JP" altLang="en-US" sz="1000" dirty="0"/>
              <a:t>で</a:t>
            </a:r>
            <a:r>
              <a:rPr lang="en-US" altLang="ja-JP" sz="1000" dirty="0"/>
              <a:t>Lo</a:t>
            </a:r>
            <a:r>
              <a:rPr lang="ja-JP" altLang="en-US" sz="1000" dirty="0"/>
              <a:t>（ｿﾌﾄでﾌﾟﾙｱｯﾌﾟ設定必要）</a:t>
            </a:r>
            <a:endParaRPr lang="en-US" altLang="ja-JP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9629661" y="2257063"/>
            <a:ext cx="25010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LS_L2     3 //</a:t>
            </a:r>
            <a:r>
              <a:rPr lang="ja-JP" altLang="en-US" sz="1000" dirty="0"/>
              <a:t>外側　</a:t>
            </a:r>
            <a:r>
              <a:rPr lang="en-US" altLang="ja-JP" sz="1000" dirty="0"/>
              <a:t>A/D</a:t>
            </a:r>
            <a:r>
              <a:rPr lang="ja-JP" altLang="en-US" sz="1000" dirty="0"/>
              <a:t>（黒側）</a:t>
            </a:r>
            <a:r>
              <a:rPr lang="en-US" altLang="ja-JP" sz="1000" dirty="0"/>
              <a:t>0-1023</a:t>
            </a:r>
            <a:r>
              <a:rPr lang="ja-JP" altLang="en-US" sz="1000" dirty="0"/>
              <a:t>（白側）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9600807" y="2467538"/>
            <a:ext cx="25298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 LS_L1     2 //</a:t>
            </a:r>
            <a:r>
              <a:rPr lang="ja-JP" altLang="en-US" sz="1000" dirty="0"/>
              <a:t>内側　</a:t>
            </a:r>
            <a:r>
              <a:rPr lang="en-US" altLang="ja-JP" sz="1000" dirty="0"/>
              <a:t>A/D</a:t>
            </a:r>
            <a:r>
              <a:rPr lang="ja-JP" altLang="en-US" sz="1000" dirty="0"/>
              <a:t>（黒側）</a:t>
            </a:r>
            <a:r>
              <a:rPr lang="en-US" altLang="ja-JP" sz="1000" dirty="0"/>
              <a:t>0-1023</a:t>
            </a:r>
            <a:r>
              <a:rPr lang="ja-JP" altLang="en-US" sz="1000" dirty="0"/>
              <a:t>（白側）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622448" y="2689463"/>
            <a:ext cx="2515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LS_R1     1 //</a:t>
            </a:r>
            <a:r>
              <a:rPr lang="ja-JP" altLang="en-US" sz="1000" dirty="0"/>
              <a:t>内側　</a:t>
            </a:r>
            <a:r>
              <a:rPr lang="en-US" altLang="ja-JP" sz="1000" dirty="0"/>
              <a:t>A/D</a:t>
            </a:r>
            <a:r>
              <a:rPr lang="ja-JP" altLang="en-US" sz="1000" dirty="0"/>
              <a:t>（黒側）</a:t>
            </a:r>
            <a:r>
              <a:rPr lang="en-US" altLang="ja-JP" sz="1000" dirty="0"/>
              <a:t>0-1023</a:t>
            </a:r>
            <a:r>
              <a:rPr lang="ja-JP" altLang="en-US" sz="1000" dirty="0"/>
              <a:t>（白側）</a:t>
            </a:r>
            <a:endParaRPr lang="en-US" altLang="ja-JP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9615235" y="2882425"/>
            <a:ext cx="2515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LS_R2     0 //</a:t>
            </a:r>
            <a:r>
              <a:rPr lang="ja-JP" altLang="en-US" sz="1000" dirty="0"/>
              <a:t>外側　</a:t>
            </a:r>
            <a:r>
              <a:rPr lang="en-US" altLang="ja-JP" sz="1000" dirty="0"/>
              <a:t>A/D</a:t>
            </a:r>
            <a:r>
              <a:rPr lang="ja-JP" altLang="en-US" sz="1000" dirty="0"/>
              <a:t>（黒側）</a:t>
            </a:r>
            <a:r>
              <a:rPr lang="en-US" altLang="ja-JP" sz="1000" dirty="0"/>
              <a:t>0-1023</a:t>
            </a:r>
            <a:r>
              <a:rPr lang="ja-JP" altLang="en-US" sz="1000" dirty="0"/>
              <a:t>（白側）</a:t>
            </a:r>
            <a:endParaRPr lang="en-US" altLang="ja-JP" sz="1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9629661" y="1531315"/>
            <a:ext cx="15231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VR_L      7 //A/D</a:t>
            </a:r>
            <a:r>
              <a:rPr lang="ja-JP" altLang="en-US" sz="1000" dirty="0"/>
              <a:t> 　</a:t>
            </a:r>
            <a:r>
              <a:rPr lang="en-US" altLang="ja-JP" sz="1000" dirty="0"/>
              <a:t>0-1023 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9629661" y="1714972"/>
            <a:ext cx="1508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VR_R      6 //A/D</a:t>
            </a:r>
            <a:r>
              <a:rPr lang="ja-JP" altLang="en-US" sz="1000" dirty="0"/>
              <a:t> 　</a:t>
            </a:r>
            <a:r>
              <a:rPr lang="en-US" altLang="ja-JP" sz="1000" dirty="0"/>
              <a:t>0-1023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056" y="2089609"/>
            <a:ext cx="2509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MT_PWM_L  5 //</a:t>
            </a:r>
            <a:r>
              <a:rPr lang="ja-JP" altLang="en-US" sz="1000" dirty="0"/>
              <a:t>（遅い）</a:t>
            </a:r>
            <a:r>
              <a:rPr lang="en-US" altLang="ja-JP" sz="1000" dirty="0"/>
              <a:t>0-255</a:t>
            </a:r>
            <a:r>
              <a:rPr lang="ja-JP" altLang="en-US" sz="1000" dirty="0"/>
              <a:t>（早い）で設定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-37188" y="1738489"/>
            <a:ext cx="23439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MT_DIR_L  3 //</a:t>
            </a:r>
            <a:r>
              <a:rPr lang="ja-JP" altLang="en-US" sz="1000" dirty="0"/>
              <a:t>（バック）</a:t>
            </a:r>
            <a:r>
              <a:rPr lang="en-US" altLang="ja-JP" sz="1000" dirty="0"/>
              <a:t>0-1</a:t>
            </a:r>
            <a:r>
              <a:rPr lang="ja-JP" altLang="en-US" sz="1000" dirty="0"/>
              <a:t>（前進）を設定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-38920" y="2302335"/>
            <a:ext cx="25234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MT_PWM_R  6 //</a:t>
            </a:r>
            <a:r>
              <a:rPr lang="ja-JP" altLang="en-US" sz="1000" dirty="0"/>
              <a:t>（遅い）</a:t>
            </a:r>
            <a:r>
              <a:rPr lang="en-US" altLang="ja-JP" sz="1000" dirty="0"/>
              <a:t>0-255</a:t>
            </a:r>
            <a:r>
              <a:rPr lang="ja-JP" altLang="en-US" sz="1000" dirty="0"/>
              <a:t>（早い）で設定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-37188" y="1562929"/>
            <a:ext cx="23759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MT_DIR_R  2 //</a:t>
            </a:r>
            <a:r>
              <a:rPr lang="ja-JP" altLang="en-US" sz="1000" dirty="0"/>
              <a:t>（前進）</a:t>
            </a:r>
            <a:r>
              <a:rPr lang="en-US" altLang="ja-JP" sz="1000" dirty="0"/>
              <a:t>0-1</a:t>
            </a:r>
            <a:r>
              <a:rPr lang="ja-JP" altLang="en-US" sz="1000" dirty="0"/>
              <a:t>（バッグ）を設定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462865" y="780659"/>
            <a:ext cx="2434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電源入力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40113" y="955416"/>
            <a:ext cx="2434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GND</a:t>
            </a:r>
            <a:endParaRPr kumimoji="1" lang="ja-JP" altLang="en-US" sz="11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62865" y="1309573"/>
            <a:ext cx="2434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５</a:t>
            </a:r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40" name="角丸四角形 39"/>
          <p:cNvSpPr/>
          <p:nvPr/>
        </p:nvSpPr>
        <p:spPr>
          <a:xfrm>
            <a:off x="7281138" y="1363913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7281138" y="790316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7281138" y="955416"/>
            <a:ext cx="520700" cy="165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672400" y="4269984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図３　ポート割付図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77B1D20-6A70-47F7-82FB-151BBF21B37E}"/>
              </a:ext>
            </a:extLst>
          </p:cNvPr>
          <p:cNvSpPr txBox="1"/>
          <p:nvPr/>
        </p:nvSpPr>
        <p:spPr>
          <a:xfrm>
            <a:off x="4372288" y="4770132"/>
            <a:ext cx="735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n-ea"/>
              </a:rPr>
              <a:t>※</a:t>
            </a:r>
            <a:r>
              <a:rPr lang="ja-JP" altLang="en-US" dirty="0">
                <a:latin typeface="+mn-ea"/>
              </a:rPr>
              <a:t> ポート割割り付けは．</a:t>
            </a:r>
            <a:r>
              <a:rPr lang="en-US" altLang="ja-JP" dirty="0">
                <a:latin typeface="+mn-ea"/>
              </a:rPr>
              <a:t>Arduino Nano</a:t>
            </a:r>
            <a:r>
              <a:rPr lang="ja-JP" altLang="en-US" dirty="0">
                <a:latin typeface="+mn-ea"/>
              </a:rPr>
              <a:t>（互換機）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Seeeduino</a:t>
            </a:r>
            <a:r>
              <a:rPr lang="en-US" altLang="ja-JP" dirty="0">
                <a:latin typeface="+mn-ea"/>
              </a:rPr>
              <a:t> Nano </a:t>
            </a:r>
            <a:r>
              <a:rPr lang="ja-JP" altLang="en-US" dirty="0">
                <a:latin typeface="+mn-ea"/>
              </a:rPr>
              <a:t>で共通</a:t>
            </a:r>
          </a:p>
        </p:txBody>
      </p:sp>
    </p:spTree>
    <p:extLst>
      <p:ext uri="{BB962C8B-B14F-4D97-AF65-F5344CB8AC3E}">
        <p14:creationId xmlns:p14="http://schemas.microsoft.com/office/powerpoint/2010/main" val="427135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75103" y="162254"/>
            <a:ext cx="385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　マイコン　</a:t>
            </a:r>
            <a:r>
              <a:rPr lang="en-US" altLang="ja-JP" dirty="0"/>
              <a:t>Arduino Nano</a:t>
            </a:r>
            <a:r>
              <a:rPr lang="ja-JP" altLang="en-US" dirty="0"/>
              <a:t>（互換機）　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90" y="659920"/>
            <a:ext cx="8832850" cy="573095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037384" y="6390988"/>
            <a:ext cx="272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図４　</a:t>
            </a:r>
            <a:r>
              <a:rPr lang="en-US" altLang="ja-JP" dirty="0"/>
              <a:t>Arduino</a:t>
            </a:r>
            <a:r>
              <a:rPr lang="ja-JP" altLang="en-US" dirty="0"/>
              <a:t> </a:t>
            </a:r>
            <a:r>
              <a:rPr lang="en-US" altLang="ja-JP" dirty="0"/>
              <a:t>Nano</a:t>
            </a:r>
            <a:r>
              <a:rPr lang="ja-JP" altLang="en-US" dirty="0"/>
              <a:t>回路図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103813" y="162254"/>
            <a:ext cx="5318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https://qiita.com/hnw/items/b0315e3d4e00296574e8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B1E3DF7-5B2B-4972-9844-ED84D64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476131" y="1597479"/>
            <a:ext cx="2968731" cy="11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107645" y="6396640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図５　</a:t>
            </a:r>
            <a:r>
              <a:rPr lang="en-US" altLang="ja-JP" dirty="0"/>
              <a:t> </a:t>
            </a:r>
            <a:r>
              <a:rPr lang="en-US" altLang="ja-JP" dirty="0" err="1"/>
              <a:t>Seeeduino</a:t>
            </a:r>
            <a:r>
              <a:rPr lang="en-US" altLang="ja-JP" dirty="0"/>
              <a:t> Nano</a:t>
            </a:r>
            <a:r>
              <a:rPr lang="ja-JP" altLang="en-US" dirty="0"/>
              <a:t>回路図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EDA0C1F-5C91-429F-9243-76E9C99DA46B}"/>
              </a:ext>
            </a:extLst>
          </p:cNvPr>
          <p:cNvSpPr/>
          <p:nvPr/>
        </p:nvSpPr>
        <p:spPr>
          <a:xfrm>
            <a:off x="675103" y="162254"/>
            <a:ext cx="455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　マイコン　</a:t>
            </a:r>
            <a:r>
              <a:rPr lang="en-US" altLang="ja-JP" dirty="0" err="1"/>
              <a:t>Seeeduino</a:t>
            </a:r>
            <a:r>
              <a:rPr lang="en-US" altLang="ja-JP" dirty="0"/>
              <a:t> Nano</a:t>
            </a:r>
            <a:r>
              <a:rPr lang="ja-JP" altLang="en-US" dirty="0"/>
              <a:t>：互換機同等品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5B57D55-5E29-4D02-A4B2-0AA8877022FC}"/>
              </a:ext>
            </a:extLst>
          </p:cNvPr>
          <p:cNvSpPr/>
          <p:nvPr/>
        </p:nvSpPr>
        <p:spPr>
          <a:xfrm>
            <a:off x="6096000" y="45861"/>
            <a:ext cx="3187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hlinkClick r:id="rId2"/>
              </a:rPr>
              <a:t>https://www.switch-science.com/catalog/6180/</a:t>
            </a:r>
            <a:endParaRPr lang="en-US" altLang="ja-JP" sz="1200" dirty="0"/>
          </a:p>
          <a:p>
            <a:r>
              <a:rPr lang="en-US" altLang="ja-JP" sz="1200" dirty="0"/>
              <a:t>https://wiki.seeedstudio.com/Seeeduino-Nano/</a:t>
            </a:r>
            <a:endParaRPr lang="ja-JP" altLang="en-US" sz="1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CFA3E93-05C8-4F0C-BDA1-D729A10C6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568000" y="1582577"/>
            <a:ext cx="3175280" cy="135660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4BCA407-DC5C-4437-8F5B-923E2347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17" y="628743"/>
            <a:ext cx="8684233" cy="58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2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1000" y="163677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４　部品仕様</a:t>
            </a:r>
            <a:endParaRPr lang="ja-JP" altLang="en-US" dirty="0"/>
          </a:p>
        </p:txBody>
      </p:sp>
      <p:pic>
        <p:nvPicPr>
          <p:cNvPr id="2050" name="AutoShape 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1534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正方形/長方形 39"/>
          <p:cNvSpPr/>
          <p:nvPr/>
        </p:nvSpPr>
        <p:spPr>
          <a:xfrm>
            <a:off x="675103" y="658586"/>
            <a:ext cx="3200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■ラインセンサ　　DY-ITR9909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165536" y="944324"/>
            <a:ext cx="795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https://datasheet.lcsc.com/szlcsc/1911140931_TONYU-DY-ITR9909_C390040.pdf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75100" y="1324933"/>
            <a:ext cx="3200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■ギヤモータ　　</a:t>
            </a:r>
            <a:r>
              <a:rPr lang="en-US" altLang="ja-JP" dirty="0"/>
              <a:t>FM90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165536" y="1690839"/>
            <a:ext cx="7953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https://akizukidenshi.com/download/ds/feetech/fm90.pdf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675100" y="2128008"/>
            <a:ext cx="3200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■モータドライバ　　</a:t>
            </a:r>
            <a:r>
              <a:rPr lang="en-US" altLang="ja-JP" dirty="0"/>
              <a:t>DRV8835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165535" y="2497340"/>
            <a:ext cx="105946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tij.co.jp/jp/lit/ds/symlink/drv8835.pdf?ts=1603207242016&amp;ref_url=https%253A%252F%252Fwww.tij.co.jp%252Fproduct%252Fjp%252FDRV8835%253Futm_source%253Dgoogle%2526utm_medium%253Dcpc%2526utm_campaign%253Dasc-mdbu-null-prodfolderdynamic-cpc-pf-google-jp%2526utm_content%253Dprodfolddynamic%2526ds_k%253DDYNAMIC%2BSEARCH%2BADS%2526DCM%253Dyes%2526gclid%253DCjwKCAjwlbr8BRA0EiwAnt4MTmYy4rH5r1VzdgfJsa-36DuVXzB4uidjFHPpDr2lTd84DxPeCDSFOBoCAo8QAvD_BwE%2526gclsrc%253Daw.ds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675100" y="4319503"/>
            <a:ext cx="4852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■液晶（</a:t>
            </a:r>
            <a:r>
              <a:rPr lang="en-US" altLang="ja-JP" dirty="0"/>
              <a:t>OLED</a:t>
            </a:r>
            <a:r>
              <a:rPr lang="ja-JP" altLang="en-US" dirty="0"/>
              <a:t>）　</a:t>
            </a:r>
            <a:r>
              <a:rPr lang="en-US" altLang="ja-JP" dirty="0"/>
              <a:t>SH-S091</a:t>
            </a:r>
            <a:r>
              <a:rPr lang="ja-JP" altLang="en-US" dirty="0"/>
              <a:t>（</a:t>
            </a:r>
            <a:r>
              <a:rPr lang="en-US" altLang="ja-JP" dirty="0"/>
              <a:t>SSD1306</a:t>
            </a:r>
            <a:r>
              <a:rPr lang="ja-JP" altLang="en-US" dirty="0"/>
              <a:t>）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1165534" y="4688835"/>
            <a:ext cx="105946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https://www.amazon.co.jp/DSD-TECH-Arduino-ARM%E7%94%A8IIC-OLED%E3%81%AE0-91%E3%82%A4%E3%83%B3%E3%83%81%E3%83%87%E3%82%A3%E3%82%B9%E3%83%97%E3%83%AC%E3%82%A4/dp/B07D9H83R4</a:t>
            </a:r>
          </a:p>
        </p:txBody>
      </p:sp>
    </p:spTree>
    <p:extLst>
      <p:ext uri="{BB962C8B-B14F-4D97-AF65-F5344CB8AC3E}">
        <p14:creationId xmlns:p14="http://schemas.microsoft.com/office/powerpoint/2010/main" val="11304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55527" y="4998027"/>
            <a:ext cx="4083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終わり</a:t>
            </a:r>
          </a:p>
        </p:txBody>
      </p:sp>
    </p:spTree>
    <p:extLst>
      <p:ext uri="{BB962C8B-B14F-4D97-AF65-F5344CB8AC3E}">
        <p14:creationId xmlns:p14="http://schemas.microsoft.com/office/powerpoint/2010/main" val="187309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84389" y="5099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改訂履歴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22B5A35-0814-4B2D-9232-78329A016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34608"/>
              </p:ext>
            </p:extLst>
          </p:nvPr>
        </p:nvGraphicFramePr>
        <p:xfrm>
          <a:off x="712682" y="1529428"/>
          <a:ext cx="10749052" cy="186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65">
                  <a:extLst>
                    <a:ext uri="{9D8B030D-6E8A-4147-A177-3AD203B41FA5}">
                      <a16:colId xmlns:a16="http://schemas.microsoft.com/office/drawing/2014/main" val="2832838978"/>
                    </a:ext>
                  </a:extLst>
                </a:gridCol>
                <a:gridCol w="6844265">
                  <a:extLst>
                    <a:ext uri="{9D8B030D-6E8A-4147-A177-3AD203B41FA5}">
                      <a16:colId xmlns:a16="http://schemas.microsoft.com/office/drawing/2014/main" val="1958402721"/>
                    </a:ext>
                  </a:extLst>
                </a:gridCol>
                <a:gridCol w="1356188">
                  <a:extLst>
                    <a:ext uri="{9D8B030D-6E8A-4147-A177-3AD203B41FA5}">
                      <a16:colId xmlns:a16="http://schemas.microsoft.com/office/drawing/2014/main" val="3308823494"/>
                    </a:ext>
                  </a:extLst>
                </a:gridCol>
                <a:gridCol w="1417834">
                  <a:extLst>
                    <a:ext uri="{9D8B030D-6E8A-4147-A177-3AD203B41FA5}">
                      <a16:colId xmlns:a16="http://schemas.microsoft.com/office/drawing/2014/main" val="194430990"/>
                    </a:ext>
                  </a:extLst>
                </a:gridCol>
              </a:tblGrid>
              <a:tr h="37563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作成日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作成者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04738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 （マシン回路設計＝平井氏）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20/09/25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Yamamoto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46491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回路ライセンス記載修正，</a:t>
                      </a:r>
                      <a:r>
                        <a:rPr kumimoji="1" lang="en-US" altLang="ja-JP" dirty="0"/>
                        <a:t>CC</a:t>
                      </a:r>
                      <a:r>
                        <a:rPr kumimoji="1" lang="ja-JP" altLang="en-US" dirty="0"/>
                        <a:t>ライセンス記入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21/1/11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Hirai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latin typeface="+mn-ea"/>
                          <a:ea typeface="+mn-ea"/>
                        </a:rPr>
                        <a:t>使用マイコンボード</a:t>
                      </a:r>
                      <a:r>
                        <a:rPr lang="en-US" altLang="ja-JP" b="0" dirty="0" err="1">
                          <a:latin typeface="+mn-ea"/>
                          <a:ea typeface="+mn-ea"/>
                        </a:rPr>
                        <a:t>Seeeduino</a:t>
                      </a:r>
                      <a:r>
                        <a:rPr lang="en-US" altLang="ja-JP" b="0" dirty="0">
                          <a:latin typeface="+mn-ea"/>
                          <a:ea typeface="+mn-ea"/>
                        </a:rPr>
                        <a:t> Nano</a:t>
                      </a:r>
                      <a:r>
                        <a:rPr lang="ja-JP" altLang="en-US" b="0" dirty="0">
                          <a:latin typeface="+mn-ea"/>
                          <a:ea typeface="+mn-ea"/>
                        </a:rPr>
                        <a:t>版資料の追記</a:t>
                      </a:r>
                      <a:endParaRPr lang="en-US" altLang="ja-JP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21/1/11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Hirai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654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8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63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767</Words>
  <Application>Microsoft Office PowerPoint</Application>
  <PresentationFormat>ワイド画面</PresentationFormat>
  <Paragraphs>89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HGPｺﾞｼｯｸE</vt:lpstr>
      <vt:lpstr>ＭＳ Ｐゴシック</vt:lpstr>
      <vt:lpstr>Arial</vt:lpstr>
      <vt:lpstr>Calibri</vt:lpstr>
      <vt:lpstr>Calibri Light</vt:lpstr>
      <vt:lpstr>Office テーマ</vt:lpstr>
      <vt:lpstr>DMCリモートロボコン　＃１ ライントレース ハードウエア仕様書／回路図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q</dc:creator>
  <cp:lastModifiedBy>hirai masataka</cp:lastModifiedBy>
  <cp:revision>207</cp:revision>
  <cp:lastPrinted>2020-09-25T05:32:29Z</cp:lastPrinted>
  <dcterms:created xsi:type="dcterms:W3CDTF">2020-09-19T00:39:25Z</dcterms:created>
  <dcterms:modified xsi:type="dcterms:W3CDTF">2023-05-07T11:10:51Z</dcterms:modified>
</cp:coreProperties>
</file>