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56" r:id="rId3"/>
    <p:sldId id="293" r:id="rId4"/>
    <p:sldId id="274" r:id="rId5"/>
    <p:sldId id="269" r:id="rId6"/>
    <p:sldId id="292" r:id="rId7"/>
    <p:sldId id="273" r:id="rId8"/>
    <p:sldId id="294" r:id="rId9"/>
    <p:sldId id="282" r:id="rId10"/>
    <p:sldId id="279" r:id="rId11"/>
    <p:sldId id="295" r:id="rId12"/>
    <p:sldId id="280" r:id="rId13"/>
    <p:sldId id="281" r:id="rId14"/>
    <p:sldId id="296" r:id="rId15"/>
    <p:sldId id="266" r:id="rId16"/>
    <p:sldId id="288" r:id="rId17"/>
  </p:sldIdLst>
  <p:sldSz cx="12192000" cy="6858000"/>
  <p:notesSz cx="6850063" cy="9982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3784" autoAdjust="0"/>
  </p:normalViewPr>
  <p:slideViewPr>
    <p:cSldViewPr snapToGrid="0" showGuides="1">
      <p:cViewPr varScale="1">
        <p:scale>
          <a:sx n="165" d="100"/>
          <a:sy n="165" d="100"/>
        </p:scale>
        <p:origin x="112" y="92"/>
      </p:cViewPr>
      <p:guideLst>
        <p:guide pos="3863"/>
        <p:guide orient="horz"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i masataka" userId="832b690db4f1fb73" providerId="LiveId" clId="{772F9252-DB2A-442C-8262-CC414F5607A9}"/>
    <pc:docChg chg="modSld">
      <pc:chgData name="hirai masataka" userId="832b690db4f1fb73" providerId="LiveId" clId="{772F9252-DB2A-442C-8262-CC414F5607A9}" dt="2023-05-07T11:12:49.561" v="49" actId="20577"/>
      <pc:docMkLst>
        <pc:docMk/>
      </pc:docMkLst>
      <pc:sldChg chg="modSp mod">
        <pc:chgData name="hirai masataka" userId="832b690db4f1fb73" providerId="LiveId" clId="{772F9252-DB2A-442C-8262-CC414F5607A9}" dt="2023-05-07T11:12:49.561" v="49" actId="20577"/>
        <pc:sldMkLst>
          <pc:docMk/>
          <pc:sldMk cId="1105042896" sldId="288"/>
        </pc:sldMkLst>
        <pc:graphicFrameChg chg="modGraphic">
          <ac:chgData name="hirai masataka" userId="832b690db4f1fb73" providerId="LiveId" clId="{772F9252-DB2A-442C-8262-CC414F5607A9}" dt="2023-05-07T11:12:49.561" v="49" actId="20577"/>
          <ac:graphicFrameMkLst>
            <pc:docMk/>
            <pc:sldMk cId="1105042896" sldId="288"/>
            <ac:graphicFrameMk id="3" creationId="{B22B5A35-0814-4B2D-9232-78329A01672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68360" cy="500844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0118" y="0"/>
            <a:ext cx="2968360" cy="500844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r">
              <a:defRPr sz="1200"/>
            </a:lvl1pPr>
          </a:lstStyle>
          <a:p>
            <a:fld id="{6376F8E8-A1F9-480D-A8D2-3154258DF2B1}" type="datetimeFigureOut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247775"/>
            <a:ext cx="5989637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3" tIns="46292" rIns="92583" bIns="462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007" y="4803934"/>
            <a:ext cx="5480050" cy="3930492"/>
          </a:xfrm>
          <a:prstGeom prst="rect">
            <a:avLst/>
          </a:prstGeom>
        </p:spPr>
        <p:txBody>
          <a:bodyPr vert="horz" lIns="92583" tIns="46292" rIns="92583" bIns="4629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81358"/>
            <a:ext cx="2968360" cy="500843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0118" y="9481358"/>
            <a:ext cx="2968360" cy="500843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r">
              <a:defRPr sz="1200"/>
            </a:lvl1pPr>
          </a:lstStyle>
          <a:p>
            <a:fld id="{A0FB7172-4692-43A8-9E43-63743E9DA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7172-4692-43A8-9E43-63743E9DA23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82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B7172-4692-43A8-9E43-63743E9DA23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B7172-4692-43A8-9E43-63743E9DA23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07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10A0-BCCD-4FA0-A3FD-CADDDBE1B16C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96375" y="222250"/>
            <a:ext cx="2743200" cy="365125"/>
          </a:xfrm>
        </p:spPr>
        <p:txBody>
          <a:bodyPr/>
          <a:lstStyle/>
          <a:p>
            <a:fld id="{6D228747-F3EE-4E4C-A5A9-63E631469333}" type="slidenum">
              <a:rPr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61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9198-6666-4AC8-82BA-29DDE803255B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A3B8-B67C-4FC9-B3A9-33AE1A74833F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F358-09F4-402F-8377-C1233D627796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22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94E-CA9A-42D0-A39D-2BE660C75213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E5A-C4AA-4C70-94A9-ED040A108856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71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81BF-9335-4EEF-B19E-1E0BD16AEEE8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B9FD-20FB-4CC8-A66F-CCBB4475CBDF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708E-8D40-4570-BE24-C848A23F13A0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5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C9C9-00BA-4503-8FDA-4E396C617115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8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5700-C50A-4375-8D3B-E17F1FFCB763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CD8B-96CA-4C74-A6C0-BE90999B590E}" type="datetime1">
              <a:rPr kumimoji="1" lang="ja-JP" altLang="en-US" smtClean="0"/>
              <a:t>2023/5/7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77325" y="230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8747-F3EE-4E4C-A5A9-63E631469333}" type="slidenum">
              <a:rPr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54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tsuyoshi.okamoto.j8k@jp.dens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tool-lab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tool-lab.com/arduino-basic-1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ol-lab.com/arduino-basic-1/" TargetMode="External"/><Relationship Id="rId5" Type="http://schemas.openxmlformats.org/officeDocument/2006/relationships/hyperlink" Target="https://tool-lab.com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tinstall.com/lessons/basic_c/9407" TargetMode="External"/><Relationship Id="rId3" Type="http://schemas.openxmlformats.org/officeDocument/2006/relationships/hyperlink" Target="https://dotinstall.com/lessons/basic_c/9402" TargetMode="External"/><Relationship Id="rId7" Type="http://schemas.openxmlformats.org/officeDocument/2006/relationships/hyperlink" Target="https://dotinstall.com/lessons/basic_c/9406" TargetMode="External"/><Relationship Id="rId2" Type="http://schemas.openxmlformats.org/officeDocument/2006/relationships/hyperlink" Target="https://dotinstall.com/less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tinstall.com/lessons/basic_c/9405" TargetMode="External"/><Relationship Id="rId5" Type="http://schemas.openxmlformats.org/officeDocument/2006/relationships/hyperlink" Target="https://dotinstall.com/lessons/basic_c/9404" TargetMode="External"/><Relationship Id="rId4" Type="http://schemas.openxmlformats.org/officeDocument/2006/relationships/hyperlink" Target="https://dotinstall.com/lessons/basic_c/9403" TargetMode="External"/><Relationship Id="rId9" Type="http://schemas.openxmlformats.org/officeDocument/2006/relationships/hyperlink" Target="https://dotinstall.com/lessons/basic_c/940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ashinodenpa.com/arduino/ref/arduinoHH12.pdf" TargetMode="External"/><Relationship Id="rId2" Type="http://schemas.openxmlformats.org/officeDocument/2006/relationships/hyperlink" Target="http://www.musashinodenpa.com/arduino/ref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21" y="2887046"/>
            <a:ext cx="5433140" cy="33816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7853" y="276621"/>
            <a:ext cx="10060639" cy="13065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DMC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リモートロボコン　＃１ ライントレース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初心者向けプログラミング資料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39" y="4811164"/>
            <a:ext cx="1135370" cy="113537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6586536" y="58070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問い合せ先</a:t>
            </a:r>
            <a:r>
              <a:rPr lang="en-US" altLang="ja-JP" dirty="0"/>
              <a:t>】 </a:t>
            </a:r>
          </a:p>
          <a:p>
            <a:r>
              <a:rPr lang="en-US" altLang="ja-JP" dirty="0"/>
              <a:t>  </a:t>
            </a:r>
            <a:r>
              <a:rPr lang="ja-JP" altLang="en-US" dirty="0"/>
              <a:t>デンソー技術会ＤＭＣ幹事会リーダー 岡本 強</a:t>
            </a:r>
          </a:p>
          <a:p>
            <a:r>
              <a:rPr lang="ja-JP" altLang="en-US" dirty="0"/>
              <a:t>  </a:t>
            </a:r>
            <a:r>
              <a:rPr lang="en-US" altLang="ja-JP" dirty="0">
                <a:hlinkClick r:id="rId4"/>
              </a:rPr>
              <a:t>tsuyoshi.okamoto.j8k@jp.denso.com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026040" y="1821044"/>
            <a:ext cx="647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Arduino</a:t>
            </a:r>
            <a:r>
              <a:rPr lang="ja-JP" altLang="en-US" sz="3600" dirty="0"/>
              <a:t>言語</a:t>
            </a:r>
            <a:r>
              <a:rPr lang="en-US" altLang="ja-JP" sz="3600" dirty="0"/>
              <a:t>(</a:t>
            </a:r>
            <a:r>
              <a:rPr lang="ja-JP" altLang="en-US" sz="3600" dirty="0"/>
              <a:t>スケッチ 第</a:t>
            </a:r>
            <a:r>
              <a:rPr lang="en-US" altLang="ja-JP" sz="3600" dirty="0"/>
              <a:t>1.1</a:t>
            </a:r>
            <a:r>
              <a:rPr lang="ja-JP" altLang="en-US" sz="3600" dirty="0"/>
              <a:t>版</a:t>
            </a:r>
            <a:r>
              <a:rPr lang="en-US" altLang="ja-JP" sz="3600" dirty="0"/>
              <a:t>)</a:t>
            </a:r>
            <a:endParaRPr lang="ja-JP" altLang="en-US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C768FB-7DD1-4214-B04D-DACEABB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</a:t>
            </a:fld>
            <a:r>
              <a:rPr kumimoji="1" lang="en-US" altLang="ja-JP" dirty="0"/>
              <a:t>/13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CF5CBC-018C-4EC2-96B1-F386E14899B5}"/>
              </a:ext>
            </a:extLst>
          </p:cNvPr>
          <p:cNvSpPr txBox="1"/>
          <p:nvPr/>
        </p:nvSpPr>
        <p:spPr>
          <a:xfrm>
            <a:off x="6368934" y="2758660"/>
            <a:ext cx="55736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スケッチは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言語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C++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に近い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言語です。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本書では、とっかかりとして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のサンプルプログラムをもとに、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命令などを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簡単に紹介します。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受講後、短いプログラムなので、実際に入力し打ち間違いでどんなエラーがでて、それに対処できるかトライしてみてください。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その後ライントレースのサンプルプログラムを読み込むために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言語の参考書でもう少し詳しく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学ばれるをお勧めします。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9CF592-3590-4DDC-B56F-C909DFE8F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089" y="5047803"/>
            <a:ext cx="14287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75" y="3677236"/>
            <a:ext cx="3714750" cy="223489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41544" y="598983"/>
            <a:ext cx="830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シリアルモニタの使い方</a:t>
            </a:r>
          </a:p>
        </p:txBody>
      </p:sp>
      <p:sp>
        <p:nvSpPr>
          <p:cNvPr id="14" name="右矢印 13"/>
          <p:cNvSpPr/>
          <p:nvPr/>
        </p:nvSpPr>
        <p:spPr>
          <a:xfrm>
            <a:off x="4916731" y="5035459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299845" y="4061980"/>
            <a:ext cx="446753" cy="315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97845" y="217692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シリアル通信開始</a:t>
            </a:r>
            <a:b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 </a:t>
            </a:r>
            <a:r>
              <a:rPr lang="en-US" altLang="ja-JP" sz="1100" dirty="0" err="1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Serial.begin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(9600);</a:t>
            </a:r>
            <a:b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   //</a:t>
            </a: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ラインセンサ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 ｼﾘｱﾙﾓﾆﾀに出力</a:t>
            </a:r>
            <a:b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Serial.print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analogRead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(LS_L2)); //</a:t>
            </a: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ラインセンサ左外の値を表示</a:t>
            </a:r>
            <a:b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Serial.print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("\t");</a:t>
            </a:r>
            <a:b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Serial.print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analogRead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(LS_R2)); //</a:t>
            </a: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ラインセンサ右外の値を表示</a:t>
            </a:r>
            <a:b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   </a:t>
            </a:r>
            <a:r>
              <a:rPr lang="en-US" altLang="ja-JP" sz="1100" dirty="0" err="1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Serial.println</a:t>
            </a:r>
            <a:r>
              <a:rPr lang="en-US" altLang="ja-JP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("");      // </a:t>
            </a:r>
            <a:r>
              <a:rPr lang="ja-JP" altLang="en-US" sz="1100" dirty="0">
                <a:solidFill>
                  <a:srgbClr val="1D1C1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改行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060" y="3445985"/>
            <a:ext cx="3810000" cy="2697392"/>
          </a:xfrm>
          <a:prstGeom prst="rect">
            <a:avLst/>
          </a:prstGeom>
        </p:spPr>
      </p:pic>
      <p:sp>
        <p:nvSpPr>
          <p:cNvPr id="20" name="角丸四角形 19"/>
          <p:cNvSpPr/>
          <p:nvPr/>
        </p:nvSpPr>
        <p:spPr>
          <a:xfrm>
            <a:off x="8097145" y="5912126"/>
            <a:ext cx="627755" cy="2312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5329754" y="5912126"/>
            <a:ext cx="627755" cy="2312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305050" y="2514600"/>
            <a:ext cx="5619750" cy="33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299845" y="3069038"/>
            <a:ext cx="1196080" cy="79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299845" y="3445985"/>
            <a:ext cx="1456933" cy="7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758" y="3442572"/>
            <a:ext cx="2633242" cy="186960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539" y="1403055"/>
            <a:ext cx="3311566" cy="1665983"/>
          </a:xfrm>
          <a:prstGeom prst="rect">
            <a:avLst/>
          </a:prstGeom>
        </p:spPr>
      </p:pic>
      <p:sp>
        <p:nvSpPr>
          <p:cNvPr id="33" name="右矢印 32"/>
          <p:cNvSpPr/>
          <p:nvPr/>
        </p:nvSpPr>
        <p:spPr>
          <a:xfrm rot="5400000">
            <a:off x="10414430" y="2917692"/>
            <a:ext cx="370114" cy="76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192339" y="2984354"/>
            <a:ext cx="137890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シリアルモニタ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9558758" y="1123507"/>
            <a:ext cx="150714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シリアルプロッタ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2922496" y="6339112"/>
            <a:ext cx="7779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値がシリアルモニタに表示されますので コピペしてエクセル等でも加工できます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DB04C0-A5A8-4408-AE2C-2DD882FE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D5ED4A-B1D2-4AE3-BCD9-C3846B69A1C8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それ以上の事をやる時 参考になる情報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2844D2-7086-4FFC-B0E9-42745E21BA70}"/>
              </a:ext>
            </a:extLst>
          </p:cNvPr>
          <p:cNvSpPr txBox="1"/>
          <p:nvPr/>
        </p:nvSpPr>
        <p:spPr>
          <a:xfrm>
            <a:off x="997845" y="1093716"/>
            <a:ext cx="4947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プログラム実行中の途中の変数をモニタする場合に使います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プログラムに以下のようなおまじないを書いておきます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（下記はラインセンサの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値をモニタする例）</a:t>
            </a:r>
          </a:p>
        </p:txBody>
      </p:sp>
    </p:spTree>
    <p:extLst>
      <p:ext uri="{BB962C8B-B14F-4D97-AF65-F5344CB8AC3E}">
        <p14:creationId xmlns:p14="http://schemas.microsoft.com/office/powerpoint/2010/main" val="251927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22524" y="533009"/>
            <a:ext cx="830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⑨ロボットハードについて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791902" y="1454037"/>
            <a:ext cx="3020272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//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ピン設定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LED       13 //Hi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で点灯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SW_L      7 //SW-ON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Lo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（ｿﾌﾄでﾌﾟﾙｱｯﾌﾟ設定必要）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SW_R      8 //SW-ON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Lo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（ｿﾌﾄでﾌﾟﾙｱｯﾌﾟ設定必要）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LS_L2     3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外側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（黒側）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0-1023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（白側）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LS_L1     2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内側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（黒側）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0-1023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（白側）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LS_R1     1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内側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（黒側）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0-1023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（白側）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LS_R2     0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外側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（黒側）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0-1023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（白側）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VR_L      7 //A/D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0-1023 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VR_R      6 //A/D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0-1023</a:t>
            </a:r>
          </a:p>
          <a:p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MT_PWM_L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5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（遅い）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0-255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（早い）で設定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MT_DIR_L 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3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（バック）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（前進）を設定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MT_PWM_R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6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（遅い）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0-255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（早い）で設定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#define MT_DIR_R  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2 //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（前進）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0-1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（バッグ）を設定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007889" y="1052734"/>
            <a:ext cx="26821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ハードウエアで決まっている所（変更不可）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19892" y="5650984"/>
            <a:ext cx="10000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DMC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提供資料“ライントレースの基礎知識”に書いてある</a:t>
            </a:r>
            <a:b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ハードウエアで決まっている所　と対比してみましょう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C3D877-B98E-491A-A7BD-847DE60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A374A3D-FBA4-46F0-A5EF-9FDE62FA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7" y="1925550"/>
            <a:ext cx="2653382" cy="342728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B4D5B3-A367-4AB4-ADAE-20239F691DD3}"/>
              </a:ext>
            </a:extLst>
          </p:cNvPr>
          <p:cNvSpPr txBox="1"/>
          <p:nvPr/>
        </p:nvSpPr>
        <p:spPr>
          <a:xfrm>
            <a:off x="2624892" y="3365467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右輪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13553-A71A-4ECC-A773-3281995D9C79}"/>
              </a:ext>
            </a:extLst>
          </p:cNvPr>
          <p:cNvSpPr txBox="1"/>
          <p:nvPr/>
        </p:nvSpPr>
        <p:spPr>
          <a:xfrm>
            <a:off x="141906" y="3388584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左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36B105-02B7-4BEC-B8AB-29BB632CB534}"/>
              </a:ext>
            </a:extLst>
          </p:cNvPr>
          <p:cNvSpPr txBox="1"/>
          <p:nvPr/>
        </p:nvSpPr>
        <p:spPr>
          <a:xfrm>
            <a:off x="2447370" y="1669080"/>
            <a:ext cx="145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ラインセンサ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236A98B-06D3-44C3-99FE-D788CB37515F}"/>
              </a:ext>
            </a:extLst>
          </p:cNvPr>
          <p:cNvSpPr txBox="1"/>
          <p:nvPr/>
        </p:nvSpPr>
        <p:spPr>
          <a:xfrm>
            <a:off x="2663481" y="4430399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9CA656-FE8F-4252-ADC1-274D6E2FF931}"/>
              </a:ext>
            </a:extLst>
          </p:cNvPr>
          <p:cNvSpPr txBox="1"/>
          <p:nvPr/>
        </p:nvSpPr>
        <p:spPr>
          <a:xfrm>
            <a:off x="2420995" y="4799731"/>
            <a:ext cx="9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SW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B754AD-1883-4AB6-95D5-65FF991B302D}"/>
              </a:ext>
            </a:extLst>
          </p:cNvPr>
          <p:cNvSpPr txBox="1"/>
          <p:nvPr/>
        </p:nvSpPr>
        <p:spPr>
          <a:xfrm>
            <a:off x="2469688" y="2595339"/>
            <a:ext cx="145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ギアモータ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FEF2518-5C8D-495F-8F9A-9B5C6F04A4D1}"/>
              </a:ext>
            </a:extLst>
          </p:cNvPr>
          <p:cNvCxnSpPr/>
          <p:nvPr/>
        </p:nvCxnSpPr>
        <p:spPr>
          <a:xfrm flipH="1" flipV="1">
            <a:off x="2188628" y="4685260"/>
            <a:ext cx="283449" cy="22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E40BBB1-E43D-4DF7-A17C-789C99E66102}"/>
              </a:ext>
            </a:extLst>
          </p:cNvPr>
          <p:cNvCxnSpPr>
            <a:cxnSpLocks/>
          </p:cNvCxnSpPr>
          <p:nvPr/>
        </p:nvCxnSpPr>
        <p:spPr>
          <a:xfrm flipH="1" flipV="1">
            <a:off x="2363235" y="4278240"/>
            <a:ext cx="380301" cy="25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A7EBC90-647F-46DB-808A-FFE1EE35FDD3}"/>
              </a:ext>
            </a:extLst>
          </p:cNvPr>
          <p:cNvCxnSpPr>
            <a:cxnSpLocks/>
          </p:cNvCxnSpPr>
          <p:nvPr/>
        </p:nvCxnSpPr>
        <p:spPr>
          <a:xfrm flipH="1">
            <a:off x="2172826" y="2027658"/>
            <a:ext cx="365655" cy="49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2ADF403-2ACE-4873-A205-B041B4181B5E}"/>
              </a:ext>
            </a:extLst>
          </p:cNvPr>
          <p:cNvCxnSpPr>
            <a:cxnSpLocks/>
          </p:cNvCxnSpPr>
          <p:nvPr/>
        </p:nvCxnSpPr>
        <p:spPr>
          <a:xfrm flipH="1">
            <a:off x="1956642" y="1947089"/>
            <a:ext cx="642403" cy="47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F05E4E5-9DAB-4F06-9102-88CCF118B267}"/>
              </a:ext>
            </a:extLst>
          </p:cNvPr>
          <p:cNvCxnSpPr>
            <a:cxnSpLocks/>
          </p:cNvCxnSpPr>
          <p:nvPr/>
        </p:nvCxnSpPr>
        <p:spPr>
          <a:xfrm flipH="1">
            <a:off x="1616962" y="1957288"/>
            <a:ext cx="881700" cy="46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0B90D33-8F96-4E21-B23F-81F055A972E1}"/>
              </a:ext>
            </a:extLst>
          </p:cNvPr>
          <p:cNvCxnSpPr>
            <a:cxnSpLocks/>
          </p:cNvCxnSpPr>
          <p:nvPr/>
        </p:nvCxnSpPr>
        <p:spPr>
          <a:xfrm flipH="1">
            <a:off x="1319753" y="1995068"/>
            <a:ext cx="1127617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CDE446D-F782-43A2-A158-CF6FF8D612E3}"/>
              </a:ext>
            </a:extLst>
          </p:cNvPr>
          <p:cNvCxnSpPr>
            <a:cxnSpLocks/>
          </p:cNvCxnSpPr>
          <p:nvPr/>
        </p:nvCxnSpPr>
        <p:spPr>
          <a:xfrm flipH="1">
            <a:off x="2057812" y="2822705"/>
            <a:ext cx="389558" cy="40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FCE0BEB-9950-4D8E-800C-87B767BA3BA4}"/>
              </a:ext>
            </a:extLst>
          </p:cNvPr>
          <p:cNvCxnSpPr>
            <a:cxnSpLocks/>
          </p:cNvCxnSpPr>
          <p:nvPr/>
        </p:nvCxnSpPr>
        <p:spPr>
          <a:xfrm flipH="1">
            <a:off x="1295026" y="2843646"/>
            <a:ext cx="1127617" cy="47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D7680D4-C44B-443B-8824-B2CB946F1F65}"/>
              </a:ext>
            </a:extLst>
          </p:cNvPr>
          <p:cNvSpPr/>
          <p:nvPr/>
        </p:nvSpPr>
        <p:spPr>
          <a:xfrm>
            <a:off x="540974" y="1268284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・ロボットの部品配置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77C6E6-53C8-4102-ACEA-19250F98FF74}"/>
              </a:ext>
            </a:extLst>
          </p:cNvPr>
          <p:cNvSpPr/>
          <p:nvPr/>
        </p:nvSpPr>
        <p:spPr>
          <a:xfrm>
            <a:off x="7351093" y="656120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・マイコンボードのピン配置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A091BC3-2682-4A92-9488-CC87B23E72D6}"/>
              </a:ext>
            </a:extLst>
          </p:cNvPr>
          <p:cNvSpPr/>
          <p:nvPr/>
        </p:nvSpPr>
        <p:spPr>
          <a:xfrm>
            <a:off x="7033065" y="1179746"/>
            <a:ext cx="5068086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ピン設定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デジタル出力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13pin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ボード上の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LED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で点灯）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7pin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ボード上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SW_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左（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SW-ON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”0”)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8pin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ボード上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SW_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右（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SW-ON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”0”)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（ソフトでプルアップ設定必要）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ラインセンサ左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ラインセンサ左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ラインセンサ右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ラインセンサ右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黒側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 -1023[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白側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ボード上可変抵抗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(VR)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左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アナログ入力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6pin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ボード上可変抵抗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(VR)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右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A/D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0-1023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デジタル出力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モータ左の向きを指示（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後進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]-1[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前進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PWM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5pin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モータ左の速度を指示（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遅い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]-255[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速い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デジタル出力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モータ右の向きを指示（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後進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]-1[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前進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PWM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6pin	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モータ右の速度を指示（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遅い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]-255[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速い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	※PWM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　パルスの幅で強弱を制御できる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B08EE14-5AC2-42A3-9637-B96D98E4479C}"/>
              </a:ext>
            </a:extLst>
          </p:cNvPr>
          <p:cNvSpPr/>
          <p:nvPr/>
        </p:nvSpPr>
        <p:spPr>
          <a:xfrm>
            <a:off x="4007889" y="723753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・スケッチの記述例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FEA411A-6965-4305-8CC3-10157D81C125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それ以上の事をやる時 参考になる情報</a:t>
            </a:r>
          </a:p>
        </p:txBody>
      </p:sp>
    </p:spTree>
    <p:extLst>
      <p:ext uri="{BB962C8B-B14F-4D97-AF65-F5344CB8AC3E}">
        <p14:creationId xmlns:p14="http://schemas.microsoft.com/office/powerpoint/2010/main" val="61008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C3D877-B98E-491A-A7BD-847DE60F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FEA411A-6965-4305-8CC3-10157D81C125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それ以上の事をやる時 参考になる情報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4ADF65-D33A-4716-B9F4-452190A47105}"/>
              </a:ext>
            </a:extLst>
          </p:cNvPr>
          <p:cNvSpPr txBox="1"/>
          <p:nvPr/>
        </p:nvSpPr>
        <p:spPr>
          <a:xfrm>
            <a:off x="637074" y="733647"/>
            <a:ext cx="66591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19191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lang="en-US" altLang="ja-JP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でプログラミング入門</a:t>
            </a:r>
            <a:r>
              <a:rPr lang="en-US" altLang="ja-JP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基礎編パート</a:t>
            </a:r>
            <a:r>
              <a:rPr lang="en-US" altLang="ja-JP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1〜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i="0" u="none" strike="noStrike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ツール・ラボ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i="0" dirty="0">
              <a:solidFill>
                <a:srgbClr val="191919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https://tool-lab.com/arduino-basic-1/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409685-17F6-40C9-AA9F-F5DEEFFCA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45" y="2014323"/>
            <a:ext cx="2688117" cy="468000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F14F9E1-664F-403B-82FA-9F6800938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822" y="2014323"/>
            <a:ext cx="2701420" cy="46800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404F515E-D5B3-419D-ACA5-8284EE2AD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802" y="2014323"/>
            <a:ext cx="2593378" cy="46800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79DA5CF-113C-4F73-847B-C9015E64A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5740" y="2014323"/>
            <a:ext cx="269175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3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68F728-BD32-4B5E-BBDC-7EF29AD3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568301-9527-4252-B701-18A7857B0A34}"/>
              </a:ext>
            </a:extLst>
          </p:cNvPr>
          <p:cNvSpPr/>
          <p:nvPr/>
        </p:nvSpPr>
        <p:spPr>
          <a:xfrm>
            <a:off x="221000" y="230188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それ以上の事をやる時 参考になる情報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1C3A7D0-8E0C-4C51-835D-3E6797A1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33" y="1942755"/>
            <a:ext cx="2710435" cy="468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BA5ACB3-E59F-4F48-9D73-A064A557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18" y="1942755"/>
            <a:ext cx="2680405" cy="468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83AC986-522E-4279-AA06-03D03ED5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8" y="1942755"/>
            <a:ext cx="2705625" cy="46800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F200DF-9BD1-4748-B819-EA5B13C51196}"/>
              </a:ext>
            </a:extLst>
          </p:cNvPr>
          <p:cNvSpPr txBox="1"/>
          <p:nvPr/>
        </p:nvSpPr>
        <p:spPr>
          <a:xfrm>
            <a:off x="645463" y="800158"/>
            <a:ext cx="66591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19191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r>
              <a:rPr lang="en-US" altLang="ja-JP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でプログラミング入門</a:t>
            </a:r>
            <a:r>
              <a:rPr lang="en-US" altLang="ja-JP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基礎編パート</a:t>
            </a:r>
            <a:r>
              <a:rPr lang="en-US" altLang="ja-JP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1〜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i="0" u="none" strike="noStrike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ツール・ラボ</a:t>
            </a:r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i="0" dirty="0">
              <a:solidFill>
                <a:srgbClr val="191919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6"/>
              </a:rPr>
              <a:t>https://tool-lab.com/arduino-basic-1/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01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A8BDEFC-4E18-43A0-84AA-B0720AFC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BA91F04-92B4-4EDB-AFC0-EA7989413CF4}"/>
              </a:ext>
            </a:extLst>
          </p:cNvPr>
          <p:cNvSpPr/>
          <p:nvPr/>
        </p:nvSpPr>
        <p:spPr>
          <a:xfrm>
            <a:off x="221000" y="230188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それ以上の事をやる時 参考になる情報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57A02C-7366-4823-B0DB-B7927F46073A}"/>
              </a:ext>
            </a:extLst>
          </p:cNvPr>
          <p:cNvSpPr txBox="1"/>
          <p:nvPr/>
        </p:nvSpPr>
        <p:spPr>
          <a:xfrm>
            <a:off x="645463" y="800158"/>
            <a:ext cx="485902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⑪プログラム学習　動画サイト（ドットインストール）</a:t>
            </a:r>
            <a:endParaRPr lang="en-US" altLang="ja-JP" i="0" dirty="0">
              <a:solidFill>
                <a:srgbClr val="191919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https://dotinstall.com/lessons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9000E4-7AC6-40C7-B925-C85AC586356D}"/>
              </a:ext>
            </a:extLst>
          </p:cNvPr>
          <p:cNvSpPr txBox="1"/>
          <p:nvPr/>
        </p:nvSpPr>
        <p:spPr>
          <a:xfrm>
            <a:off x="1140790" y="1846760"/>
            <a:ext cx="4983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#02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はじめての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(02:57)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.c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ファイルの作成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hello world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コメントの書き方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コンパイルの仕方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実行の仕方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https://dotinstall.com/lessons/basic_c/9402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#03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変数とはなにか？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(02:55)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変数の説明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データ型の種類（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int, float, char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変数の宣言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データの代入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変数の表示（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printf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https://dotinstall.com/lessons/basic_c/9403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#04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演算子をつかってみよう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(02:37)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基本の演算子（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+, -, *, /, %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代入を伴う演算子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単項演算子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https://dotinstall.com/lessons/basic_c/9404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F284AC-335E-43B0-A582-BE68D70D2598}"/>
              </a:ext>
            </a:extLst>
          </p:cNvPr>
          <p:cNvSpPr txBox="1"/>
          <p:nvPr/>
        </p:nvSpPr>
        <p:spPr>
          <a:xfrm>
            <a:off x="5923918" y="1846760"/>
            <a:ext cx="49830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#05 if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文で条件分岐をしてみよう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(03:01)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if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比較演算子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if ... else ...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if ... else if ... else ...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6"/>
              </a:rPr>
              <a:t>https://dotinstall.com/lessons/basic_c/9405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#06 switch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文で条件分岐をしてみよう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(02:44)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switch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7"/>
              </a:rPr>
              <a:t>https://dotinstall.com/lessons/basic_c/9406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#07 while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文でループ処理をしてみよう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(03:00)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while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do ... while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8"/>
              </a:rPr>
              <a:t>https://dotinstall.com/lessons/basic_c/9407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#08 for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文でループ処理をしてみよう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(02:44)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continue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break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hlinkClick r:id="rId9"/>
              </a:rPr>
              <a:t>https://dotinstall.com/lessons/basic_c/9408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760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55527" y="4998027"/>
            <a:ext cx="4083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latin typeface="Meiryo UI" panose="020B0604030504040204" pitchFamily="50" charset="-128"/>
                <a:ea typeface="Meiryo UI" panose="020B0604030504040204" pitchFamily="50" charset="-128"/>
              </a:rPr>
              <a:t>終わり</a:t>
            </a:r>
          </a:p>
        </p:txBody>
      </p:sp>
      <p:sp>
        <p:nvSpPr>
          <p:cNvPr id="3" name="正方形/長方形 2"/>
          <p:cNvSpPr/>
          <p:nvPr/>
        </p:nvSpPr>
        <p:spPr>
          <a:xfrm rot="20536262">
            <a:off x="1553738" y="2004135"/>
            <a:ext cx="88671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上手くできましたか？</a:t>
            </a:r>
            <a:br>
              <a:rPr lang="en-US" altLang="ja-JP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ネットを探せば他にも情報が出てきますので そちらも参考にしてください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6B829-3D55-4E36-9D0B-4315252A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309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39ADFE-3F18-4411-8BD7-322CFE0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22B5A35-0814-4B2D-9232-78329A016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92598"/>
              </p:ext>
            </p:extLst>
          </p:nvPr>
        </p:nvGraphicFramePr>
        <p:xfrm>
          <a:off x="721474" y="1160151"/>
          <a:ext cx="10749052" cy="3899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508">
                  <a:extLst>
                    <a:ext uri="{9D8B030D-6E8A-4147-A177-3AD203B41FA5}">
                      <a16:colId xmlns:a16="http://schemas.microsoft.com/office/drawing/2014/main" val="2832838978"/>
                    </a:ext>
                  </a:extLst>
                </a:gridCol>
                <a:gridCol w="6821522">
                  <a:extLst>
                    <a:ext uri="{9D8B030D-6E8A-4147-A177-3AD203B41FA5}">
                      <a16:colId xmlns:a16="http://schemas.microsoft.com/office/drawing/2014/main" val="1958402721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3308823494"/>
                    </a:ext>
                  </a:extLst>
                </a:gridCol>
                <a:gridCol w="1417834">
                  <a:extLst>
                    <a:ext uri="{9D8B030D-6E8A-4147-A177-3AD203B41FA5}">
                      <a16:colId xmlns:a16="http://schemas.microsoft.com/office/drawing/2014/main" val="194430990"/>
                    </a:ext>
                  </a:extLst>
                </a:gridCol>
              </a:tblGrid>
              <a:tr h="37563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作成日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04738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章：説明したい一番の内容をまず表現。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DMC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ロボットで作動することを明記。コメントのグレー化。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章：⑨追加および構成見直し。表紙：推奨の進め方記載。他：サンプル編集の注意削除</a:t>
                      </a:r>
                      <a:endParaRPr kumimoji="1" lang="en-US" altLang="ja-JP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＜今後の課題：記述標準化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ライントレースサンプルプログラムとの表記整合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20/11/19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Nagase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46491"/>
                  </a:ext>
                </a:extLst>
              </a:tr>
              <a:tr h="374575"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1.1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章①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/*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*/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、②代入演算子、④エラーの例　追加</a:t>
                      </a:r>
                      <a:b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章⑪ドットインストールの紹介追加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20/11/26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Nagase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648441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1.2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CC</a:t>
                      </a:r>
                      <a:r>
                        <a:rPr kumimoji="1" lang="ja-JP" altLang="en-US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ライセンス記載</a:t>
                      </a:r>
                      <a:endParaRPr kumimoji="1" lang="en-US" altLang="ja-JP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21/1/11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Hirai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733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00523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8594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654"/>
                  </a:ext>
                </a:extLst>
              </a:tr>
              <a:tr h="375637"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84707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874388-C242-43BD-B28A-DD2E6A4B8509}"/>
              </a:ext>
            </a:extLst>
          </p:cNvPr>
          <p:cNvSpPr txBox="1"/>
          <p:nvPr/>
        </p:nvSpPr>
        <p:spPr>
          <a:xfrm>
            <a:off x="1551397" y="444684"/>
            <a:ext cx="202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改訂履歴</a:t>
            </a:r>
          </a:p>
        </p:txBody>
      </p:sp>
    </p:spTree>
    <p:extLst>
      <p:ext uri="{BB962C8B-B14F-4D97-AF65-F5344CB8AC3E}">
        <p14:creationId xmlns:p14="http://schemas.microsoft.com/office/powerpoint/2010/main" val="110504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1000" y="163677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■もくじ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88968" y="533009"/>
            <a:ext cx="83037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プログラミング学習始めの一歩</a:t>
            </a:r>
            <a:b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①スケッチの構成（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setup, loop, ;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）・コメント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②変数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・演算子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四則演算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③定数・変数・制御文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(if else)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・演算子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(==, &gt;=, &amp;&amp;, ||) </a:t>
            </a: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④制御文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(for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Loop)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・関数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⑤スケッチとスクラッチの比較</a:t>
            </a: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２．それ以上の事をやる時 参考になる情報</a:t>
            </a:r>
            <a:b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⑥ソフトについて（プログラムはスケッチと言う）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・コマンド表</a:t>
            </a:r>
            <a:b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・他</a:t>
            </a:r>
            <a:b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⑦コンパイルエラー時の対応</a:t>
            </a:r>
            <a:b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下のエラーの文字をコピーして　ググれば出てくる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⑧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シリアルモニタの使い方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⑨ロボットハードについて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　⑩</a:t>
            </a:r>
            <a:r>
              <a:rPr lang="en-US" altLang="ja-JP" sz="2000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Arduino</a:t>
            </a:r>
            <a:r>
              <a:rPr lang="ja-JP" altLang="en-US" sz="2000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でプログラミング入門</a:t>
            </a:r>
            <a:r>
              <a:rPr lang="en-US" altLang="ja-JP" sz="2000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〜</a:t>
            </a:r>
            <a:r>
              <a:rPr lang="ja-JP" altLang="en-US" sz="2000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基礎編パート</a:t>
            </a:r>
            <a:r>
              <a:rPr lang="en-US" altLang="ja-JP" sz="2000" i="0" dirty="0">
                <a:solidFill>
                  <a:srgbClr val="191919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1〜</a:t>
            </a:r>
          </a:p>
          <a:p>
            <a:r>
              <a:rPr lang="ja-JP" altLang="en-US" sz="2000" dirty="0">
                <a:solidFill>
                  <a:srgbClr val="19191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⑪プログラム学習　動画サイト（ドットインストール）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E2FDED5-22AF-4981-9916-6D68A51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40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31">
            <a:extLst>
              <a:ext uri="{FF2B5EF4-FFF2-40B4-BE49-F238E27FC236}">
                <a16:creationId xmlns:a16="http://schemas.microsoft.com/office/drawing/2014/main" id="{BA479A7C-FA01-4A66-87B0-A44B268E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15" y="264457"/>
            <a:ext cx="3993715" cy="251701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9C93801-B5F1-4F4D-AC5D-E87DF564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E75F97-E203-496F-B527-DFC43F072616}"/>
              </a:ext>
            </a:extLst>
          </p:cNvPr>
          <p:cNvSpPr/>
          <p:nvPr/>
        </p:nvSpPr>
        <p:spPr>
          <a:xfrm>
            <a:off x="221000" y="163677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プログラミング学習始めの一歩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527B2F-0568-4EA3-8157-8A9231553751}"/>
              </a:ext>
            </a:extLst>
          </p:cNvPr>
          <p:cNvSpPr txBox="1"/>
          <p:nvPr/>
        </p:nvSpPr>
        <p:spPr>
          <a:xfrm>
            <a:off x="806155" y="1151316"/>
            <a:ext cx="841347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setup(){...}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は最初に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回、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loop(){...}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は全体を繰り返し実行します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int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0;  // variable to store the value coming from the sensor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the setup routine runs once when you press reset: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oid setup() {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declare the </a:t>
            </a:r>
            <a:r>
              <a:rPr kumimoji="1" lang="en-US" altLang="ja-JP" sz="14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ledPin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(13pin) as an OUTPUT: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pinMode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OUTPUT);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the loop routine runs over and over again forever: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oid loop() {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read the value from the VR(</a:t>
            </a:r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右可変抵抗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(0</a:t>
            </a:r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1023)[6pin]):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analogRead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(6);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turn the </a:t>
            </a:r>
            <a:r>
              <a:rPr kumimoji="1" lang="en-US" altLang="ja-JP" sz="14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ledPin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on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HIGH);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stop the program for &lt;</a:t>
            </a:r>
            <a:r>
              <a:rPr kumimoji="1" lang="en-US" altLang="ja-JP" sz="14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 milliseconds: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delay(sensorValue+100);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turn the </a:t>
            </a:r>
            <a:r>
              <a:rPr kumimoji="1" lang="en-US" altLang="ja-JP" sz="14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ledPin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off: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LOW);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stop the program for </a:t>
            </a:r>
            <a:r>
              <a:rPr kumimoji="1" lang="en-US" altLang="ja-JP" sz="14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&lt;</a:t>
            </a:r>
            <a:r>
              <a:rPr kumimoji="1" lang="en-US" altLang="ja-JP" sz="14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 milliseconds: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delay(sensorValue+100);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BEB4AA-9EF1-4253-BC06-80499F7CBE94}"/>
              </a:ext>
            </a:extLst>
          </p:cNvPr>
          <p:cNvSpPr txBox="1"/>
          <p:nvPr/>
        </p:nvSpPr>
        <p:spPr>
          <a:xfrm>
            <a:off x="7689602" y="2325945"/>
            <a:ext cx="43345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コメント文　</a:t>
            </a:r>
            <a:endParaRPr lang="en-US" altLang="ja-JP" sz="16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/*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長さが自由なコメント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複数行も可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*/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setup() 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起動時最初の一回だけ走る部分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こでは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ロボットハード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(LED pin)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を定義。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文の最後は 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で表現。よく忘れるので注意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r>
              <a:rPr kumimoji="1"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oop() 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その後、常時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LOOP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している部分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の値を読み取る部分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1023)</a:t>
            </a: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している部分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値に応じて停止している部分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している部分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815F61-6FC7-4849-ACDA-13F289EC2E64}"/>
              </a:ext>
            </a:extLst>
          </p:cNvPr>
          <p:cNvSpPr txBox="1"/>
          <p:nvPr/>
        </p:nvSpPr>
        <p:spPr>
          <a:xfrm>
            <a:off x="466725" y="580711"/>
            <a:ext cx="637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①スケッチの構成（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setup, loop, ;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）・コメント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1CA3EA-B39C-4E6E-91FD-4D0CE70C6053}"/>
              </a:ext>
            </a:extLst>
          </p:cNvPr>
          <p:cNvSpPr txBox="1"/>
          <p:nvPr/>
        </p:nvSpPr>
        <p:spPr>
          <a:xfrm>
            <a:off x="1677622" y="6593543"/>
            <a:ext cx="9416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サンプル１：右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を回すと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の点滅速度が変わります（「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DMC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のロボット」で作動します）　　参考　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ArduinoIDE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スケッチ例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/03Analog/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AnalogInput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62E0184-81F8-4452-9858-FD66CD0067CA}"/>
              </a:ext>
            </a:extLst>
          </p:cNvPr>
          <p:cNvSpPr/>
          <p:nvPr/>
        </p:nvSpPr>
        <p:spPr>
          <a:xfrm>
            <a:off x="682924" y="2051149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894C917-81E1-450D-851E-FDA6CCF24B38}"/>
              </a:ext>
            </a:extLst>
          </p:cNvPr>
          <p:cNvSpPr/>
          <p:nvPr/>
        </p:nvSpPr>
        <p:spPr>
          <a:xfrm>
            <a:off x="2693621" y="1656804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2EBB93D5-5BF8-4C88-B241-5CB0AE3AB2DF}"/>
              </a:ext>
            </a:extLst>
          </p:cNvPr>
          <p:cNvSpPr/>
          <p:nvPr/>
        </p:nvSpPr>
        <p:spPr>
          <a:xfrm>
            <a:off x="6540005" y="2348510"/>
            <a:ext cx="129242" cy="859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C0BC15E4-528A-4125-92D0-1AD1FB8D742D}"/>
              </a:ext>
            </a:extLst>
          </p:cNvPr>
          <p:cNvSpPr/>
          <p:nvPr/>
        </p:nvSpPr>
        <p:spPr>
          <a:xfrm>
            <a:off x="6561263" y="3649922"/>
            <a:ext cx="107984" cy="2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1CBC805-8EA7-41EF-A0B1-1657632B5476}"/>
              </a:ext>
            </a:extLst>
          </p:cNvPr>
          <p:cNvCxnSpPr>
            <a:cxnSpLocks/>
          </p:cNvCxnSpPr>
          <p:nvPr/>
        </p:nvCxnSpPr>
        <p:spPr>
          <a:xfrm flipH="1" flipV="1">
            <a:off x="3240441" y="1824017"/>
            <a:ext cx="4368266" cy="66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044348E-74FA-42ED-9128-8B02CB4C726B}"/>
              </a:ext>
            </a:extLst>
          </p:cNvPr>
          <p:cNvCxnSpPr>
            <a:cxnSpLocks/>
          </p:cNvCxnSpPr>
          <p:nvPr/>
        </p:nvCxnSpPr>
        <p:spPr>
          <a:xfrm flipH="1" flipV="1">
            <a:off x="1245276" y="2136848"/>
            <a:ext cx="6363431" cy="37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6F75C30-2B88-449B-A67A-CBA80CCDF52F}"/>
              </a:ext>
            </a:extLst>
          </p:cNvPr>
          <p:cNvSpPr/>
          <p:nvPr/>
        </p:nvSpPr>
        <p:spPr>
          <a:xfrm>
            <a:off x="839086" y="2250552"/>
            <a:ext cx="1424777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3296D48-011F-4AD3-A0E4-9B1DCF91C1B6}"/>
              </a:ext>
            </a:extLst>
          </p:cNvPr>
          <p:cNvSpPr/>
          <p:nvPr/>
        </p:nvSpPr>
        <p:spPr>
          <a:xfrm>
            <a:off x="839086" y="2953305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75DEBDA-6A9F-41D8-B150-CFBD4C3A5091}"/>
              </a:ext>
            </a:extLst>
          </p:cNvPr>
          <p:cNvSpPr/>
          <p:nvPr/>
        </p:nvSpPr>
        <p:spPr>
          <a:xfrm>
            <a:off x="839085" y="3576238"/>
            <a:ext cx="1424777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EC8DC12-2C4C-4ECF-A8F8-23CB6CBE5595}"/>
              </a:ext>
            </a:extLst>
          </p:cNvPr>
          <p:cNvSpPr/>
          <p:nvPr/>
        </p:nvSpPr>
        <p:spPr>
          <a:xfrm>
            <a:off x="806156" y="5914069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D8B1AC2-4328-49D7-B234-010FDD3DD50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6669247" y="2778295"/>
            <a:ext cx="1007115" cy="42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D04DA42-CF73-4397-B881-B986168E34E4}"/>
              </a:ext>
            </a:extLst>
          </p:cNvPr>
          <p:cNvCxnSpPr>
            <a:cxnSpLocks/>
          </p:cNvCxnSpPr>
          <p:nvPr/>
        </p:nvCxnSpPr>
        <p:spPr>
          <a:xfrm flipH="1" flipV="1">
            <a:off x="3274981" y="2944073"/>
            <a:ext cx="4401381" cy="101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F1D7937-7695-4A42-B309-49707707411D}"/>
              </a:ext>
            </a:extLst>
          </p:cNvPr>
          <p:cNvCxnSpPr>
            <a:cxnSpLocks/>
          </p:cNvCxnSpPr>
          <p:nvPr/>
        </p:nvCxnSpPr>
        <p:spPr>
          <a:xfrm flipH="1" flipV="1">
            <a:off x="3744722" y="4188633"/>
            <a:ext cx="3931640" cy="72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4462BB0-FA4D-4171-A8F7-7810E7D5C5C7}"/>
              </a:ext>
            </a:extLst>
          </p:cNvPr>
          <p:cNvCxnSpPr>
            <a:cxnSpLocks/>
          </p:cNvCxnSpPr>
          <p:nvPr/>
        </p:nvCxnSpPr>
        <p:spPr>
          <a:xfrm flipH="1" flipV="1">
            <a:off x="3115798" y="5441612"/>
            <a:ext cx="4492909" cy="94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1885A90-2373-4E73-BC6E-00327C624BC1}"/>
              </a:ext>
            </a:extLst>
          </p:cNvPr>
          <p:cNvCxnSpPr>
            <a:cxnSpLocks/>
          </p:cNvCxnSpPr>
          <p:nvPr/>
        </p:nvCxnSpPr>
        <p:spPr>
          <a:xfrm flipH="1" flipV="1">
            <a:off x="3115798" y="4571162"/>
            <a:ext cx="4492910" cy="77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F1E78FE8-43D6-42A5-9476-F29C321483E1}"/>
              </a:ext>
            </a:extLst>
          </p:cNvPr>
          <p:cNvCxnSpPr>
            <a:cxnSpLocks/>
          </p:cNvCxnSpPr>
          <p:nvPr/>
        </p:nvCxnSpPr>
        <p:spPr>
          <a:xfrm flipH="1" flipV="1">
            <a:off x="3334327" y="5051776"/>
            <a:ext cx="4342036" cy="84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A4E121F-D3FF-4539-A78A-92B1141D4F0A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6669247" y="4479636"/>
            <a:ext cx="952700" cy="4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671BBC2-69B7-4684-AA3F-AEC340244D38}"/>
              </a:ext>
            </a:extLst>
          </p:cNvPr>
          <p:cNvSpPr/>
          <p:nvPr/>
        </p:nvSpPr>
        <p:spPr>
          <a:xfrm>
            <a:off x="2775133" y="2744525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57504D6-5F81-40A5-BE69-A949740B914B}"/>
              </a:ext>
            </a:extLst>
          </p:cNvPr>
          <p:cNvSpPr txBox="1"/>
          <p:nvPr/>
        </p:nvSpPr>
        <p:spPr>
          <a:xfrm>
            <a:off x="1452961" y="6250962"/>
            <a:ext cx="539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注意：コメントは目立たないようにグレーにしてあります。実際の</a:t>
            </a:r>
            <a:r>
              <a:rPr kumimoji="1" lang="en-US" altLang="ja-JP" sz="1200" dirty="0"/>
              <a:t>IDE</a:t>
            </a:r>
            <a:r>
              <a:rPr kumimoji="1" lang="ja-JP" altLang="en-US" sz="1200" dirty="0"/>
              <a:t>では黒です</a:t>
            </a:r>
          </a:p>
        </p:txBody>
      </p:sp>
    </p:spTree>
    <p:extLst>
      <p:ext uri="{BB962C8B-B14F-4D97-AF65-F5344CB8AC3E}">
        <p14:creationId xmlns:p14="http://schemas.microsoft.com/office/powerpoint/2010/main" val="218009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93B548F-90AA-4B6B-B510-3DE44A31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A54-B321-4635-9A8E-41D59497C636}"/>
              </a:ext>
            </a:extLst>
          </p:cNvPr>
          <p:cNvSpPr/>
          <p:nvPr/>
        </p:nvSpPr>
        <p:spPr>
          <a:xfrm>
            <a:off x="221000" y="163677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プログラミング学習始めの一歩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27E098-E83B-4219-8DB8-901C01B43A7B}"/>
              </a:ext>
            </a:extLst>
          </p:cNvPr>
          <p:cNvSpPr txBox="1"/>
          <p:nvPr/>
        </p:nvSpPr>
        <p:spPr>
          <a:xfrm>
            <a:off x="797767" y="997745"/>
            <a:ext cx="926063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変数には、扱う値に応じていろいろな型で定義します。＝は代入（代入演算子）を意味します。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the setup routine runs once when you press reset: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void setup() {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</a:t>
            </a:r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起動時最初に一回だけ走るプログラム</a:t>
            </a:r>
          </a:p>
          <a:p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//IO</a:t>
            </a:r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ポート設定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(2,LOW);//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前進</a:t>
            </a:r>
          </a:p>
          <a:p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//debug</a:t>
            </a:r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用シリアル通信を開始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Serial.begin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(9600);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the loop routine runs over and over again forever: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void loop() {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read the input on analog pin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右可変抵抗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AD(0-&gt;1023)[6pin]):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int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analogRead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(6);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Convert the analog reading (which goes from 0 - 1023) </a:t>
            </a:r>
          </a:p>
          <a:p>
            <a:r>
              <a:rPr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 </a:t>
            </a:r>
            <a:r>
              <a:rPr kumimoji="1" lang="en-US" altLang="ja-JP" sz="14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mtr_PWM</a:t>
            </a:r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(0 - 50):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float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mtr_PWM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* (50.0 / 1023.0 );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Motor control: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analogWrite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mtr_PWM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//debug</a:t>
            </a:r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用シリアルモニタ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Serial.print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Serial.print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(", ");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Serial.println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mtr_PWM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B010B1-990A-4BC0-A937-C80862E1F65A}"/>
              </a:ext>
            </a:extLst>
          </p:cNvPr>
          <p:cNvSpPr txBox="1"/>
          <p:nvPr/>
        </p:nvSpPr>
        <p:spPr>
          <a:xfrm>
            <a:off x="7604865" y="2038101"/>
            <a:ext cx="4624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起動時最初の一回だけ走る部分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こでは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ロボットハードを定義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その後、常時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LOOP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している部分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の値を読み取る部分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1023)</a:t>
            </a: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演算子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（四則演算）。　計算している部分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モータに流れる電流（≒モータ回転数）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をコントロールしている部分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型がある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：整数（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-32768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32767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float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：浮動小数点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注意：このような割り算の時は、小数点をつけないと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 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になります</a:t>
            </a:r>
            <a:r>
              <a:rPr lang="ja-JP" altLang="en-US" sz="14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（整数の除算とみなされる）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E345B8-9089-425D-AE01-ABE76F7C6A1C}"/>
              </a:ext>
            </a:extLst>
          </p:cNvPr>
          <p:cNvSpPr txBox="1"/>
          <p:nvPr/>
        </p:nvSpPr>
        <p:spPr>
          <a:xfrm>
            <a:off x="466725" y="580711"/>
            <a:ext cx="562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・演算子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四則演算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AEE543E8-1585-452D-80BD-3086FEAF442A}"/>
              </a:ext>
            </a:extLst>
          </p:cNvPr>
          <p:cNvSpPr/>
          <p:nvPr/>
        </p:nvSpPr>
        <p:spPr>
          <a:xfrm>
            <a:off x="6531616" y="1814228"/>
            <a:ext cx="124070" cy="133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0B0E23FA-4A59-4B7E-A225-18BCDD4908B2}"/>
              </a:ext>
            </a:extLst>
          </p:cNvPr>
          <p:cNvSpPr/>
          <p:nvPr/>
        </p:nvSpPr>
        <p:spPr>
          <a:xfrm>
            <a:off x="6552874" y="3342167"/>
            <a:ext cx="45719" cy="3352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33FA4C6-968C-4278-BAD3-52D2CA8EA46F}"/>
              </a:ext>
            </a:extLst>
          </p:cNvPr>
          <p:cNvCxnSpPr>
            <a:cxnSpLocks/>
          </p:cNvCxnSpPr>
          <p:nvPr/>
        </p:nvCxnSpPr>
        <p:spPr>
          <a:xfrm flipH="1">
            <a:off x="6853382" y="2256639"/>
            <a:ext cx="738794" cy="20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2F1E40D-4C3E-4580-BED7-BB95932278E2}"/>
              </a:ext>
            </a:extLst>
          </p:cNvPr>
          <p:cNvCxnSpPr>
            <a:cxnSpLocks/>
          </p:cNvCxnSpPr>
          <p:nvPr/>
        </p:nvCxnSpPr>
        <p:spPr>
          <a:xfrm flipH="1">
            <a:off x="6679091" y="2987614"/>
            <a:ext cx="943606" cy="196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96FCE7B-F06F-41D2-B61E-79383FD4E5D2}"/>
              </a:ext>
            </a:extLst>
          </p:cNvPr>
          <p:cNvCxnSpPr>
            <a:cxnSpLocks/>
          </p:cNvCxnSpPr>
          <p:nvPr/>
        </p:nvCxnSpPr>
        <p:spPr>
          <a:xfrm flipH="1">
            <a:off x="4096753" y="3444948"/>
            <a:ext cx="3495423" cy="97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75BA485-0564-43BF-BBFA-D2D3420A5A94}"/>
              </a:ext>
            </a:extLst>
          </p:cNvPr>
          <p:cNvCxnSpPr>
            <a:cxnSpLocks/>
          </p:cNvCxnSpPr>
          <p:nvPr/>
        </p:nvCxnSpPr>
        <p:spPr>
          <a:xfrm flipH="1">
            <a:off x="3744722" y="3984771"/>
            <a:ext cx="3789259" cy="99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87E6501-2EB9-4198-B404-47FC94988C67}"/>
              </a:ext>
            </a:extLst>
          </p:cNvPr>
          <p:cNvCxnSpPr>
            <a:cxnSpLocks/>
          </p:cNvCxnSpPr>
          <p:nvPr/>
        </p:nvCxnSpPr>
        <p:spPr>
          <a:xfrm flipH="1">
            <a:off x="3467100" y="4622334"/>
            <a:ext cx="4066882" cy="85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29913FA-8DCF-4349-906D-5A550A63C3FA}"/>
              </a:ext>
            </a:extLst>
          </p:cNvPr>
          <p:cNvCxnSpPr>
            <a:cxnSpLocks/>
          </p:cNvCxnSpPr>
          <p:nvPr/>
        </p:nvCxnSpPr>
        <p:spPr>
          <a:xfrm flipH="1" flipV="1">
            <a:off x="2517813" y="4447348"/>
            <a:ext cx="5065800" cy="69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1393509-F3C6-4C27-86B0-BE46E04C506B}"/>
              </a:ext>
            </a:extLst>
          </p:cNvPr>
          <p:cNvCxnSpPr>
            <a:cxnSpLocks/>
          </p:cNvCxnSpPr>
          <p:nvPr/>
        </p:nvCxnSpPr>
        <p:spPr>
          <a:xfrm flipH="1" flipV="1">
            <a:off x="2517814" y="5116600"/>
            <a:ext cx="5065799" cy="5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A51078A-6E30-49A8-8878-250F50D6B0AA}"/>
              </a:ext>
            </a:extLst>
          </p:cNvPr>
          <p:cNvCxnSpPr>
            <a:cxnSpLocks/>
          </p:cNvCxnSpPr>
          <p:nvPr/>
        </p:nvCxnSpPr>
        <p:spPr>
          <a:xfrm flipH="1" flipV="1">
            <a:off x="4535055" y="5195731"/>
            <a:ext cx="3048558" cy="91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C4657E0-7FEB-4633-AA8F-F1FD95BB1193}"/>
              </a:ext>
            </a:extLst>
          </p:cNvPr>
          <p:cNvSpPr/>
          <p:nvPr/>
        </p:nvSpPr>
        <p:spPr>
          <a:xfrm>
            <a:off x="945401" y="4298344"/>
            <a:ext cx="1424777" cy="2448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FF20352-2305-4769-B6EE-531B6F342F8A}"/>
              </a:ext>
            </a:extLst>
          </p:cNvPr>
          <p:cNvSpPr/>
          <p:nvPr/>
        </p:nvSpPr>
        <p:spPr>
          <a:xfrm>
            <a:off x="947315" y="4950910"/>
            <a:ext cx="1424777" cy="2448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0E0F3B-9BBC-43A3-856A-2E0CE2F94EFB}"/>
              </a:ext>
            </a:extLst>
          </p:cNvPr>
          <p:cNvSpPr txBox="1"/>
          <p:nvPr/>
        </p:nvSpPr>
        <p:spPr>
          <a:xfrm>
            <a:off x="2434439" y="6528062"/>
            <a:ext cx="8935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サンプル２：右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を回すとモータ速度が変わります（「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DMC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のロボット」で作動します）　　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ArduinoIDE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スケッチ例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/01Basic/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ReadAnalogVoltage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941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79547" y="595313"/>
            <a:ext cx="6120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③定数・変数・制御文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(if else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・演算子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==, &gt;=,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&amp;&amp;, ||) </a:t>
            </a: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4FF7CDD1-082B-4F96-9F2A-66AB25E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F4FCAF-4585-4858-8CE3-AA7C4B8EE332}"/>
              </a:ext>
            </a:extLst>
          </p:cNvPr>
          <p:cNvSpPr txBox="1"/>
          <p:nvPr/>
        </p:nvSpPr>
        <p:spPr>
          <a:xfrm>
            <a:off x="816703" y="1105135"/>
            <a:ext cx="8170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制御文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if (x&gt;=K){①} else {②}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を使うと処理の順番を変えることができます。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等号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(==), AND(&amp;&amp;),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OR(||)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の記述は独特なので要注意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constants won't change. They're used here to set pin numbers: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const int SW_ON = 0;    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SW ON LEVEL( ON=0/ OFF=1 )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variables will change: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long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vr_ad_R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0;       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variable for reading the VR AD Value(Right)    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int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sw_l_State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0;     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variable for reading the push </a:t>
            </a:r>
            <a:r>
              <a:rPr kumimoji="1" lang="en-US" altLang="ja-JP" sz="1400" dirty="0" err="1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status(Left)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int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sw_r_State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0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         // variable for reading the push </a:t>
            </a:r>
            <a:r>
              <a:rPr kumimoji="1" lang="en-US" altLang="ja-JP" sz="1400" dirty="0" err="1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status(Right)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void setup() {</a:t>
            </a:r>
          </a:p>
          <a:p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// initialize the LED pin as an output: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pinMode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(13,OUTPUT); 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13pin</a:t>
            </a: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LED)</a:t>
            </a:r>
            <a:r>
              <a:rPr kumimoji="1" lang="ja-JP" altLang="en-US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を出力ポートに設定</a:t>
            </a:r>
            <a:endParaRPr kumimoji="1" lang="en-US" altLang="ja-JP" sz="140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// initialize the pushbutton pin as an input: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pinMode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(7,byte(2));    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Push SW(Left)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pinMode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(8,byte(2));    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Push SW(Right)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Serial.begin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(9600); 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05F8D20-7D10-4F14-BBDC-A64720859CEC}"/>
              </a:ext>
            </a:extLst>
          </p:cNvPr>
          <p:cNvSpPr/>
          <p:nvPr/>
        </p:nvSpPr>
        <p:spPr>
          <a:xfrm>
            <a:off x="221000" y="163677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プログラミング学習始めの一歩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F67450-4AF7-45FB-8F27-06BB54A57077}"/>
              </a:ext>
            </a:extLst>
          </p:cNvPr>
          <p:cNvSpPr txBox="1"/>
          <p:nvPr/>
        </p:nvSpPr>
        <p:spPr>
          <a:xfrm>
            <a:off x="2684120" y="5808278"/>
            <a:ext cx="114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次ページに続く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612A3E-11DF-4C95-B6B9-45AC6288C04A}"/>
              </a:ext>
            </a:extLst>
          </p:cNvPr>
          <p:cNvSpPr txBox="1"/>
          <p:nvPr/>
        </p:nvSpPr>
        <p:spPr>
          <a:xfrm>
            <a:off x="7764256" y="1613812"/>
            <a:ext cx="43662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</a:t>
            </a:r>
            <a:endParaRPr kumimoji="1"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const + 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定数名　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設定値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endParaRPr kumimoji="1"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lang="en-US" altLang="ja-JP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+ 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変数名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初期値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endParaRPr lang="ja-JP" altLang="en-US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型の例（定数と共通）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：整数（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表現の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バイト）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unsigned int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：自然数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（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バイト 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65535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long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：整数（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±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表現の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バイト）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float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：浮動小数点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定数</a:t>
            </a:r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  <a:r>
              <a:rPr kumimoji="1"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登録済）</a:t>
            </a:r>
            <a:endParaRPr kumimoji="1"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INPUT /OUTPUT</a:t>
            </a:r>
          </a:p>
          <a:p>
            <a:r>
              <a:rPr lang="en-US" altLang="ja-JP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：デジタル入出力の向きを定義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1D4D90F-8DA8-4940-81DB-6C5117247F69}"/>
              </a:ext>
            </a:extLst>
          </p:cNvPr>
          <p:cNvCxnSpPr>
            <a:cxnSpLocks/>
          </p:cNvCxnSpPr>
          <p:nvPr/>
        </p:nvCxnSpPr>
        <p:spPr>
          <a:xfrm flipH="1">
            <a:off x="3045203" y="1796362"/>
            <a:ext cx="4702276" cy="4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307E6F1-67B4-4A7B-B9A2-454967DC9BA0}"/>
              </a:ext>
            </a:extLst>
          </p:cNvPr>
          <p:cNvCxnSpPr>
            <a:cxnSpLocks/>
          </p:cNvCxnSpPr>
          <p:nvPr/>
        </p:nvCxnSpPr>
        <p:spPr>
          <a:xfrm flipH="1">
            <a:off x="3045203" y="2583283"/>
            <a:ext cx="4721292" cy="24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6FF4B17-B021-460C-8133-66B99CD2DCB1}"/>
              </a:ext>
            </a:extLst>
          </p:cNvPr>
          <p:cNvCxnSpPr>
            <a:cxnSpLocks/>
          </p:cNvCxnSpPr>
          <p:nvPr/>
        </p:nvCxnSpPr>
        <p:spPr>
          <a:xfrm flipH="1" flipV="1">
            <a:off x="3186545" y="4119418"/>
            <a:ext cx="4640383" cy="101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560D541-66BD-4DAC-9D92-6945ACDB8D2D}"/>
              </a:ext>
            </a:extLst>
          </p:cNvPr>
          <p:cNvSpPr txBox="1"/>
          <p:nvPr/>
        </p:nvSpPr>
        <p:spPr>
          <a:xfrm>
            <a:off x="1414693" y="6563160"/>
            <a:ext cx="10333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サンプル３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SW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点灯条件が、右可変抵抗器の位置により、変わるプログラム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（「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DMC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のロボット」で作動します）　　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参考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ArduinoIDE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スケッチ例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/02Digital/Button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836019A-2E0E-4DED-8D48-5508496B6064}"/>
              </a:ext>
            </a:extLst>
          </p:cNvPr>
          <p:cNvSpPr/>
          <p:nvPr/>
        </p:nvSpPr>
        <p:spPr>
          <a:xfrm>
            <a:off x="803281" y="2126569"/>
            <a:ext cx="2117024" cy="2597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7436019-236D-462A-A1E5-F666A6BECA81}"/>
              </a:ext>
            </a:extLst>
          </p:cNvPr>
          <p:cNvSpPr/>
          <p:nvPr/>
        </p:nvSpPr>
        <p:spPr>
          <a:xfrm>
            <a:off x="803281" y="2757900"/>
            <a:ext cx="2117024" cy="2597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BA40C1D-01D0-4BEF-82B5-1BB141EFC322}"/>
              </a:ext>
            </a:extLst>
          </p:cNvPr>
          <p:cNvSpPr/>
          <p:nvPr/>
        </p:nvSpPr>
        <p:spPr>
          <a:xfrm>
            <a:off x="2054207" y="4027031"/>
            <a:ext cx="990996" cy="2597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10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5447125-F00C-4DD2-B391-6C7536FC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338F46-5FBF-4F01-A3B8-B9EE70C0C18E}"/>
              </a:ext>
            </a:extLst>
          </p:cNvPr>
          <p:cNvSpPr txBox="1"/>
          <p:nvPr/>
        </p:nvSpPr>
        <p:spPr>
          <a:xfrm>
            <a:off x="805600" y="1119931"/>
            <a:ext cx="69497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void loop() {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vr_ad_R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analogRead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(6);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// VR(Right)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sw_l_State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digitalRead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(7);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Push SW(Left)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sw_r_State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digitalRead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(8);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Push SW(Right)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if </a:t>
            </a:r>
            <a:r>
              <a:rPr kumimoji="1" lang="en-US" altLang="ja-JP" sz="1400" dirty="0" err="1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vr_ad_r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&gt;= 500 →</a:t>
            </a:r>
            <a:r>
              <a:rPr kumimoji="1" lang="ja-JP" altLang="en-US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SW_L and SW_R push → LED ON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if 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vr_ad_R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&gt;= 500) {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if 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sw_l_State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== SW_ON &amp;&amp;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sw_r_State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== SW_ON) {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HIGH);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LED Turn on</a:t>
            </a:r>
          </a:p>
          <a:p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else {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LOW);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LED Turn off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}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when </a:t>
            </a:r>
            <a:r>
              <a:rPr kumimoji="1" lang="en-US" altLang="ja-JP" sz="1400" dirty="0" err="1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vr_ad_r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&lt; 500 →</a:t>
            </a:r>
            <a:r>
              <a:rPr kumimoji="1" lang="ja-JP" altLang="en-US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SW_L or SW_R push → LED ON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else {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if (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sw_l_State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== SW_ON ||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sw_r_State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== SW_ON) {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HIGH);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LED Turn on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}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else {</a:t>
            </a: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LOW);     </a:t>
            </a:r>
            <a:r>
              <a:rPr kumimoji="1" lang="en-US" altLang="ja-JP" sz="1400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LED Turn off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}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F38EDB-DAAD-4156-AFC8-3FA277EFC858}"/>
              </a:ext>
            </a:extLst>
          </p:cNvPr>
          <p:cNvSpPr txBox="1"/>
          <p:nvPr/>
        </p:nvSpPr>
        <p:spPr>
          <a:xfrm>
            <a:off x="7732297" y="849739"/>
            <a:ext cx="41573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の値を読み取る部分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1023)</a:t>
            </a:r>
          </a:p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</a:t>
            </a:r>
            <a:r>
              <a:rPr kumimoji="1"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の状態を読み取る部分</a:t>
            </a:r>
            <a:endParaRPr kumimoji="1"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の状態に応じて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を点灯する部分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VR_R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→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SW_R and SW_L 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</a:p>
          <a:p>
            <a:r>
              <a:rPr kumimoji="1"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VR_R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→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SW_R or SW_L 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制御文</a:t>
            </a:r>
            <a:endParaRPr lang="en-US" altLang="ja-JP" sz="16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if (x&gt;=K){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else {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：もし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以上なら①を実行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そうでないなら②を実行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演算子</a:t>
            </a:r>
            <a:endParaRPr lang="en-US" altLang="ja-JP" sz="16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== 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等しい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&gt;=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以上 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未満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&amp;&amp;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どちらも真なら真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(and)</a:t>
            </a: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||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どちらか真なら真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(or)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789AA5B-FA63-4C29-AF92-3C33FDC17087}"/>
              </a:ext>
            </a:extLst>
          </p:cNvPr>
          <p:cNvCxnSpPr>
            <a:cxnSpLocks/>
          </p:cNvCxnSpPr>
          <p:nvPr/>
        </p:nvCxnSpPr>
        <p:spPr>
          <a:xfrm flipH="1">
            <a:off x="3439680" y="982852"/>
            <a:ext cx="4315709" cy="59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5AAF443-99A6-4292-A545-0AD7A34A4AB2}"/>
              </a:ext>
            </a:extLst>
          </p:cNvPr>
          <p:cNvCxnSpPr>
            <a:cxnSpLocks/>
          </p:cNvCxnSpPr>
          <p:nvPr/>
        </p:nvCxnSpPr>
        <p:spPr>
          <a:xfrm flipH="1">
            <a:off x="3609803" y="1308738"/>
            <a:ext cx="4139904" cy="4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DCF681B-E457-43E7-9A0C-91D410DFEA88}"/>
              </a:ext>
            </a:extLst>
          </p:cNvPr>
          <p:cNvCxnSpPr>
            <a:cxnSpLocks/>
          </p:cNvCxnSpPr>
          <p:nvPr/>
        </p:nvCxnSpPr>
        <p:spPr>
          <a:xfrm flipH="1">
            <a:off x="3609802" y="1308739"/>
            <a:ext cx="4167961" cy="66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888923D-78EF-4199-A2B1-E2BE131558A4}"/>
              </a:ext>
            </a:extLst>
          </p:cNvPr>
          <p:cNvCxnSpPr>
            <a:cxnSpLocks/>
          </p:cNvCxnSpPr>
          <p:nvPr/>
        </p:nvCxnSpPr>
        <p:spPr>
          <a:xfrm flipH="1">
            <a:off x="6474692" y="2397833"/>
            <a:ext cx="1229558" cy="183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413B56A-8EC2-4083-B2F0-13AF3BC97F90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3211739" y="2543493"/>
            <a:ext cx="4543650" cy="12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2618CF0-4D6B-4455-9BD0-79911983B61D}"/>
              </a:ext>
            </a:extLst>
          </p:cNvPr>
          <p:cNvCxnSpPr>
            <a:cxnSpLocks/>
          </p:cNvCxnSpPr>
          <p:nvPr/>
        </p:nvCxnSpPr>
        <p:spPr>
          <a:xfrm flipH="1" flipV="1">
            <a:off x="3573387" y="2914496"/>
            <a:ext cx="4119317" cy="228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A59D2A6-7433-46B8-83DA-CC86966C2E57}"/>
              </a:ext>
            </a:extLst>
          </p:cNvPr>
          <p:cNvCxnSpPr>
            <a:cxnSpLocks/>
          </p:cNvCxnSpPr>
          <p:nvPr/>
        </p:nvCxnSpPr>
        <p:spPr>
          <a:xfrm flipH="1" flipV="1">
            <a:off x="3762272" y="4872369"/>
            <a:ext cx="3930432" cy="33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AEB3D4E-61B7-4114-B305-C25668BA9AC6}"/>
              </a:ext>
            </a:extLst>
          </p:cNvPr>
          <p:cNvCxnSpPr>
            <a:cxnSpLocks/>
          </p:cNvCxnSpPr>
          <p:nvPr/>
        </p:nvCxnSpPr>
        <p:spPr>
          <a:xfrm flipH="1" flipV="1">
            <a:off x="2826775" y="4701630"/>
            <a:ext cx="4877475" cy="49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136691-2AFB-415A-BEEE-39DB48C8E757}"/>
              </a:ext>
            </a:extLst>
          </p:cNvPr>
          <p:cNvCxnSpPr>
            <a:cxnSpLocks/>
          </p:cNvCxnSpPr>
          <p:nvPr/>
        </p:nvCxnSpPr>
        <p:spPr>
          <a:xfrm flipH="1" flipV="1">
            <a:off x="2731724" y="2959209"/>
            <a:ext cx="4972526" cy="22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A18A00E-5957-4286-B152-586B83B9B569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828743" y="3751421"/>
            <a:ext cx="5926646" cy="11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F3AC2B6-9FF2-4483-860C-9E909C27B7A3}"/>
              </a:ext>
            </a:extLst>
          </p:cNvPr>
          <p:cNvSpPr/>
          <p:nvPr/>
        </p:nvSpPr>
        <p:spPr>
          <a:xfrm>
            <a:off x="830710" y="2427876"/>
            <a:ext cx="2355918" cy="2597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3497E6E-9F90-4619-AA12-37399F0B1FE0}"/>
              </a:ext>
            </a:extLst>
          </p:cNvPr>
          <p:cNvSpPr/>
          <p:nvPr/>
        </p:nvSpPr>
        <p:spPr>
          <a:xfrm>
            <a:off x="830710" y="4761118"/>
            <a:ext cx="972922" cy="2597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7C03E26-E1E3-41D2-B2FE-FE64597EA247}"/>
              </a:ext>
            </a:extLst>
          </p:cNvPr>
          <p:cNvSpPr/>
          <p:nvPr/>
        </p:nvSpPr>
        <p:spPr>
          <a:xfrm>
            <a:off x="3367803" y="4582346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4936B48-624A-4FFC-8C59-69C51E3A62CA}"/>
              </a:ext>
            </a:extLst>
          </p:cNvPr>
          <p:cNvSpPr/>
          <p:nvPr/>
        </p:nvSpPr>
        <p:spPr>
          <a:xfrm>
            <a:off x="3367803" y="2628551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725EB44-6972-4CBD-BCA4-AC09F4F05783}"/>
              </a:ext>
            </a:extLst>
          </p:cNvPr>
          <p:cNvSpPr/>
          <p:nvPr/>
        </p:nvSpPr>
        <p:spPr>
          <a:xfrm>
            <a:off x="2396375" y="4547641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D15390A3-FA15-4C52-87BD-A3CBB44F4360}"/>
              </a:ext>
            </a:extLst>
          </p:cNvPr>
          <p:cNvSpPr/>
          <p:nvPr/>
        </p:nvSpPr>
        <p:spPr>
          <a:xfrm>
            <a:off x="2337254" y="2641036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9A8E00B-7553-42BC-9782-725030F4C775}"/>
              </a:ext>
            </a:extLst>
          </p:cNvPr>
          <p:cNvSpPr/>
          <p:nvPr/>
        </p:nvSpPr>
        <p:spPr>
          <a:xfrm>
            <a:off x="2001906" y="2450232"/>
            <a:ext cx="394469" cy="2597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D210762-306C-49BC-B541-DDB755BF9FA9}"/>
              </a:ext>
            </a:extLst>
          </p:cNvPr>
          <p:cNvCxnSpPr>
            <a:cxnSpLocks/>
          </p:cNvCxnSpPr>
          <p:nvPr/>
        </p:nvCxnSpPr>
        <p:spPr>
          <a:xfrm flipH="1" flipV="1">
            <a:off x="2199142" y="2765281"/>
            <a:ext cx="5505108" cy="240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3048D2-4529-4ADB-8247-74581A0B907C}"/>
              </a:ext>
            </a:extLst>
          </p:cNvPr>
          <p:cNvSpPr/>
          <p:nvPr/>
        </p:nvSpPr>
        <p:spPr>
          <a:xfrm>
            <a:off x="279547" y="641063"/>
            <a:ext cx="6343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③定数・変数・制御文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(if else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・演算子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==, &gt;=,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&amp;&amp;, ||) </a:t>
            </a:r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38C05811-3D6F-43EF-80BE-B3098738139D}"/>
              </a:ext>
            </a:extLst>
          </p:cNvPr>
          <p:cNvSpPr/>
          <p:nvPr/>
        </p:nvSpPr>
        <p:spPr>
          <a:xfrm>
            <a:off x="6197368" y="2160255"/>
            <a:ext cx="151933" cy="414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0685DE-4262-43EC-8E98-83EA4710CD50}"/>
              </a:ext>
            </a:extLst>
          </p:cNvPr>
          <p:cNvSpPr txBox="1"/>
          <p:nvPr/>
        </p:nvSpPr>
        <p:spPr>
          <a:xfrm>
            <a:off x="1414693" y="6563160"/>
            <a:ext cx="10333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サンプル３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SW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点灯条件が、右可変抵抗器の位置により、変わるプログラム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（「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DMC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のロボット」で作動します）　　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参考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ArduinoIDE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スケッチ例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/02Digital/Button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4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DD6ABC-ECDC-4C64-91FD-6FF1C7B51364}"/>
              </a:ext>
            </a:extLst>
          </p:cNvPr>
          <p:cNvSpPr/>
          <p:nvPr/>
        </p:nvSpPr>
        <p:spPr>
          <a:xfrm>
            <a:off x="392450" y="506577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④制御文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(for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Loop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・関数 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0B06A3-E36F-4D6E-BCB5-3E3B8BBEB6EC}"/>
              </a:ext>
            </a:extLst>
          </p:cNvPr>
          <p:cNvSpPr txBox="1"/>
          <p:nvPr/>
        </p:nvSpPr>
        <p:spPr>
          <a:xfrm>
            <a:off x="732813" y="935997"/>
            <a:ext cx="858667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制御文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nn-NO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for (int i =0; i &lt;k; i++) {①}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を使うと繰り返し処理をすることができます。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int timer = 200;           // The higher the timing.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void setup() {</a:t>
            </a:r>
          </a:p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pinMode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(13,OUTPUT);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void loop() {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for (int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1;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&lt; 8;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++) {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// turn the pin on: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HIGH);     //  LED ON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delay(timer*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// turn the pin off: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LOW);      //  LED OFF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delay(timer*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for (int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= 7;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&gt;= 1;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--) {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// turn the pin on: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HIGH);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delay(timer*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// turn the pin off: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(13, LOW);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delay(timer);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DFA479-2341-4324-B83E-A8FA8E8CB243}"/>
              </a:ext>
            </a:extLst>
          </p:cNvPr>
          <p:cNvSpPr/>
          <p:nvPr/>
        </p:nvSpPr>
        <p:spPr>
          <a:xfrm>
            <a:off x="221000" y="163677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プログラミング学習始めの一歩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スライド番号プレースホルダー 1">
            <a:extLst>
              <a:ext uri="{FF2B5EF4-FFF2-40B4-BE49-F238E27FC236}">
                <a16:creationId xmlns:a16="http://schemas.microsoft.com/office/drawing/2014/main" id="{51DB05F1-05F7-46EC-AF40-7D9CF13A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325" y="230188"/>
            <a:ext cx="2743200" cy="365125"/>
          </a:xfrm>
        </p:spPr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412C8-9626-40ED-87E9-6542D448CADF}"/>
              </a:ext>
            </a:extLst>
          </p:cNvPr>
          <p:cNvSpPr txBox="1"/>
          <p:nvPr/>
        </p:nvSpPr>
        <p:spPr>
          <a:xfrm>
            <a:off x="2789387" y="6509031"/>
            <a:ext cx="8944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サンプル４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の点灯間隔を自動的に可変するプログラム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（「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DMC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のロボット」で作動します）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参考　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スケッチ例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/05Control/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ForLoopIteration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20E280-6A8B-4B98-9D64-75A6C4C5D327}"/>
              </a:ext>
            </a:extLst>
          </p:cNvPr>
          <p:cNvSpPr txBox="1"/>
          <p:nvPr/>
        </p:nvSpPr>
        <p:spPr>
          <a:xfrm>
            <a:off x="7112668" y="1667882"/>
            <a:ext cx="49445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制御文</a:t>
            </a:r>
            <a:endParaRPr lang="en-US" altLang="ja-JP" sz="16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 (int 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=0; 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&lt;k; 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++) {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：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から開始して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ずつ加算して　　　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&lt;k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が非成立になるまで①を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繰り返す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制御文の終了を表す ｝は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for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の先頭と同じ列に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書くとわかりやすいです。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(if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も同様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時間関数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(Arduino</a:t>
            </a:r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固有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delay(x) 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x[msec]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停止する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デジタル入出力関数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(Arduino</a:t>
            </a:r>
            <a:r>
              <a:rPr lang="ja-JP" altLang="en-US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固有</a:t>
            </a:r>
            <a:r>
              <a:rPr lang="en-US" altLang="ja-JP" sz="16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pinMode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(pin,[INPUT|OUTPUT])</a:t>
            </a:r>
          </a:p>
          <a:p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pin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にする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(pin, [HIGH|LOW])</a:t>
            </a:r>
          </a:p>
          <a:p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pin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の出力を</a:t>
            </a:r>
            <a:r>
              <a:rPr lang="en-US" altLang="ja-JP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[HIGH|LOW]</a:t>
            </a:r>
            <a:r>
              <a:rPr lang="ja-JP" altLang="en-US" sz="16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にする</a:t>
            </a:r>
            <a:endParaRPr lang="en-US" altLang="ja-JP" sz="16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4BB1C7-3BE0-4517-BF1F-4BA2B2D33F20}"/>
              </a:ext>
            </a:extLst>
          </p:cNvPr>
          <p:cNvSpPr/>
          <p:nvPr/>
        </p:nvSpPr>
        <p:spPr>
          <a:xfrm>
            <a:off x="732813" y="2069620"/>
            <a:ext cx="2178165" cy="2843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1986C30-3007-4E40-952F-9D9C3230ABBC}"/>
              </a:ext>
            </a:extLst>
          </p:cNvPr>
          <p:cNvSpPr/>
          <p:nvPr/>
        </p:nvSpPr>
        <p:spPr>
          <a:xfrm>
            <a:off x="749590" y="2920904"/>
            <a:ext cx="2597617" cy="2843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D3D2EDC-7585-438E-94BA-B567D39C10BD}"/>
              </a:ext>
            </a:extLst>
          </p:cNvPr>
          <p:cNvSpPr/>
          <p:nvPr/>
        </p:nvSpPr>
        <p:spPr>
          <a:xfrm>
            <a:off x="920603" y="4235957"/>
            <a:ext cx="1587705" cy="2843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0BE8141-4E98-4B66-A439-8AE35DEBEBA7}"/>
              </a:ext>
            </a:extLst>
          </p:cNvPr>
          <p:cNvSpPr/>
          <p:nvPr/>
        </p:nvSpPr>
        <p:spPr>
          <a:xfrm>
            <a:off x="920603" y="3359340"/>
            <a:ext cx="2178165" cy="2843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8891C0C-61E9-4F13-9479-312E542CB7E6}"/>
              </a:ext>
            </a:extLst>
          </p:cNvPr>
          <p:cNvSpPr/>
          <p:nvPr/>
        </p:nvSpPr>
        <p:spPr>
          <a:xfrm>
            <a:off x="749590" y="4443694"/>
            <a:ext cx="394469" cy="2734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2564D3-08BE-4A53-A62A-44F8F1970C41}"/>
              </a:ext>
            </a:extLst>
          </p:cNvPr>
          <p:cNvCxnSpPr>
            <a:cxnSpLocks/>
          </p:cNvCxnSpPr>
          <p:nvPr/>
        </p:nvCxnSpPr>
        <p:spPr>
          <a:xfrm flipH="1" flipV="1">
            <a:off x="3037408" y="2238673"/>
            <a:ext cx="4026399" cy="220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370FE2A-48A9-414E-BAC1-C61ED498F941}"/>
              </a:ext>
            </a:extLst>
          </p:cNvPr>
          <p:cNvCxnSpPr>
            <a:cxnSpLocks/>
          </p:cNvCxnSpPr>
          <p:nvPr/>
        </p:nvCxnSpPr>
        <p:spPr>
          <a:xfrm flipH="1" flipV="1">
            <a:off x="3225198" y="3543620"/>
            <a:ext cx="3838609" cy="9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5A79BC8-7763-48FF-89DF-A3A12287C252}"/>
              </a:ext>
            </a:extLst>
          </p:cNvPr>
          <p:cNvCxnSpPr>
            <a:cxnSpLocks/>
          </p:cNvCxnSpPr>
          <p:nvPr/>
        </p:nvCxnSpPr>
        <p:spPr>
          <a:xfrm flipH="1">
            <a:off x="3447877" y="1921696"/>
            <a:ext cx="3615930" cy="107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70F96C9-EC25-484A-9007-F00902BC7269}"/>
              </a:ext>
            </a:extLst>
          </p:cNvPr>
          <p:cNvCxnSpPr>
            <a:cxnSpLocks/>
          </p:cNvCxnSpPr>
          <p:nvPr/>
        </p:nvCxnSpPr>
        <p:spPr>
          <a:xfrm flipH="1">
            <a:off x="1305605" y="1924043"/>
            <a:ext cx="5758202" cy="267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A6BB9D1-DFE8-458B-8A85-28AA01DCB42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669309" y="3745374"/>
            <a:ext cx="4443359" cy="58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38467B-4B88-4BD7-8E20-7FCCD8F3E508}"/>
              </a:ext>
            </a:extLst>
          </p:cNvPr>
          <p:cNvSpPr txBox="1"/>
          <p:nvPr/>
        </p:nvSpPr>
        <p:spPr>
          <a:xfrm>
            <a:off x="3577837" y="5803623"/>
            <a:ext cx="8204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サンプルを実際に入力して作動させてみてください。打ち間違えでどんなエラーが出るか短いプログラムで経験しておくと、あとあと役に立ちます。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 　　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(ex. }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忘れや重複。大文字・小文字は区別。なお、全角スペース・半角カナは使わないこと）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8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1B9DB6-1F29-4D52-9F1B-A3898B99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2510" y="149975"/>
            <a:ext cx="2743200" cy="365125"/>
          </a:xfrm>
        </p:spPr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A9C86B-FBF5-42FD-B495-031AAE04CB63}"/>
              </a:ext>
            </a:extLst>
          </p:cNvPr>
          <p:cNvSpPr/>
          <p:nvPr/>
        </p:nvSpPr>
        <p:spPr>
          <a:xfrm>
            <a:off x="221000" y="163677"/>
            <a:ext cx="352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プログラミング学習始めの一歩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84916A-505E-4C3F-B7CE-9A3A0C7345EE}"/>
              </a:ext>
            </a:extLst>
          </p:cNvPr>
          <p:cNvSpPr txBox="1"/>
          <p:nvPr/>
        </p:nvSpPr>
        <p:spPr>
          <a:xfrm>
            <a:off x="466725" y="580711"/>
            <a:ext cx="637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⑤スケッチとスクラッチの比較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09C37-3D94-4559-AC0F-1E02558B18BC}"/>
              </a:ext>
            </a:extLst>
          </p:cNvPr>
          <p:cNvSpPr txBox="1"/>
          <p:nvPr/>
        </p:nvSpPr>
        <p:spPr>
          <a:xfrm>
            <a:off x="1141716" y="3724116"/>
            <a:ext cx="5755107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右可変抵抗器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(VR)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を回すと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の点滅速度が変わるプログラム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■スケッチ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int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= 0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 // variable to store the value coming from the sensor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the setup routine runs once when you press reset: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oid setup() {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pinMode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(13, OUTPUT);              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declare the </a:t>
            </a:r>
            <a:r>
              <a:rPr kumimoji="1" lang="en-US" altLang="ja-JP" sz="11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ledPin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(13pin) as an OUTPUT: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the loop routine runs over and over again forever: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oid loop() {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analogRead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(6); 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read the value from the VR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(13, HIGH);            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turn the </a:t>
            </a:r>
            <a:r>
              <a:rPr kumimoji="1" lang="en-US" altLang="ja-JP" sz="11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ledPin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on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delay(sensorValue+100);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    　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stop the program for &lt;</a:t>
            </a:r>
            <a:r>
              <a:rPr kumimoji="1" lang="en-US" altLang="ja-JP" sz="11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&gt;[msec]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digitalWrite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(13, LOW);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   　 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turn the </a:t>
            </a:r>
            <a:r>
              <a:rPr kumimoji="1" lang="en-US" altLang="ja-JP" sz="11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ledPin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off:</a:t>
            </a: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delay(sensorValue+100);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   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// stop the program for &lt;</a:t>
            </a:r>
            <a:r>
              <a:rPr kumimoji="1" lang="en-US" altLang="ja-JP" sz="1100" dirty="0" err="1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&gt;[msec]</a:t>
            </a:r>
          </a:p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5BD346-F4BE-48B3-A7D7-FD26A2328993}"/>
              </a:ext>
            </a:extLst>
          </p:cNvPr>
          <p:cNvSpPr txBox="1"/>
          <p:nvPr/>
        </p:nvSpPr>
        <p:spPr>
          <a:xfrm>
            <a:off x="7225587" y="849950"/>
            <a:ext cx="4334508" cy="2546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■プログラムの説明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①：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pin(13pin)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を出力モードに設定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②：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起動時最初の一回だけ走る部分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③：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その後、常時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LOOP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している部分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④：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の値を読み取る部分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1023)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⑤：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している部分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⑥：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sensorValue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値に応じて停止している部分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⑦：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LED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OFF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している部分　　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C1BA78D-E736-48C4-9F3F-C8A9CB18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41" y="4366851"/>
            <a:ext cx="4062054" cy="234485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FD75C0-A923-42F4-B0E7-7D849624E206}"/>
              </a:ext>
            </a:extLst>
          </p:cNvPr>
          <p:cNvSpPr txBox="1"/>
          <p:nvPr/>
        </p:nvSpPr>
        <p:spPr>
          <a:xfrm>
            <a:off x="837793" y="950043"/>
            <a:ext cx="52582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スケッチは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言語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C++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に近い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言語です。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競技でタイムを競う場合は、スケッチの方が適しています。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一方、スクラッチは視覚的にわかりやすい言語です。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ブロックを使うことで文法上のエラーが出にくいように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工夫されています。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今までのプログラム経験でどちらを使うか選定ください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スクラッチの変数は型がない代わりに内部ではすべて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double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扱われています。冗長のため処理速度が遅くなります。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スケッチ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を忘れ、場合によってエラーメッセージが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直接的でないため、修正方法がすぐにはわからない時があります。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（ただし、シリアルモニタを使って途中の結果をモニターしたり、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 今回の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DMC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の競技では、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で気軽に相談できます）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90AB41-C9B7-4160-A6B9-61D4270F27AA}"/>
              </a:ext>
            </a:extLst>
          </p:cNvPr>
          <p:cNvSpPr txBox="1"/>
          <p:nvPr/>
        </p:nvSpPr>
        <p:spPr>
          <a:xfrm>
            <a:off x="7225587" y="3724116"/>
            <a:ext cx="46201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■スクラッチ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32CFCD-7FD8-4861-BB7F-43DCED75D472}"/>
              </a:ext>
            </a:extLst>
          </p:cNvPr>
          <p:cNvSpPr txBox="1"/>
          <p:nvPr/>
        </p:nvSpPr>
        <p:spPr>
          <a:xfrm>
            <a:off x="6841092" y="4299703"/>
            <a:ext cx="574776" cy="199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endParaRPr kumimoji="1"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5715855-0074-4621-A6EF-E302FCFE3E27}"/>
              </a:ext>
            </a:extLst>
          </p:cNvPr>
          <p:cNvCxnSpPr>
            <a:cxnSpLocks/>
          </p:cNvCxnSpPr>
          <p:nvPr/>
        </p:nvCxnSpPr>
        <p:spPr>
          <a:xfrm flipH="1">
            <a:off x="2952925" y="4559238"/>
            <a:ext cx="3943899" cy="40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CADB89F-7E5A-4C0C-9175-8F664242618B}"/>
              </a:ext>
            </a:extLst>
          </p:cNvPr>
          <p:cNvCxnSpPr>
            <a:cxnSpLocks/>
          </p:cNvCxnSpPr>
          <p:nvPr/>
        </p:nvCxnSpPr>
        <p:spPr>
          <a:xfrm flipH="1">
            <a:off x="5226341" y="4810487"/>
            <a:ext cx="1670484" cy="6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2C087899-A1AC-4428-A636-2798F3934B8E}"/>
              </a:ext>
            </a:extLst>
          </p:cNvPr>
          <p:cNvSpPr/>
          <p:nvPr/>
        </p:nvSpPr>
        <p:spPr>
          <a:xfrm>
            <a:off x="5029987" y="4496498"/>
            <a:ext cx="129242" cy="704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6CF14205-22B5-4B46-A3F5-75269DDA236B}"/>
              </a:ext>
            </a:extLst>
          </p:cNvPr>
          <p:cNvSpPr/>
          <p:nvPr/>
        </p:nvSpPr>
        <p:spPr>
          <a:xfrm>
            <a:off x="5061052" y="5389508"/>
            <a:ext cx="98177" cy="1322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99A355-56A0-4853-9B74-6ED4C1D71051}"/>
              </a:ext>
            </a:extLst>
          </p:cNvPr>
          <p:cNvCxnSpPr>
            <a:cxnSpLocks/>
          </p:cNvCxnSpPr>
          <p:nvPr/>
        </p:nvCxnSpPr>
        <p:spPr>
          <a:xfrm flipH="1">
            <a:off x="5198475" y="5047881"/>
            <a:ext cx="1698348" cy="100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EE3C4FA-6082-4738-B1E0-82723A05DE81}"/>
              </a:ext>
            </a:extLst>
          </p:cNvPr>
          <p:cNvCxnSpPr>
            <a:cxnSpLocks/>
          </p:cNvCxnSpPr>
          <p:nvPr/>
        </p:nvCxnSpPr>
        <p:spPr>
          <a:xfrm flipH="1">
            <a:off x="3466896" y="5324552"/>
            <a:ext cx="3410304" cy="48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B04042A-F505-4219-85B7-2DA86AF89B36}"/>
              </a:ext>
            </a:extLst>
          </p:cNvPr>
          <p:cNvCxnSpPr>
            <a:cxnSpLocks/>
          </p:cNvCxnSpPr>
          <p:nvPr/>
        </p:nvCxnSpPr>
        <p:spPr>
          <a:xfrm flipH="1">
            <a:off x="3134638" y="5618181"/>
            <a:ext cx="3742561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7212BE2-41D0-426D-ADE6-18353F3A725B}"/>
              </a:ext>
            </a:extLst>
          </p:cNvPr>
          <p:cNvCxnSpPr>
            <a:cxnSpLocks/>
          </p:cNvCxnSpPr>
          <p:nvPr/>
        </p:nvCxnSpPr>
        <p:spPr>
          <a:xfrm flipH="1">
            <a:off x="3154261" y="5911810"/>
            <a:ext cx="3703316" cy="25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92D7FB9-B672-433E-8E93-2954F0C03BE4}"/>
              </a:ext>
            </a:extLst>
          </p:cNvPr>
          <p:cNvCxnSpPr>
            <a:cxnSpLocks/>
          </p:cNvCxnSpPr>
          <p:nvPr/>
        </p:nvCxnSpPr>
        <p:spPr>
          <a:xfrm flipH="1">
            <a:off x="3087149" y="6164945"/>
            <a:ext cx="3749879" cy="14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265B776-229A-4C94-B48A-A559EC057262}"/>
              </a:ext>
            </a:extLst>
          </p:cNvPr>
          <p:cNvCxnSpPr>
            <a:cxnSpLocks/>
          </p:cNvCxnSpPr>
          <p:nvPr/>
        </p:nvCxnSpPr>
        <p:spPr>
          <a:xfrm>
            <a:off x="7128480" y="5047881"/>
            <a:ext cx="404569" cy="74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中かっこ 41">
            <a:extLst>
              <a:ext uri="{FF2B5EF4-FFF2-40B4-BE49-F238E27FC236}">
                <a16:creationId xmlns:a16="http://schemas.microsoft.com/office/drawing/2014/main" id="{3866371E-B4E8-4ED4-AD8E-C7E37A2CD1AC}"/>
              </a:ext>
            </a:extLst>
          </p:cNvPr>
          <p:cNvSpPr/>
          <p:nvPr/>
        </p:nvSpPr>
        <p:spPr>
          <a:xfrm flipH="1">
            <a:off x="7613797" y="4802098"/>
            <a:ext cx="137631" cy="3046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右中かっこ 42">
            <a:extLst>
              <a:ext uri="{FF2B5EF4-FFF2-40B4-BE49-F238E27FC236}">
                <a16:creationId xmlns:a16="http://schemas.microsoft.com/office/drawing/2014/main" id="{69B7E20E-163C-4C49-8E63-715BEB92F549}"/>
              </a:ext>
            </a:extLst>
          </p:cNvPr>
          <p:cNvSpPr/>
          <p:nvPr/>
        </p:nvSpPr>
        <p:spPr>
          <a:xfrm flipH="1">
            <a:off x="7580241" y="5160795"/>
            <a:ext cx="190532" cy="1256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9F15DC4-1A5F-4DEE-97AD-42DA79D49BF2}"/>
              </a:ext>
            </a:extLst>
          </p:cNvPr>
          <p:cNvCxnSpPr>
            <a:cxnSpLocks/>
          </p:cNvCxnSpPr>
          <p:nvPr/>
        </p:nvCxnSpPr>
        <p:spPr>
          <a:xfrm>
            <a:off x="7126909" y="4559238"/>
            <a:ext cx="740720" cy="46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EC7C6DC-40B2-40C1-8D00-95B1C7133A43}"/>
              </a:ext>
            </a:extLst>
          </p:cNvPr>
          <p:cNvCxnSpPr>
            <a:cxnSpLocks/>
          </p:cNvCxnSpPr>
          <p:nvPr/>
        </p:nvCxnSpPr>
        <p:spPr>
          <a:xfrm>
            <a:off x="7104014" y="4786072"/>
            <a:ext cx="392602" cy="18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4C4356D-F900-49BB-938F-5EDD852FF43C}"/>
              </a:ext>
            </a:extLst>
          </p:cNvPr>
          <p:cNvCxnSpPr>
            <a:cxnSpLocks/>
          </p:cNvCxnSpPr>
          <p:nvPr/>
        </p:nvCxnSpPr>
        <p:spPr>
          <a:xfrm>
            <a:off x="7148805" y="5349061"/>
            <a:ext cx="718824" cy="4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869633E-2C8E-438A-86C9-90CF7210928A}"/>
              </a:ext>
            </a:extLst>
          </p:cNvPr>
          <p:cNvCxnSpPr>
            <a:cxnSpLocks/>
          </p:cNvCxnSpPr>
          <p:nvPr/>
        </p:nvCxnSpPr>
        <p:spPr>
          <a:xfrm>
            <a:off x="7147367" y="5607160"/>
            <a:ext cx="720262" cy="3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1584C2C-A2C1-40DA-8071-5AB3CBBF7E4D}"/>
              </a:ext>
            </a:extLst>
          </p:cNvPr>
          <p:cNvCxnSpPr>
            <a:cxnSpLocks/>
          </p:cNvCxnSpPr>
          <p:nvPr/>
        </p:nvCxnSpPr>
        <p:spPr>
          <a:xfrm flipV="1">
            <a:off x="7157529" y="5804357"/>
            <a:ext cx="710100" cy="8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21E798E-60AA-44E7-B29E-E8BBE5164C29}"/>
              </a:ext>
            </a:extLst>
          </p:cNvPr>
          <p:cNvCxnSpPr>
            <a:cxnSpLocks/>
          </p:cNvCxnSpPr>
          <p:nvPr/>
        </p:nvCxnSpPr>
        <p:spPr>
          <a:xfrm>
            <a:off x="7157529" y="6174271"/>
            <a:ext cx="71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9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22524" y="533009"/>
            <a:ext cx="830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⑥ソフトについて（プログラムはスケッチと言う）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22523" y="945143"/>
            <a:ext cx="66339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・コマンド表</a:t>
            </a:r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http://www.musashinodenpa.com/arduino/ref/</a:t>
            </a:r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・はやみ表（右表）</a:t>
            </a:r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http://www.musashinodenpa.com/arduino/ref/arduinoHH12.pdf</a:t>
            </a:r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】C</a:t>
            </a:r>
            <a:r>
              <a:rPr lang="ja-JP" altLang="en-US" sz="1600" dirty="0">
                <a:solidFill>
                  <a:srgbClr val="00662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　参考書</a:t>
            </a:r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の絵本」はイラストが豊富で、初心者にもとっつきやすいです。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今回紹介できなかった関数のページは下記ような感じです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（出典：アマゾン）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solidFill>
                <a:srgbClr val="00662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F8149C4-17ED-4F87-956A-E3FCF4D9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90" y="406400"/>
            <a:ext cx="4567210" cy="63794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22524" y="5877816"/>
            <a:ext cx="8303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⑦コンパイルエラー時の対応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26929" y="62680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下のエラーの文字をコピーして　ググれば出てきます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B590F8-BE95-4492-B979-E02E24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8747-F3EE-4E4C-A5A9-63E631469333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2B2405F-CF6D-4183-BC4F-D8D2474D23F1}"/>
              </a:ext>
            </a:extLst>
          </p:cNvPr>
          <p:cNvSpPr/>
          <p:nvPr/>
        </p:nvSpPr>
        <p:spPr>
          <a:xfrm>
            <a:off x="221000" y="16367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それ以上の事をやる時 参考になる情報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B129A85-67B8-44E3-A3EE-15FCDE8D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357" y="3231968"/>
            <a:ext cx="4115237" cy="25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3922</Words>
  <Application>Microsoft Office PowerPoint</Application>
  <PresentationFormat>ワイド画面</PresentationFormat>
  <Paragraphs>474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HGPｺﾞｼｯｸE</vt:lpstr>
      <vt:lpstr>Meiryo UI</vt:lpstr>
      <vt:lpstr>Arial</vt:lpstr>
      <vt:lpstr>Calibri</vt:lpstr>
      <vt:lpstr>Calibri Light</vt:lpstr>
      <vt:lpstr>Office テーマ</vt:lpstr>
      <vt:lpstr>DMCリモートロボコン　＃１ ライントレース 初心者向けプログラミング資料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q</dc:creator>
  <cp:lastModifiedBy>hirai masataka</cp:lastModifiedBy>
  <cp:revision>366</cp:revision>
  <cp:lastPrinted>2020-11-17T11:33:01Z</cp:lastPrinted>
  <dcterms:created xsi:type="dcterms:W3CDTF">2020-09-19T00:39:25Z</dcterms:created>
  <dcterms:modified xsi:type="dcterms:W3CDTF">2023-05-07T11:12:53Z</dcterms:modified>
</cp:coreProperties>
</file>