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8" r:id="rId2"/>
    <p:sldId id="256" r:id="rId3"/>
    <p:sldId id="269" r:id="rId4"/>
    <p:sldId id="289" r:id="rId5"/>
    <p:sldId id="273" r:id="rId6"/>
    <p:sldId id="274" r:id="rId7"/>
    <p:sldId id="278" r:id="rId8"/>
    <p:sldId id="272" r:id="rId9"/>
    <p:sldId id="275" r:id="rId10"/>
    <p:sldId id="276" r:id="rId11"/>
    <p:sldId id="277" r:id="rId12"/>
    <p:sldId id="280" r:id="rId13"/>
    <p:sldId id="282" r:id="rId14"/>
    <p:sldId id="279" r:id="rId15"/>
    <p:sldId id="281" r:id="rId16"/>
    <p:sldId id="266" r:id="rId17"/>
    <p:sldId id="288" r:id="rId18"/>
  </p:sldIdLst>
  <p:sldSz cx="12192000" cy="6858000"/>
  <p:notesSz cx="6756400" cy="98679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3" userDrawn="1">
          <p15:clr>
            <a:srgbClr val="A4A3A4"/>
          </p15:clr>
        </p15:guide>
        <p15:guide id="3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0" autoAdjust="0"/>
    <p:restoredTop sz="90588" autoAdjust="0"/>
  </p:normalViewPr>
  <p:slideViewPr>
    <p:cSldViewPr snapToGrid="0" showGuides="1">
      <p:cViewPr varScale="1">
        <p:scale>
          <a:sx n="149" d="100"/>
          <a:sy n="149" d="100"/>
        </p:scale>
        <p:origin x="724" y="92"/>
      </p:cViewPr>
      <p:guideLst>
        <p:guide pos="3863"/>
        <p:guide orient="horz"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ai masataka" userId="832b690db4f1fb73" providerId="LiveId" clId="{035AFC8D-8B7C-4625-9DFA-151796E9B9FF}"/>
    <pc:docChg chg="modSld">
      <pc:chgData name="hirai masataka" userId="832b690db4f1fb73" providerId="LiveId" clId="{035AFC8D-8B7C-4625-9DFA-151796E9B9FF}" dt="2023-05-07T11:10:00.741" v="36" actId="20577"/>
      <pc:docMkLst>
        <pc:docMk/>
      </pc:docMkLst>
      <pc:sldChg chg="modSp mod">
        <pc:chgData name="hirai masataka" userId="832b690db4f1fb73" providerId="LiveId" clId="{035AFC8D-8B7C-4625-9DFA-151796E9B9FF}" dt="2023-05-07T11:10:00.741" v="36" actId="20577"/>
        <pc:sldMkLst>
          <pc:docMk/>
          <pc:sldMk cId="1105042896" sldId="288"/>
        </pc:sldMkLst>
        <pc:graphicFrameChg chg="mod modGraphic">
          <ac:chgData name="hirai masataka" userId="832b690db4f1fb73" providerId="LiveId" clId="{035AFC8D-8B7C-4625-9DFA-151796E9B9FF}" dt="2023-05-07T11:10:00.741" v="36" actId="20577"/>
          <ac:graphicFrameMkLst>
            <pc:docMk/>
            <pc:sldMk cId="1105042896" sldId="288"/>
            <ac:graphicFrameMk id="3" creationId="{B22B5A35-0814-4B2D-9232-78329A01672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7773" cy="4951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27063" y="0"/>
            <a:ext cx="2927773" cy="4951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6F8E8-A1F9-480D-A8D2-3154258DF2B1}" type="datetimeFigureOut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33488"/>
            <a:ext cx="5918200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5640" y="4748927"/>
            <a:ext cx="5405120" cy="38854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2793"/>
            <a:ext cx="2927773" cy="4951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27063" y="9372793"/>
            <a:ext cx="2927773" cy="4951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B7172-4692-43A8-9E43-63743E9DA2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6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B7172-4692-43A8-9E43-63743E9DA23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047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B7172-4692-43A8-9E43-63743E9DA23B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2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0A0-BCCD-4FA0-A3FD-CADDDBE1B16C}" type="datetime1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096375" y="222250"/>
            <a:ext cx="2743200" cy="365125"/>
          </a:xfrm>
        </p:spPr>
        <p:txBody>
          <a:bodyPr/>
          <a:lstStyle/>
          <a:p>
            <a:fld id="{6D228747-F3EE-4E4C-A5A9-63E631469333}" type="slidenum">
              <a:rPr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761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9198-6666-4AC8-82BA-29DDE803255B}" type="datetime1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6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A3B8-B67C-4FC9-B3A9-33AE1A74833F}" type="datetime1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04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F358-09F4-402F-8377-C1233D627796}" type="datetime1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22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E94E-CA9A-42D0-A39D-2BE660C75213}" type="datetime1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71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1E5A-C4AA-4C70-94A9-ED040A108856}" type="datetime1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71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81BF-9335-4EEF-B19E-1E0BD16AEEE8}" type="datetime1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6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B9FD-20FB-4CC8-A66F-CCBB4475CBDF}" type="datetime1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28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708E-8D40-4570-BE24-C848A23F13A0}" type="datetime1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52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C9C9-00BA-4503-8FDA-4E396C617115}" type="datetime1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68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55700-C50A-4375-8D3B-E17F1FFCB763}" type="datetime1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23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1CD8B-96CA-4C74-A6C0-BE90999B590E}" type="datetime1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077325" y="230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8747-F3EE-4E4C-A5A9-63E631469333}" type="slidenum">
              <a:rPr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54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mailto:tsuyoshi.okamoto.j8k@jp.dens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usashinodenpa.com/arduino/ref/arduinoHH12.pdf" TargetMode="External"/><Relationship Id="rId2" Type="http://schemas.openxmlformats.org/officeDocument/2006/relationships/hyperlink" Target="http://www.musashinodenpa.com/arduino/ref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arduino.cc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rduino.cc/en/Guide/Windows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wch.cn/download/CH341SER_ZIP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21" y="2887046"/>
            <a:ext cx="5433140" cy="338162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07854" y="276621"/>
            <a:ext cx="8829738" cy="1475688"/>
          </a:xfrm>
        </p:spPr>
        <p:txBody>
          <a:bodyPr>
            <a:normAutofit/>
          </a:bodyPr>
          <a:lstStyle/>
          <a:p>
            <a:pPr algn="l"/>
            <a:r>
              <a:rPr lang="en-US" altLang="ja-JP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DMC</a:t>
            </a:r>
            <a:r>
              <a:rPr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リモートロボコン　＃１ ライントレース</a:t>
            </a:r>
            <a:b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</a:b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環境セットアップ手順書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914" y="4781981"/>
            <a:ext cx="1135370" cy="1135370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6586536" y="580700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問い合せ先</a:t>
            </a:r>
            <a:r>
              <a:rPr lang="en-US" altLang="ja-JP" dirty="0"/>
              <a:t>】 </a:t>
            </a:r>
          </a:p>
          <a:p>
            <a:r>
              <a:rPr lang="en-US" altLang="ja-JP" dirty="0"/>
              <a:t>  </a:t>
            </a:r>
            <a:r>
              <a:rPr lang="ja-JP" altLang="en-US" dirty="0"/>
              <a:t>デンソー技術会ＤＭＣ幹事会リーダー 岡本 強</a:t>
            </a:r>
          </a:p>
          <a:p>
            <a:r>
              <a:rPr lang="ja-JP" altLang="en-US" dirty="0"/>
              <a:t>  </a:t>
            </a:r>
            <a:r>
              <a:rPr lang="en-US" altLang="ja-JP" dirty="0">
                <a:hlinkClick r:id="rId4"/>
              </a:rPr>
              <a:t>tsuyoshi.okamoto.j8k@jp.denso.com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5026040" y="1821044"/>
            <a:ext cx="6479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/>
              <a:t>Arduino</a:t>
            </a:r>
            <a:r>
              <a:rPr lang="ja-JP" altLang="en-US" sz="3600" dirty="0"/>
              <a:t>言語</a:t>
            </a:r>
            <a:r>
              <a:rPr lang="en-US" altLang="ja-JP" sz="3600" dirty="0"/>
              <a:t>(</a:t>
            </a:r>
            <a:r>
              <a:rPr lang="ja-JP" altLang="en-US" sz="3600" dirty="0"/>
              <a:t>スケッチ 第</a:t>
            </a:r>
            <a:r>
              <a:rPr lang="en-US" altLang="ja-JP" sz="3600" dirty="0"/>
              <a:t>1</a:t>
            </a:r>
            <a:r>
              <a:rPr lang="ja-JP" altLang="en-US" sz="3600" dirty="0"/>
              <a:t>版</a:t>
            </a:r>
            <a:r>
              <a:rPr lang="en-US" altLang="ja-JP" sz="3600" dirty="0"/>
              <a:t>)</a:t>
            </a:r>
            <a:endParaRPr lang="ja-JP" altLang="en-US" sz="36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C768FB-7DD1-4214-B04D-DACEABB3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953E492-A325-4D2A-884A-6E28FB48E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7284" y="5017660"/>
            <a:ext cx="14287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34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98497" y="482813"/>
            <a:ext cx="3668032" cy="3668032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221000" y="163677"/>
            <a:ext cx="97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1.</a:t>
            </a:r>
            <a:r>
              <a:rPr lang="ja-JP" altLang="en-US" b="1" dirty="0"/>
              <a:t>　</a:t>
            </a:r>
            <a:r>
              <a:rPr lang="ja-JP" altLang="en-US" dirty="0"/>
              <a:t>準備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557210" y="546182"/>
            <a:ext cx="8303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⑧</a:t>
            </a:r>
            <a:r>
              <a:rPr lang="en-US" altLang="ja-JP" sz="1400" dirty="0"/>
              <a:t>L</a:t>
            </a:r>
            <a:r>
              <a:rPr lang="ja-JP" altLang="en-US" sz="1400" dirty="0"/>
              <a:t>チカの確認と早くする・遅くするのプログラム変更方法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2605515" y="4717272"/>
            <a:ext cx="1427759" cy="27935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吹き出し 23"/>
          <p:cNvSpPr/>
          <p:nvPr/>
        </p:nvSpPr>
        <p:spPr>
          <a:xfrm>
            <a:off x="881175" y="1459354"/>
            <a:ext cx="3152099" cy="461709"/>
          </a:xfrm>
          <a:prstGeom prst="wedgeRoundRectCallout">
            <a:avLst>
              <a:gd name="adj1" fmla="val 88677"/>
              <a:gd name="adj2" fmla="val 5395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LED</a:t>
            </a:r>
            <a:r>
              <a:rPr lang="ja-JP" altLang="en-US" dirty="0">
                <a:solidFill>
                  <a:schemeClr val="tx1"/>
                </a:solidFill>
              </a:rPr>
              <a:t>が１秒おきに点滅します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角丸四角形吹き出し 28"/>
          <p:cNvSpPr/>
          <p:nvPr/>
        </p:nvSpPr>
        <p:spPr>
          <a:xfrm>
            <a:off x="2251028" y="1962190"/>
            <a:ext cx="1723258" cy="461709"/>
          </a:xfrm>
          <a:prstGeom prst="wedgeRoundRectCallout">
            <a:avLst>
              <a:gd name="adj1" fmla="val 122678"/>
              <a:gd name="adj2" fmla="val -106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電源</a:t>
            </a:r>
            <a:r>
              <a:rPr kumimoji="1" lang="en-US" altLang="ja-JP" dirty="0">
                <a:solidFill>
                  <a:schemeClr val="tx1"/>
                </a:solidFill>
              </a:rPr>
              <a:t>LED</a:t>
            </a:r>
            <a:r>
              <a:rPr kumimoji="1" lang="ja-JP" altLang="en-US" dirty="0">
                <a:solidFill>
                  <a:schemeClr val="tx1"/>
                </a:solidFill>
              </a:rPr>
              <a:t>（点灯）</a:t>
            </a:r>
          </a:p>
        </p:txBody>
      </p:sp>
      <p:sp>
        <p:nvSpPr>
          <p:cNvPr id="30" name="角丸四角形吹き出し 29"/>
          <p:cNvSpPr/>
          <p:nvPr/>
        </p:nvSpPr>
        <p:spPr>
          <a:xfrm>
            <a:off x="1360715" y="2477287"/>
            <a:ext cx="2613572" cy="764953"/>
          </a:xfrm>
          <a:prstGeom prst="wedgeRoundRectCallout">
            <a:avLst>
              <a:gd name="adj1" fmla="val 106336"/>
              <a:gd name="adj2" fmla="val -2544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通信</a:t>
            </a:r>
            <a:r>
              <a:rPr kumimoji="1" lang="en-US" altLang="ja-JP" dirty="0">
                <a:solidFill>
                  <a:schemeClr val="tx1"/>
                </a:solidFill>
              </a:rPr>
              <a:t>LED</a:t>
            </a:r>
            <a:r>
              <a:rPr kumimoji="1" lang="ja-JP" altLang="en-US" dirty="0">
                <a:solidFill>
                  <a:schemeClr val="tx1"/>
                </a:solidFill>
              </a:rPr>
              <a:t>２個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（書き込み時高速点滅）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1170358" y="3422348"/>
            <a:ext cx="50526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</a:rPr>
              <a:t>点滅時間を変更してみましょう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2605515" y="4403832"/>
            <a:ext cx="87992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 digitalWrite(LED_BUILTIN, HIGH);   // turn the LED on (HIGH is the voltage level)</a:t>
            </a:r>
          </a:p>
          <a:p>
            <a:r>
              <a:rPr lang="ja-JP" altLang="en-US" dirty="0"/>
              <a:t>  delay(1000);                       // wait for a second</a:t>
            </a:r>
          </a:p>
          <a:p>
            <a:r>
              <a:rPr lang="ja-JP" altLang="en-US" dirty="0"/>
              <a:t>  digitalWrite(LED_BUILTIN, LOW);    // turn the LED off by making the voltage LOW</a:t>
            </a:r>
          </a:p>
          <a:p>
            <a:r>
              <a:rPr lang="ja-JP" altLang="en-US" dirty="0"/>
              <a:t>  delay(1000);                       // wait for a second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1562471" y="3937931"/>
            <a:ext cx="4648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プログラムの以下の部分を変更</a:t>
            </a:r>
            <a:r>
              <a:rPr lang="ja-JP" altLang="en-US" dirty="0" err="1"/>
              <a:t>ます</a:t>
            </a:r>
            <a:endParaRPr lang="ja-JP" altLang="en-US" dirty="0"/>
          </a:p>
        </p:txBody>
      </p:sp>
      <p:sp>
        <p:nvSpPr>
          <p:cNvPr id="34" name="角丸四角形 33"/>
          <p:cNvSpPr/>
          <p:nvPr/>
        </p:nvSpPr>
        <p:spPr>
          <a:xfrm>
            <a:off x="2621913" y="5294433"/>
            <a:ext cx="1427759" cy="27935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1081458" y="5878519"/>
            <a:ext cx="110216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FF0000"/>
                </a:solidFill>
              </a:rPr>
              <a:t>L</a:t>
            </a:r>
            <a:r>
              <a:rPr lang="ja-JP" altLang="en-US" sz="2800" dirty="0">
                <a:solidFill>
                  <a:srgbClr val="FF0000"/>
                </a:solidFill>
              </a:rPr>
              <a:t>チカの速さが変わりましたか？色々な数値を入れて試してみましょう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DA0D90B-55C7-4C3B-B410-57C38159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858D683-80B6-487D-B6E5-683B014D30F6}"/>
              </a:ext>
            </a:extLst>
          </p:cNvPr>
          <p:cNvSpPr/>
          <p:nvPr/>
        </p:nvSpPr>
        <p:spPr>
          <a:xfrm>
            <a:off x="700458" y="870398"/>
            <a:ext cx="111200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</a:rPr>
              <a:t>マイコンボード上の</a:t>
            </a:r>
            <a:r>
              <a:rPr lang="en-US" altLang="ja-JP" sz="2800" dirty="0">
                <a:solidFill>
                  <a:srgbClr val="FF0000"/>
                </a:solidFill>
              </a:rPr>
              <a:t>LED</a:t>
            </a:r>
            <a:r>
              <a:rPr lang="ja-JP" altLang="en-US" sz="2800" dirty="0">
                <a:solidFill>
                  <a:srgbClr val="FF0000"/>
                </a:solidFill>
              </a:rPr>
              <a:t>が点滅しますか？</a:t>
            </a:r>
            <a:r>
              <a:rPr lang="ja-JP" altLang="en-US" sz="2400" dirty="0">
                <a:solidFill>
                  <a:srgbClr val="FF0000"/>
                </a:solidFill>
              </a:rPr>
              <a:t>（</a:t>
            </a:r>
            <a:r>
              <a:rPr lang="en-US" altLang="ja-JP" sz="2400" dirty="0">
                <a:solidFill>
                  <a:srgbClr val="FF0000"/>
                </a:solidFill>
              </a:rPr>
              <a:t>LED</a:t>
            </a:r>
            <a:r>
              <a:rPr lang="ja-JP" altLang="en-US" sz="2400" dirty="0">
                <a:solidFill>
                  <a:srgbClr val="FF0000"/>
                </a:solidFill>
              </a:rPr>
              <a:t>がチカチカする→</a:t>
            </a:r>
            <a:r>
              <a:rPr lang="en-US" altLang="ja-JP" sz="2400" dirty="0">
                <a:solidFill>
                  <a:srgbClr val="FF0000"/>
                </a:solidFill>
              </a:rPr>
              <a:t>L</a:t>
            </a:r>
            <a:r>
              <a:rPr lang="ja-JP" altLang="en-US" sz="2400" dirty="0">
                <a:solidFill>
                  <a:srgbClr val="FF0000"/>
                </a:solidFill>
              </a:rPr>
              <a:t>チカ ）</a:t>
            </a:r>
            <a:endParaRPr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662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36" y="1327152"/>
            <a:ext cx="4322930" cy="363639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221000" y="163677"/>
            <a:ext cx="97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1.</a:t>
            </a:r>
            <a:r>
              <a:rPr lang="ja-JP" altLang="en-US" b="1" dirty="0"/>
              <a:t>　</a:t>
            </a:r>
            <a:r>
              <a:rPr lang="ja-JP" altLang="en-US" dirty="0"/>
              <a:t>準備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622524" y="533009"/>
            <a:ext cx="8303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⑨ﾌﾟﾛｸﾞﾗﾑ保存の方法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957836" y="899303"/>
            <a:ext cx="3893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以下で保存できます</a:t>
            </a:r>
          </a:p>
        </p:txBody>
      </p:sp>
      <p:sp>
        <p:nvSpPr>
          <p:cNvPr id="19" name="角丸四角形 18"/>
          <p:cNvSpPr/>
          <p:nvPr/>
        </p:nvSpPr>
        <p:spPr>
          <a:xfrm>
            <a:off x="1123934" y="2862884"/>
            <a:ext cx="1093383" cy="23986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44C20E-67CE-4D0F-97E9-A9D12105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58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622524" y="533009"/>
            <a:ext cx="8303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⑩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ロボットハードについて</a:t>
            </a:r>
            <a:endParaRPr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3791902" y="2008215"/>
            <a:ext cx="3020272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00" dirty="0"/>
              <a:t>// </a:t>
            </a:r>
            <a:r>
              <a:rPr lang="ja-JP" altLang="en-US" sz="1000" dirty="0"/>
              <a:t>ピン設定</a:t>
            </a:r>
          </a:p>
          <a:p>
            <a:r>
              <a:rPr lang="en-US" altLang="ja-JP" sz="1000" dirty="0"/>
              <a:t>#define LED       13 //Hi</a:t>
            </a:r>
            <a:r>
              <a:rPr lang="ja-JP" altLang="en-US" sz="1000" dirty="0"/>
              <a:t>で点灯</a:t>
            </a:r>
            <a:endParaRPr lang="en-US" altLang="ja-JP" sz="1000" dirty="0"/>
          </a:p>
          <a:p>
            <a:r>
              <a:rPr lang="en-US" altLang="ja-JP" sz="1000" dirty="0"/>
              <a:t>#define SW_L      7 //SW-ON</a:t>
            </a:r>
            <a:r>
              <a:rPr lang="ja-JP" altLang="en-US" sz="1000" dirty="0"/>
              <a:t>で</a:t>
            </a:r>
            <a:r>
              <a:rPr lang="en-US" altLang="ja-JP" sz="1000" dirty="0"/>
              <a:t>Lo</a:t>
            </a:r>
            <a:r>
              <a:rPr lang="ja-JP" altLang="en-US" sz="1000" dirty="0"/>
              <a:t>（ｿﾌﾄでﾌﾟﾙｱｯﾌﾟ設定必要）</a:t>
            </a:r>
          </a:p>
          <a:p>
            <a:r>
              <a:rPr lang="en-US" altLang="ja-JP" sz="1000" dirty="0"/>
              <a:t>#define SW_R      8 //SW-ON</a:t>
            </a:r>
            <a:r>
              <a:rPr lang="ja-JP" altLang="en-US" sz="1000" dirty="0"/>
              <a:t>で</a:t>
            </a:r>
            <a:r>
              <a:rPr lang="en-US" altLang="ja-JP" sz="1000" dirty="0"/>
              <a:t>Lo</a:t>
            </a:r>
            <a:r>
              <a:rPr lang="ja-JP" altLang="en-US" sz="1000" dirty="0"/>
              <a:t>（ｿﾌﾄでﾌﾟﾙｱｯﾌﾟ設定必要）</a:t>
            </a:r>
            <a:endParaRPr lang="en-US" altLang="ja-JP" sz="1000" dirty="0"/>
          </a:p>
          <a:p>
            <a:endParaRPr lang="ja-JP" altLang="en-US" sz="1000" dirty="0"/>
          </a:p>
          <a:p>
            <a:r>
              <a:rPr lang="en-US" altLang="ja-JP" sz="1000" dirty="0"/>
              <a:t>#define LS_L2     3 //</a:t>
            </a:r>
            <a:r>
              <a:rPr lang="ja-JP" altLang="en-US" sz="1000" dirty="0"/>
              <a:t>外側　</a:t>
            </a:r>
            <a:r>
              <a:rPr lang="en-US" altLang="ja-JP" sz="1000" dirty="0"/>
              <a:t>A/D</a:t>
            </a:r>
            <a:r>
              <a:rPr lang="ja-JP" altLang="en-US" sz="1000" dirty="0"/>
              <a:t>（黒側）</a:t>
            </a:r>
            <a:r>
              <a:rPr lang="en-US" altLang="ja-JP" sz="1000" dirty="0"/>
              <a:t>0-1023</a:t>
            </a:r>
            <a:r>
              <a:rPr lang="ja-JP" altLang="en-US" sz="1000" dirty="0"/>
              <a:t>（白側）</a:t>
            </a:r>
            <a:endParaRPr lang="en-US" altLang="ja-JP" sz="1000" dirty="0"/>
          </a:p>
          <a:p>
            <a:r>
              <a:rPr lang="en-US" altLang="ja-JP" sz="1000" dirty="0"/>
              <a:t>#define LS_L1     2 //</a:t>
            </a:r>
            <a:r>
              <a:rPr lang="ja-JP" altLang="en-US" sz="1000" dirty="0"/>
              <a:t>内側　</a:t>
            </a:r>
            <a:r>
              <a:rPr lang="en-US" altLang="ja-JP" sz="1000" dirty="0"/>
              <a:t>A/D</a:t>
            </a:r>
            <a:r>
              <a:rPr lang="ja-JP" altLang="en-US" sz="1000" dirty="0"/>
              <a:t>（黒側）</a:t>
            </a:r>
            <a:r>
              <a:rPr lang="en-US" altLang="ja-JP" sz="1000" dirty="0"/>
              <a:t>0-1023</a:t>
            </a:r>
            <a:r>
              <a:rPr lang="ja-JP" altLang="en-US" sz="1000" dirty="0"/>
              <a:t>（白側）</a:t>
            </a:r>
          </a:p>
          <a:p>
            <a:r>
              <a:rPr lang="en-US" altLang="ja-JP" sz="1000" dirty="0"/>
              <a:t>#define LS_R1     1 //</a:t>
            </a:r>
            <a:r>
              <a:rPr lang="ja-JP" altLang="en-US" sz="1000" dirty="0"/>
              <a:t>内側　</a:t>
            </a:r>
            <a:r>
              <a:rPr lang="en-US" altLang="ja-JP" sz="1000" dirty="0"/>
              <a:t>A/D</a:t>
            </a:r>
            <a:r>
              <a:rPr lang="ja-JP" altLang="en-US" sz="1000" dirty="0"/>
              <a:t>（黒側）</a:t>
            </a:r>
            <a:r>
              <a:rPr lang="en-US" altLang="ja-JP" sz="1000" dirty="0"/>
              <a:t>0-1023</a:t>
            </a:r>
            <a:r>
              <a:rPr lang="ja-JP" altLang="en-US" sz="1000" dirty="0"/>
              <a:t>（白側）</a:t>
            </a:r>
            <a:endParaRPr lang="en-US" altLang="ja-JP" sz="1000" dirty="0"/>
          </a:p>
          <a:p>
            <a:r>
              <a:rPr lang="en-US" altLang="ja-JP" sz="1000" dirty="0"/>
              <a:t>#define LS_R2     0 //</a:t>
            </a:r>
            <a:r>
              <a:rPr lang="ja-JP" altLang="en-US" sz="1000" dirty="0"/>
              <a:t>外側　</a:t>
            </a:r>
            <a:r>
              <a:rPr lang="en-US" altLang="ja-JP" sz="1000" dirty="0"/>
              <a:t>A/D</a:t>
            </a:r>
            <a:r>
              <a:rPr lang="ja-JP" altLang="en-US" sz="1000" dirty="0"/>
              <a:t>（黒側）</a:t>
            </a:r>
            <a:r>
              <a:rPr lang="en-US" altLang="ja-JP" sz="1000" dirty="0"/>
              <a:t>0-1023</a:t>
            </a:r>
            <a:r>
              <a:rPr lang="ja-JP" altLang="en-US" sz="1000" dirty="0"/>
              <a:t>（白側）</a:t>
            </a:r>
            <a:endParaRPr lang="en-US" altLang="ja-JP" sz="1000" dirty="0"/>
          </a:p>
          <a:p>
            <a:r>
              <a:rPr lang="en-US" altLang="ja-JP" sz="1000" dirty="0"/>
              <a:t>#define VR_L      7 //A/D</a:t>
            </a:r>
            <a:r>
              <a:rPr lang="ja-JP" altLang="en-US" sz="1000" dirty="0"/>
              <a:t> 　</a:t>
            </a:r>
            <a:r>
              <a:rPr lang="en-US" altLang="ja-JP" sz="1000" dirty="0"/>
              <a:t>0-1023 </a:t>
            </a:r>
          </a:p>
          <a:p>
            <a:r>
              <a:rPr lang="en-US" altLang="ja-JP" sz="1000" dirty="0"/>
              <a:t>#define VR_R      6 //A/D</a:t>
            </a:r>
            <a:r>
              <a:rPr lang="ja-JP" altLang="en-US" sz="1000" dirty="0"/>
              <a:t> 　</a:t>
            </a:r>
            <a:r>
              <a:rPr lang="en-US" altLang="ja-JP" sz="1000" dirty="0"/>
              <a:t>0-1023</a:t>
            </a:r>
          </a:p>
          <a:p>
            <a:endParaRPr lang="ja-JP" altLang="en-US" sz="1000" dirty="0"/>
          </a:p>
          <a:p>
            <a:r>
              <a:rPr lang="en-US" altLang="ja-JP" sz="1000" dirty="0"/>
              <a:t>#define MT_PWM_L </a:t>
            </a:r>
            <a:r>
              <a:rPr lang="ja-JP" altLang="en-US" sz="1000" dirty="0"/>
              <a:t>　</a:t>
            </a:r>
            <a:r>
              <a:rPr lang="en-US" altLang="ja-JP" sz="1000" dirty="0"/>
              <a:t>5 //</a:t>
            </a:r>
            <a:r>
              <a:rPr lang="ja-JP" altLang="en-US" sz="1000" dirty="0"/>
              <a:t>（遅い）</a:t>
            </a:r>
            <a:r>
              <a:rPr lang="en-US" altLang="ja-JP" sz="1000" dirty="0"/>
              <a:t>0-255</a:t>
            </a:r>
            <a:r>
              <a:rPr lang="ja-JP" altLang="en-US" sz="1000" dirty="0"/>
              <a:t>（早い）で設定</a:t>
            </a:r>
          </a:p>
          <a:p>
            <a:r>
              <a:rPr lang="en-US" altLang="ja-JP" sz="1000" dirty="0"/>
              <a:t>#define MT_DIR_L  </a:t>
            </a:r>
            <a:r>
              <a:rPr lang="ja-JP" altLang="en-US" sz="1000" dirty="0"/>
              <a:t>　　</a:t>
            </a:r>
            <a:r>
              <a:rPr lang="en-US" altLang="ja-JP" sz="1000" dirty="0"/>
              <a:t>3 //</a:t>
            </a:r>
            <a:r>
              <a:rPr lang="ja-JP" altLang="en-US" sz="1000" dirty="0"/>
              <a:t>（バック）</a:t>
            </a:r>
            <a:r>
              <a:rPr lang="en-US" altLang="ja-JP" sz="1000" dirty="0"/>
              <a:t>0-1</a:t>
            </a:r>
            <a:r>
              <a:rPr lang="ja-JP" altLang="en-US" sz="1000" dirty="0"/>
              <a:t>（前進）を設定</a:t>
            </a:r>
          </a:p>
          <a:p>
            <a:r>
              <a:rPr lang="en-US" altLang="ja-JP" sz="1000" dirty="0"/>
              <a:t>#define MT_PWM_R </a:t>
            </a:r>
            <a:r>
              <a:rPr lang="ja-JP" altLang="en-US" sz="1000" dirty="0"/>
              <a:t>　</a:t>
            </a:r>
            <a:r>
              <a:rPr lang="en-US" altLang="ja-JP" sz="1000" dirty="0"/>
              <a:t>6 //</a:t>
            </a:r>
            <a:r>
              <a:rPr lang="ja-JP" altLang="en-US" sz="1000" dirty="0"/>
              <a:t>（遅い）</a:t>
            </a:r>
            <a:r>
              <a:rPr lang="en-US" altLang="ja-JP" sz="1000" dirty="0"/>
              <a:t>0-255</a:t>
            </a:r>
            <a:r>
              <a:rPr lang="ja-JP" altLang="en-US" sz="1000" dirty="0"/>
              <a:t>（早い）で設定</a:t>
            </a:r>
          </a:p>
          <a:p>
            <a:r>
              <a:rPr lang="en-US" altLang="ja-JP" sz="1000" dirty="0"/>
              <a:t>#define MT_DIR_R  </a:t>
            </a:r>
            <a:r>
              <a:rPr lang="ja-JP" altLang="en-US" sz="1000" dirty="0"/>
              <a:t>　　</a:t>
            </a:r>
            <a:r>
              <a:rPr lang="en-US" altLang="ja-JP" sz="1000" dirty="0"/>
              <a:t>2 //</a:t>
            </a:r>
            <a:r>
              <a:rPr lang="ja-JP" altLang="en-US" sz="1000" dirty="0"/>
              <a:t>（前進）</a:t>
            </a:r>
            <a:r>
              <a:rPr lang="en-US" altLang="ja-JP" sz="1000" dirty="0"/>
              <a:t>0-1</a:t>
            </a:r>
            <a:r>
              <a:rPr lang="ja-JP" altLang="en-US" sz="1000" dirty="0"/>
              <a:t>（バッグ）を設定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4007889" y="1606912"/>
            <a:ext cx="268214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/>
              <a:t>ハードウエアで決まっている所（変更不可）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1319892" y="5650984"/>
            <a:ext cx="100002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FF0000"/>
                </a:solidFill>
              </a:rPr>
              <a:t>DMC</a:t>
            </a:r>
            <a:r>
              <a:rPr lang="ja-JP" altLang="en-US" sz="2800" dirty="0">
                <a:solidFill>
                  <a:srgbClr val="FF0000"/>
                </a:solidFill>
              </a:rPr>
              <a:t>提供資料“ライントレースの基礎知識”に書いてある</a:t>
            </a:r>
            <a:br>
              <a:rPr lang="en-US" altLang="ja-JP" sz="2800" dirty="0">
                <a:solidFill>
                  <a:srgbClr val="FF0000"/>
                </a:solidFill>
              </a:rPr>
            </a:br>
            <a:r>
              <a:rPr lang="ja-JP" altLang="en-US" sz="2800" dirty="0">
                <a:solidFill>
                  <a:srgbClr val="FF0000"/>
                </a:solidFill>
              </a:rPr>
              <a:t>ハードウエアで決まっている所　と対比してみましょう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1C3D877-B98E-491A-A7BD-847DE60F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A374A3D-FBA4-46F0-A5EF-9FDE62FAF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47" y="1925550"/>
            <a:ext cx="2653382" cy="342728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DB4D5B3-A367-4AB4-ADAE-20239F691DD3}"/>
              </a:ext>
            </a:extLst>
          </p:cNvPr>
          <p:cNvSpPr txBox="1"/>
          <p:nvPr/>
        </p:nvSpPr>
        <p:spPr>
          <a:xfrm>
            <a:off x="2624892" y="3365467"/>
            <a:ext cx="91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右輪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AE13553-A71A-4ECC-A773-3281995D9C79}"/>
              </a:ext>
            </a:extLst>
          </p:cNvPr>
          <p:cNvSpPr txBox="1"/>
          <p:nvPr/>
        </p:nvSpPr>
        <p:spPr>
          <a:xfrm>
            <a:off x="141906" y="3388584"/>
            <a:ext cx="91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左</a:t>
            </a:r>
            <a:r>
              <a:rPr kumimoji="1" lang="ja-JP" altLang="en-US" dirty="0"/>
              <a:t>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136B105-02B7-4BEC-B8AB-29BB632CB534}"/>
              </a:ext>
            </a:extLst>
          </p:cNvPr>
          <p:cNvSpPr txBox="1"/>
          <p:nvPr/>
        </p:nvSpPr>
        <p:spPr>
          <a:xfrm>
            <a:off x="2447370" y="1669080"/>
            <a:ext cx="145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ラインセンサ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236A98B-06D3-44C3-99FE-D788CB37515F}"/>
              </a:ext>
            </a:extLst>
          </p:cNvPr>
          <p:cNvSpPr txBox="1"/>
          <p:nvPr/>
        </p:nvSpPr>
        <p:spPr>
          <a:xfrm>
            <a:off x="2663481" y="4430399"/>
            <a:ext cx="91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VR</a:t>
            </a:r>
            <a:r>
              <a:rPr lang="ja-JP" altLang="en-US" dirty="0"/>
              <a:t>右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59CA656-FE8F-4252-ADC1-274D6E2FF931}"/>
              </a:ext>
            </a:extLst>
          </p:cNvPr>
          <p:cNvSpPr txBox="1"/>
          <p:nvPr/>
        </p:nvSpPr>
        <p:spPr>
          <a:xfrm>
            <a:off x="2420995" y="4799731"/>
            <a:ext cx="91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SW</a:t>
            </a:r>
            <a:r>
              <a:rPr kumimoji="1" lang="ja-JP" altLang="en-US" dirty="0"/>
              <a:t>右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5B754AD-1883-4AB6-95D5-65FF991B302D}"/>
              </a:ext>
            </a:extLst>
          </p:cNvPr>
          <p:cNvSpPr txBox="1"/>
          <p:nvPr/>
        </p:nvSpPr>
        <p:spPr>
          <a:xfrm>
            <a:off x="2469688" y="2595339"/>
            <a:ext cx="145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ギアモータ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FEF2518-5C8D-495F-8F9A-9B5C6F04A4D1}"/>
              </a:ext>
            </a:extLst>
          </p:cNvPr>
          <p:cNvCxnSpPr/>
          <p:nvPr/>
        </p:nvCxnSpPr>
        <p:spPr>
          <a:xfrm flipH="1" flipV="1">
            <a:off x="2188628" y="4685260"/>
            <a:ext cx="283449" cy="22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E40BBB1-E43D-4DF7-A17C-789C99E66102}"/>
              </a:ext>
            </a:extLst>
          </p:cNvPr>
          <p:cNvCxnSpPr>
            <a:cxnSpLocks/>
          </p:cNvCxnSpPr>
          <p:nvPr/>
        </p:nvCxnSpPr>
        <p:spPr>
          <a:xfrm flipH="1" flipV="1">
            <a:off x="2363235" y="4278240"/>
            <a:ext cx="380301" cy="259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A7EBC90-647F-46DB-808A-FFE1EE35FDD3}"/>
              </a:ext>
            </a:extLst>
          </p:cNvPr>
          <p:cNvCxnSpPr>
            <a:cxnSpLocks/>
          </p:cNvCxnSpPr>
          <p:nvPr/>
        </p:nvCxnSpPr>
        <p:spPr>
          <a:xfrm flipH="1">
            <a:off x="2172826" y="2027658"/>
            <a:ext cx="365655" cy="493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2ADF403-2ACE-4873-A205-B041B4181B5E}"/>
              </a:ext>
            </a:extLst>
          </p:cNvPr>
          <p:cNvCxnSpPr>
            <a:cxnSpLocks/>
          </p:cNvCxnSpPr>
          <p:nvPr/>
        </p:nvCxnSpPr>
        <p:spPr>
          <a:xfrm flipH="1">
            <a:off x="1956642" y="1947089"/>
            <a:ext cx="642403" cy="47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F05E4E5-9DAB-4F06-9102-88CCF118B267}"/>
              </a:ext>
            </a:extLst>
          </p:cNvPr>
          <p:cNvCxnSpPr>
            <a:cxnSpLocks/>
          </p:cNvCxnSpPr>
          <p:nvPr/>
        </p:nvCxnSpPr>
        <p:spPr>
          <a:xfrm flipH="1">
            <a:off x="1616962" y="1957288"/>
            <a:ext cx="881700" cy="468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40B90D33-8F96-4E21-B23F-81F055A972E1}"/>
              </a:ext>
            </a:extLst>
          </p:cNvPr>
          <p:cNvCxnSpPr>
            <a:cxnSpLocks/>
          </p:cNvCxnSpPr>
          <p:nvPr/>
        </p:nvCxnSpPr>
        <p:spPr>
          <a:xfrm flipH="1">
            <a:off x="1319753" y="1995068"/>
            <a:ext cx="1127617" cy="47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CDE446D-F782-43A2-A158-CF6FF8D612E3}"/>
              </a:ext>
            </a:extLst>
          </p:cNvPr>
          <p:cNvCxnSpPr>
            <a:cxnSpLocks/>
          </p:cNvCxnSpPr>
          <p:nvPr/>
        </p:nvCxnSpPr>
        <p:spPr>
          <a:xfrm flipH="1">
            <a:off x="2057812" y="2822705"/>
            <a:ext cx="389558" cy="40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FCE0BEB-9950-4D8E-800C-87B767BA3BA4}"/>
              </a:ext>
            </a:extLst>
          </p:cNvPr>
          <p:cNvCxnSpPr>
            <a:cxnSpLocks/>
          </p:cNvCxnSpPr>
          <p:nvPr/>
        </p:nvCxnSpPr>
        <p:spPr>
          <a:xfrm flipH="1">
            <a:off x="1295026" y="2843646"/>
            <a:ext cx="1127617" cy="47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D7680D4-C44B-443B-8824-B2CB946F1F65}"/>
              </a:ext>
            </a:extLst>
          </p:cNvPr>
          <p:cNvSpPr/>
          <p:nvPr/>
        </p:nvSpPr>
        <p:spPr>
          <a:xfrm>
            <a:off x="540974" y="1268284"/>
            <a:ext cx="234551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　・ロボットの部品配置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477C6E6-53C8-4102-ACEA-19250F98FF74}"/>
              </a:ext>
            </a:extLst>
          </p:cNvPr>
          <p:cNvSpPr/>
          <p:nvPr/>
        </p:nvSpPr>
        <p:spPr>
          <a:xfrm>
            <a:off x="7351093" y="656120"/>
            <a:ext cx="293061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　・マイコンボードのピン配置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A091BC3-2682-4A92-9488-CC87B23E72D6}"/>
              </a:ext>
            </a:extLst>
          </p:cNvPr>
          <p:cNvSpPr/>
          <p:nvPr/>
        </p:nvSpPr>
        <p:spPr>
          <a:xfrm>
            <a:off x="7033065" y="1179746"/>
            <a:ext cx="5068086" cy="41549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/>
              <a:t>// </a:t>
            </a:r>
            <a:r>
              <a:rPr lang="ja-JP" altLang="en-US" sz="1200" dirty="0"/>
              <a:t>ピン設定</a:t>
            </a:r>
          </a:p>
          <a:p>
            <a:r>
              <a:rPr lang="ja-JP" altLang="en-US" sz="1200" dirty="0"/>
              <a:t>デジタル出力 </a:t>
            </a:r>
            <a:r>
              <a:rPr lang="en-US" altLang="ja-JP" sz="1200" dirty="0"/>
              <a:t>13pin	</a:t>
            </a:r>
            <a:r>
              <a:rPr lang="ja-JP" altLang="en-US" sz="1200" dirty="0"/>
              <a:t>ボード上の</a:t>
            </a:r>
            <a:r>
              <a:rPr lang="en-US" altLang="ja-JP" sz="1200" dirty="0"/>
              <a:t>LED </a:t>
            </a:r>
            <a:r>
              <a:rPr lang="ja-JP" altLang="en-US" sz="1200" dirty="0"/>
              <a:t>（</a:t>
            </a:r>
            <a:r>
              <a:rPr lang="en-US" altLang="ja-JP" sz="1200" dirty="0"/>
              <a:t>1</a:t>
            </a:r>
            <a:r>
              <a:rPr lang="ja-JP" altLang="en-US" sz="1200" dirty="0"/>
              <a:t>で点灯）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デジタル入力 </a:t>
            </a:r>
            <a:r>
              <a:rPr lang="en-US" altLang="ja-JP" sz="1200" dirty="0"/>
              <a:t>7pin</a:t>
            </a:r>
            <a:r>
              <a:rPr lang="ja-JP" altLang="en-US" sz="1200" dirty="0"/>
              <a:t>　</a:t>
            </a:r>
            <a:r>
              <a:rPr lang="en-US" altLang="ja-JP" sz="1200" dirty="0"/>
              <a:t>	</a:t>
            </a:r>
            <a:r>
              <a:rPr lang="ja-JP" altLang="en-US" sz="1200" dirty="0"/>
              <a:t>ボード上</a:t>
            </a:r>
            <a:r>
              <a:rPr lang="en-US" altLang="ja-JP" sz="1200" dirty="0"/>
              <a:t>SW_</a:t>
            </a:r>
            <a:r>
              <a:rPr lang="ja-JP" altLang="en-US" sz="1200" dirty="0"/>
              <a:t>左（</a:t>
            </a:r>
            <a:r>
              <a:rPr lang="en-US" altLang="ja-JP" sz="1200" dirty="0"/>
              <a:t>SW-ON</a:t>
            </a:r>
            <a:r>
              <a:rPr lang="ja-JP" altLang="en-US" sz="1200" dirty="0"/>
              <a:t>で</a:t>
            </a:r>
            <a:r>
              <a:rPr lang="en-US" altLang="ja-JP" sz="1200" dirty="0"/>
              <a:t>1)</a:t>
            </a:r>
          </a:p>
          <a:p>
            <a:r>
              <a:rPr lang="ja-JP" altLang="en-US" sz="1200" dirty="0"/>
              <a:t>デジタル入力 </a:t>
            </a:r>
            <a:r>
              <a:rPr lang="en-US" altLang="ja-JP" sz="1200" dirty="0"/>
              <a:t>8pin</a:t>
            </a:r>
            <a:r>
              <a:rPr lang="ja-JP" altLang="en-US" sz="1200" dirty="0"/>
              <a:t>　</a:t>
            </a:r>
            <a:r>
              <a:rPr lang="en-US" altLang="ja-JP" sz="1200" dirty="0"/>
              <a:t>	</a:t>
            </a:r>
            <a:r>
              <a:rPr lang="ja-JP" altLang="en-US" sz="1200" dirty="0"/>
              <a:t>ボード上</a:t>
            </a:r>
            <a:r>
              <a:rPr lang="en-US" altLang="ja-JP" sz="1200" dirty="0"/>
              <a:t>SW_</a:t>
            </a:r>
            <a:r>
              <a:rPr lang="ja-JP" altLang="en-US" sz="1200" dirty="0"/>
              <a:t>右（</a:t>
            </a:r>
            <a:r>
              <a:rPr lang="en-US" altLang="ja-JP" sz="1200" dirty="0"/>
              <a:t>SW-ON</a:t>
            </a:r>
            <a:r>
              <a:rPr lang="ja-JP" altLang="en-US" sz="1200" dirty="0"/>
              <a:t>で</a:t>
            </a:r>
            <a:r>
              <a:rPr lang="en-US" altLang="ja-JP" sz="1200" dirty="0"/>
              <a:t>1)</a:t>
            </a:r>
          </a:p>
          <a:p>
            <a:r>
              <a:rPr lang="en-US" altLang="ja-JP" sz="1200" dirty="0"/>
              <a:t>		</a:t>
            </a:r>
            <a:r>
              <a:rPr lang="ja-JP" altLang="en-US" sz="1200" dirty="0"/>
              <a:t>　（ｿﾌﾄでﾌﾟﾙｱｯﾌﾟ設定必要）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アナログ入力 </a:t>
            </a:r>
            <a:r>
              <a:rPr lang="en-US" altLang="ja-JP" sz="1200" dirty="0"/>
              <a:t>3pin	</a:t>
            </a:r>
            <a:r>
              <a:rPr lang="ja-JP" altLang="en-US" sz="1200" dirty="0"/>
              <a:t>ラインセンサ左</a:t>
            </a:r>
            <a:r>
              <a:rPr lang="en-US" altLang="ja-JP" sz="1200" dirty="0"/>
              <a:t>(2)</a:t>
            </a:r>
          </a:p>
          <a:p>
            <a:r>
              <a:rPr lang="ja-JP" altLang="en-US" sz="1200" dirty="0"/>
              <a:t>アナログ入力 </a:t>
            </a:r>
            <a:r>
              <a:rPr lang="en-US" altLang="ja-JP" sz="1200" dirty="0"/>
              <a:t>2pin	</a:t>
            </a:r>
            <a:r>
              <a:rPr lang="ja-JP" altLang="en-US" sz="1200" dirty="0"/>
              <a:t>ラインセンサ左</a:t>
            </a:r>
            <a:r>
              <a:rPr lang="en-US" altLang="ja-JP" sz="1200" dirty="0"/>
              <a:t>(1)</a:t>
            </a:r>
          </a:p>
          <a:p>
            <a:r>
              <a:rPr lang="ja-JP" altLang="en-US" sz="1200" dirty="0"/>
              <a:t>アナログ入力 </a:t>
            </a:r>
            <a:r>
              <a:rPr lang="en-US" altLang="ja-JP" sz="1200" dirty="0"/>
              <a:t>1pin	</a:t>
            </a:r>
            <a:r>
              <a:rPr lang="ja-JP" altLang="en-US" sz="1200" dirty="0"/>
              <a:t>ラインセンサ右</a:t>
            </a:r>
            <a:r>
              <a:rPr lang="en-US" altLang="ja-JP" sz="1200" dirty="0"/>
              <a:t>(1)</a:t>
            </a:r>
          </a:p>
          <a:p>
            <a:r>
              <a:rPr lang="ja-JP" altLang="en-US" sz="1200" dirty="0"/>
              <a:t>アナログ入力 </a:t>
            </a:r>
            <a:r>
              <a:rPr lang="en-US" altLang="ja-JP" sz="1200" dirty="0"/>
              <a:t>0pin	</a:t>
            </a:r>
            <a:r>
              <a:rPr lang="ja-JP" altLang="en-US" sz="1200" dirty="0"/>
              <a:t>ラインセンサ右</a:t>
            </a:r>
            <a:r>
              <a:rPr lang="en-US" altLang="ja-JP" sz="1200" dirty="0"/>
              <a:t>(2)</a:t>
            </a:r>
          </a:p>
          <a:p>
            <a:r>
              <a:rPr lang="en-US" altLang="ja-JP" sz="1200" dirty="0"/>
              <a:t>		</a:t>
            </a:r>
            <a:r>
              <a:rPr lang="ja-JP" altLang="en-US" sz="1200" dirty="0"/>
              <a:t>　（</a:t>
            </a:r>
            <a:r>
              <a:rPr lang="en-US" altLang="ja-JP" sz="1200" dirty="0"/>
              <a:t>A/D</a:t>
            </a:r>
            <a:r>
              <a:rPr lang="ja-JP" altLang="en-US" sz="1200" dirty="0"/>
              <a:t>　</a:t>
            </a:r>
            <a:r>
              <a:rPr lang="en-US" altLang="ja-JP" sz="1200" dirty="0"/>
              <a:t>0[</a:t>
            </a:r>
            <a:r>
              <a:rPr lang="ja-JP" altLang="en-US" sz="1200" dirty="0"/>
              <a:t>黒側</a:t>
            </a:r>
            <a:r>
              <a:rPr lang="en-US" altLang="ja-JP" sz="1200" dirty="0"/>
              <a:t>] -1023[</a:t>
            </a:r>
            <a:r>
              <a:rPr lang="ja-JP" altLang="en-US" sz="1200" dirty="0"/>
              <a:t>白側</a:t>
            </a:r>
            <a:r>
              <a:rPr lang="en-US" altLang="ja-JP" sz="1200" dirty="0"/>
              <a:t>]</a:t>
            </a:r>
            <a:r>
              <a:rPr lang="ja-JP" altLang="en-US" sz="1200" dirty="0"/>
              <a:t>）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アナログ入力 </a:t>
            </a:r>
            <a:r>
              <a:rPr lang="en-US" altLang="ja-JP" sz="1200" dirty="0"/>
              <a:t>7pin	</a:t>
            </a:r>
            <a:r>
              <a:rPr lang="ja-JP" altLang="en-US" sz="1200" dirty="0"/>
              <a:t>ボード上可変抵抗</a:t>
            </a:r>
            <a:r>
              <a:rPr lang="en-US" altLang="ja-JP" sz="1200" dirty="0"/>
              <a:t>(VR)</a:t>
            </a:r>
            <a:r>
              <a:rPr lang="ja-JP" altLang="en-US" sz="1200" dirty="0"/>
              <a:t>左</a:t>
            </a:r>
            <a:endParaRPr lang="en-US" altLang="ja-JP" sz="1200" dirty="0"/>
          </a:p>
          <a:p>
            <a:r>
              <a:rPr lang="ja-JP" altLang="en-US" sz="1200" dirty="0"/>
              <a:t>アナログ入力 </a:t>
            </a:r>
            <a:r>
              <a:rPr lang="en-US" altLang="ja-JP" sz="1200" dirty="0"/>
              <a:t>6pin	</a:t>
            </a:r>
            <a:r>
              <a:rPr lang="ja-JP" altLang="en-US" sz="1200" dirty="0"/>
              <a:t>ボード上可変抵抗</a:t>
            </a:r>
            <a:r>
              <a:rPr lang="en-US" altLang="ja-JP" sz="1200" dirty="0"/>
              <a:t>(VR)</a:t>
            </a:r>
            <a:r>
              <a:rPr lang="ja-JP" altLang="en-US" sz="1200" dirty="0"/>
              <a:t>右</a:t>
            </a:r>
            <a:endParaRPr lang="en-US" altLang="ja-JP" sz="1200" dirty="0"/>
          </a:p>
          <a:p>
            <a:r>
              <a:rPr lang="en-US" altLang="ja-JP" sz="1200" dirty="0"/>
              <a:t>		</a:t>
            </a:r>
            <a:r>
              <a:rPr lang="ja-JP" altLang="en-US" sz="1200" dirty="0"/>
              <a:t>　（</a:t>
            </a:r>
            <a:r>
              <a:rPr lang="en-US" altLang="ja-JP" sz="1200" dirty="0"/>
              <a:t>A/D</a:t>
            </a:r>
            <a:r>
              <a:rPr lang="ja-JP" altLang="en-US" sz="1200" dirty="0"/>
              <a:t> 　</a:t>
            </a:r>
            <a:r>
              <a:rPr lang="en-US" altLang="ja-JP" sz="1200" dirty="0"/>
              <a:t>0-1023</a:t>
            </a:r>
            <a:r>
              <a:rPr lang="ja-JP" altLang="en-US" sz="1200" dirty="0"/>
              <a:t>）</a:t>
            </a:r>
            <a:r>
              <a:rPr lang="en-US" altLang="ja-JP" sz="1200" dirty="0"/>
              <a:t> </a:t>
            </a:r>
          </a:p>
          <a:p>
            <a:endParaRPr lang="en-US" altLang="ja-JP" sz="1200" dirty="0"/>
          </a:p>
          <a:p>
            <a:r>
              <a:rPr lang="ja-JP" altLang="en-US" sz="1200" dirty="0"/>
              <a:t>デジタル出力 </a:t>
            </a:r>
            <a:r>
              <a:rPr lang="en-US" altLang="ja-JP" sz="1200" dirty="0"/>
              <a:t>3pin	</a:t>
            </a:r>
            <a:r>
              <a:rPr lang="ja-JP" altLang="en-US" sz="1200" dirty="0"/>
              <a:t>モータ左の向きを指示（</a:t>
            </a:r>
            <a:r>
              <a:rPr lang="en-US" altLang="ja-JP" sz="1200" dirty="0"/>
              <a:t>0[</a:t>
            </a:r>
            <a:r>
              <a:rPr lang="ja-JP" altLang="en-US" sz="1200" dirty="0"/>
              <a:t>後進</a:t>
            </a:r>
            <a:r>
              <a:rPr lang="en-US" altLang="ja-JP" sz="1200" dirty="0"/>
              <a:t>]-1[</a:t>
            </a:r>
            <a:r>
              <a:rPr lang="ja-JP" altLang="en-US" sz="1200" dirty="0"/>
              <a:t>前進</a:t>
            </a:r>
            <a:r>
              <a:rPr lang="en-US" altLang="ja-JP" sz="1200" dirty="0"/>
              <a:t>]</a:t>
            </a:r>
            <a:r>
              <a:rPr lang="ja-JP" altLang="en-US" sz="1200" dirty="0"/>
              <a:t>）</a:t>
            </a:r>
            <a:endParaRPr lang="en-US" altLang="ja-JP" sz="1200" dirty="0"/>
          </a:p>
          <a:p>
            <a:r>
              <a:rPr lang="en-US" altLang="ja-JP" sz="1200" dirty="0"/>
              <a:t>PWM</a:t>
            </a:r>
            <a:r>
              <a:rPr lang="ja-JP" altLang="en-US" sz="1200" dirty="0"/>
              <a:t>出力 </a:t>
            </a:r>
            <a:r>
              <a:rPr lang="en-US" altLang="ja-JP" sz="1200" dirty="0"/>
              <a:t>5pin	</a:t>
            </a:r>
            <a:r>
              <a:rPr lang="ja-JP" altLang="en-US" sz="1200" dirty="0"/>
              <a:t>モータ左の速度を指示（</a:t>
            </a:r>
            <a:r>
              <a:rPr lang="en-US" altLang="ja-JP" sz="1200" dirty="0"/>
              <a:t>0[</a:t>
            </a:r>
            <a:r>
              <a:rPr lang="ja-JP" altLang="en-US" sz="1200" dirty="0"/>
              <a:t>遅い</a:t>
            </a:r>
            <a:r>
              <a:rPr lang="en-US" altLang="ja-JP" sz="1200" dirty="0"/>
              <a:t>]-255[</a:t>
            </a:r>
            <a:r>
              <a:rPr lang="ja-JP" altLang="en-US" sz="1200" dirty="0"/>
              <a:t>速い</a:t>
            </a:r>
            <a:r>
              <a:rPr lang="en-US" altLang="ja-JP" sz="1200" dirty="0"/>
              <a:t>]</a:t>
            </a:r>
            <a:r>
              <a:rPr lang="ja-JP" altLang="en-US" sz="1200" dirty="0"/>
              <a:t>））</a:t>
            </a:r>
            <a:endParaRPr lang="en-US" altLang="ja-JP" sz="1200" dirty="0"/>
          </a:p>
          <a:p>
            <a:r>
              <a:rPr lang="ja-JP" altLang="en-US" sz="1200" dirty="0"/>
              <a:t>デジタル出力 </a:t>
            </a:r>
            <a:r>
              <a:rPr lang="en-US" altLang="ja-JP" sz="1200" dirty="0"/>
              <a:t>2pin	</a:t>
            </a:r>
            <a:r>
              <a:rPr lang="ja-JP" altLang="en-US" sz="1200" dirty="0"/>
              <a:t>モータ右の向きを指示（</a:t>
            </a:r>
            <a:r>
              <a:rPr lang="en-US" altLang="ja-JP" sz="1200" dirty="0"/>
              <a:t>0[</a:t>
            </a:r>
            <a:r>
              <a:rPr lang="ja-JP" altLang="en-US" sz="1200" dirty="0"/>
              <a:t>後進</a:t>
            </a:r>
            <a:r>
              <a:rPr lang="en-US" altLang="ja-JP" sz="1200" dirty="0"/>
              <a:t>]-1[</a:t>
            </a:r>
            <a:r>
              <a:rPr lang="ja-JP" altLang="en-US" sz="1200" dirty="0"/>
              <a:t>前進</a:t>
            </a:r>
            <a:r>
              <a:rPr lang="en-US" altLang="ja-JP" sz="1200" dirty="0"/>
              <a:t>]</a:t>
            </a:r>
            <a:r>
              <a:rPr lang="ja-JP" altLang="en-US" sz="1200" dirty="0"/>
              <a:t>）</a:t>
            </a:r>
            <a:endParaRPr lang="en-US" altLang="ja-JP" sz="1200" dirty="0"/>
          </a:p>
          <a:p>
            <a:r>
              <a:rPr lang="en-US" altLang="ja-JP" sz="1200" dirty="0"/>
              <a:t>PWM</a:t>
            </a:r>
            <a:r>
              <a:rPr lang="ja-JP" altLang="en-US" sz="1200" dirty="0"/>
              <a:t>出力 </a:t>
            </a:r>
            <a:r>
              <a:rPr lang="en-US" altLang="ja-JP" sz="1200" dirty="0"/>
              <a:t>6pin	</a:t>
            </a:r>
            <a:r>
              <a:rPr lang="ja-JP" altLang="en-US" sz="1200" dirty="0"/>
              <a:t>モータ右の速度を指示（</a:t>
            </a:r>
            <a:r>
              <a:rPr lang="en-US" altLang="ja-JP" sz="1200" dirty="0"/>
              <a:t>0[</a:t>
            </a:r>
            <a:r>
              <a:rPr lang="ja-JP" altLang="en-US" sz="1200" dirty="0"/>
              <a:t>遅い</a:t>
            </a:r>
            <a:r>
              <a:rPr lang="en-US" altLang="ja-JP" sz="1200" dirty="0"/>
              <a:t>]-255[</a:t>
            </a:r>
            <a:r>
              <a:rPr lang="ja-JP" altLang="en-US" sz="1200" dirty="0"/>
              <a:t>速い</a:t>
            </a:r>
            <a:r>
              <a:rPr lang="en-US" altLang="ja-JP" sz="1200" dirty="0"/>
              <a:t>]</a:t>
            </a:r>
            <a:r>
              <a:rPr lang="ja-JP" altLang="en-US" sz="1200" dirty="0"/>
              <a:t>）</a:t>
            </a:r>
            <a:endParaRPr lang="en-US" altLang="ja-JP" sz="1200" dirty="0"/>
          </a:p>
          <a:p>
            <a:r>
              <a:rPr lang="en-US" altLang="ja-JP" sz="1200" dirty="0"/>
              <a:t>		※PWM</a:t>
            </a:r>
            <a:r>
              <a:rPr lang="ja-JP" altLang="en-US" sz="1200" dirty="0"/>
              <a:t>出力　パルスの幅で強弱を制御できる</a:t>
            </a:r>
            <a:endParaRPr lang="en-US" altLang="ja-JP" sz="12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B08EE14-5AC2-42A3-9637-B96D98E4479C}"/>
              </a:ext>
            </a:extLst>
          </p:cNvPr>
          <p:cNvSpPr/>
          <p:nvPr/>
        </p:nvSpPr>
        <p:spPr>
          <a:xfrm>
            <a:off x="4007889" y="1277931"/>
            <a:ext cx="218040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　・スケッチの記述例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FEA411A-6965-4305-8CC3-10157D81C125}"/>
              </a:ext>
            </a:extLst>
          </p:cNvPr>
          <p:cNvSpPr/>
          <p:nvPr/>
        </p:nvSpPr>
        <p:spPr>
          <a:xfrm>
            <a:off x="221000" y="163677"/>
            <a:ext cx="4384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/>
              <a:t>２</a:t>
            </a:r>
            <a:r>
              <a:rPr lang="en-US" altLang="ja-JP" b="1" dirty="0"/>
              <a:t>.</a:t>
            </a:r>
            <a:r>
              <a:rPr lang="ja-JP" altLang="en-US" b="1" dirty="0"/>
              <a:t>　</a:t>
            </a:r>
            <a:r>
              <a:rPr lang="ja-JP" altLang="en-US" dirty="0"/>
              <a:t>それ以上の事をやる時 参考になる情報</a:t>
            </a:r>
          </a:p>
        </p:txBody>
      </p:sp>
    </p:spTree>
    <p:extLst>
      <p:ext uri="{BB962C8B-B14F-4D97-AF65-F5344CB8AC3E}">
        <p14:creationId xmlns:p14="http://schemas.microsoft.com/office/powerpoint/2010/main" val="4133133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622524" y="533009"/>
            <a:ext cx="8303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⑪ソフトについて（プログラムはスケッチと言う）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22524" y="945143"/>
            <a:ext cx="6212570" cy="1364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006621"/>
                </a:solidFill>
                <a:latin typeface="Roboto"/>
              </a:rPr>
              <a:t>・コマンド表</a:t>
            </a:r>
            <a:endParaRPr lang="en-US" altLang="ja-JP" sz="1600" dirty="0">
              <a:solidFill>
                <a:srgbClr val="006621"/>
              </a:solidFill>
              <a:latin typeface="Roboto"/>
            </a:endParaRPr>
          </a:p>
          <a:p>
            <a:r>
              <a:rPr lang="en-US" altLang="ja-JP" sz="1600" dirty="0">
                <a:hlinkClick r:id="rId2"/>
              </a:rPr>
              <a:t>http://www.musashinodenpa.com/arduino/ref/</a:t>
            </a:r>
            <a:endParaRPr lang="en-US" altLang="ja-JP" sz="1600" dirty="0">
              <a:solidFill>
                <a:srgbClr val="006621"/>
              </a:solidFill>
              <a:latin typeface="Roboto"/>
            </a:endParaRPr>
          </a:p>
          <a:p>
            <a:endParaRPr lang="en-US" altLang="ja-JP" sz="1600" dirty="0">
              <a:solidFill>
                <a:srgbClr val="006621"/>
              </a:solidFill>
              <a:latin typeface="Roboto"/>
            </a:endParaRPr>
          </a:p>
          <a:p>
            <a:r>
              <a:rPr lang="ja-JP" altLang="en-US" sz="1600" dirty="0">
                <a:solidFill>
                  <a:srgbClr val="006621"/>
                </a:solidFill>
                <a:latin typeface="Roboto"/>
              </a:rPr>
              <a:t>・はやみ表（右表）</a:t>
            </a:r>
            <a:endParaRPr lang="en-US" altLang="ja-JP" sz="1600" dirty="0">
              <a:solidFill>
                <a:srgbClr val="006621"/>
              </a:solidFill>
              <a:latin typeface="Roboto"/>
            </a:endParaRPr>
          </a:p>
          <a:p>
            <a:r>
              <a:rPr lang="en-US" altLang="ja-JP" sz="1600" dirty="0">
                <a:solidFill>
                  <a:srgbClr val="006621"/>
                </a:solidFill>
                <a:latin typeface="Roboto"/>
                <a:hlinkClick r:id="rId3"/>
              </a:rPr>
              <a:t>http://www.musashinodenpa.com/arduino/ref/arduinoHH12.pdf</a:t>
            </a:r>
            <a:endParaRPr lang="en-US" altLang="ja-JP" sz="1600" dirty="0">
              <a:solidFill>
                <a:srgbClr val="006621"/>
              </a:solidFill>
              <a:latin typeface="Roboto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4F8149C4-17ED-4F87-956A-E3FCF4D9F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929" y="112307"/>
            <a:ext cx="4609761" cy="6438900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622524" y="2625891"/>
            <a:ext cx="59362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</a:rPr>
              <a:t>これらのコマンドを使えば工夫しだいで色々できそうですね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622524" y="3998680"/>
            <a:ext cx="8303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⑫コンパイルエラー時の対応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926929" y="438895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/>
              <a:t>IDE</a:t>
            </a:r>
            <a:r>
              <a:rPr lang="ja-JP" altLang="en-US" dirty="0"/>
              <a:t>下のｴﾗｰの文字をコピーして　ググ</a:t>
            </a:r>
            <a:r>
              <a:rPr lang="ja-JP" altLang="en-US" dirty="0" err="1"/>
              <a:t>れば</a:t>
            </a:r>
            <a:r>
              <a:rPr lang="ja-JP" altLang="en-US" dirty="0"/>
              <a:t>出てきます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B590F8-BE95-4492-B979-E02E243A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2B2405F-CF6D-4183-BC4F-D8D2474D23F1}"/>
              </a:ext>
            </a:extLst>
          </p:cNvPr>
          <p:cNvSpPr/>
          <p:nvPr/>
        </p:nvSpPr>
        <p:spPr>
          <a:xfrm>
            <a:off x="221000" y="163677"/>
            <a:ext cx="4384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/>
              <a:t>２</a:t>
            </a:r>
            <a:r>
              <a:rPr lang="en-US" altLang="ja-JP" b="1" dirty="0"/>
              <a:t>.</a:t>
            </a:r>
            <a:r>
              <a:rPr lang="ja-JP" altLang="en-US" b="1" dirty="0"/>
              <a:t>　</a:t>
            </a:r>
            <a:r>
              <a:rPr lang="ja-JP" altLang="en-US" dirty="0"/>
              <a:t>それ以上の事をやる時 参考になる情報</a:t>
            </a:r>
          </a:p>
        </p:txBody>
      </p:sp>
    </p:spTree>
    <p:extLst>
      <p:ext uri="{BB962C8B-B14F-4D97-AF65-F5344CB8AC3E}">
        <p14:creationId xmlns:p14="http://schemas.microsoft.com/office/powerpoint/2010/main" val="638536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675" y="3677236"/>
            <a:ext cx="3714750" cy="223489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594717" y="1439594"/>
            <a:ext cx="8303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⑬</a:t>
            </a:r>
            <a:r>
              <a:rPr lang="en-US" altLang="ja-JP" sz="1400" dirty="0"/>
              <a:t>IDE</a:t>
            </a:r>
            <a:r>
              <a:rPr lang="ja-JP" altLang="en-US" sz="1400" dirty="0"/>
              <a:t>シリアルモニタの使い方</a:t>
            </a:r>
          </a:p>
        </p:txBody>
      </p:sp>
      <p:sp>
        <p:nvSpPr>
          <p:cNvPr id="14" name="右矢印 13"/>
          <p:cNvSpPr/>
          <p:nvPr/>
        </p:nvSpPr>
        <p:spPr>
          <a:xfrm>
            <a:off x="4916731" y="5035459"/>
            <a:ext cx="370114" cy="765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4299845" y="4061980"/>
            <a:ext cx="446753" cy="31539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756658" y="485487"/>
            <a:ext cx="96500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</a:rPr>
              <a:t>ラインセンサーの</a:t>
            </a:r>
            <a:r>
              <a:rPr lang="en-US" altLang="ja-JP" sz="2800" dirty="0">
                <a:solidFill>
                  <a:srgbClr val="FF0000"/>
                </a:solidFill>
              </a:rPr>
              <a:t>A/D</a:t>
            </a:r>
            <a:r>
              <a:rPr lang="ja-JP" altLang="en-US" sz="2800" dirty="0">
                <a:solidFill>
                  <a:srgbClr val="FF0000"/>
                </a:solidFill>
              </a:rPr>
              <a:t>値等が分かれば　閾値にどの様な数値を入れれば良いか分かりやすいですよね？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997845" y="2176926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100" dirty="0">
                <a:solidFill>
                  <a:srgbClr val="1D1C1D"/>
                </a:solidFill>
                <a:latin typeface="NotoSansJP"/>
              </a:rPr>
              <a:t>// </a:t>
            </a:r>
            <a:r>
              <a:rPr lang="ja-JP" altLang="en-US" sz="1100" dirty="0">
                <a:solidFill>
                  <a:srgbClr val="1D1C1D"/>
                </a:solidFill>
                <a:latin typeface="NotoSansJP"/>
              </a:rPr>
              <a:t>シリアル通信開始</a:t>
            </a:r>
            <a:br>
              <a:rPr lang="ja-JP" altLang="en-US" sz="1100" dirty="0"/>
            </a:br>
            <a:r>
              <a:rPr lang="ja-JP" altLang="en-US" sz="1100" dirty="0">
                <a:solidFill>
                  <a:srgbClr val="1D1C1D"/>
                </a:solidFill>
                <a:latin typeface="NotoSansJP"/>
              </a:rPr>
              <a:t>  </a:t>
            </a:r>
            <a:r>
              <a:rPr lang="en-US" altLang="ja-JP" sz="1100" dirty="0" err="1">
                <a:solidFill>
                  <a:srgbClr val="1D1C1D"/>
                </a:solidFill>
                <a:latin typeface="NotoSansJP"/>
              </a:rPr>
              <a:t>Serial.begin</a:t>
            </a:r>
            <a:r>
              <a:rPr lang="en-US" altLang="ja-JP" sz="1100" dirty="0">
                <a:solidFill>
                  <a:srgbClr val="1D1C1D"/>
                </a:solidFill>
                <a:latin typeface="NotoSansJP"/>
              </a:rPr>
              <a:t>(9600);</a:t>
            </a:r>
            <a:br>
              <a:rPr lang="en-US" altLang="ja-JP" sz="1100" dirty="0">
                <a:solidFill>
                  <a:srgbClr val="1D1C1D"/>
                </a:solidFill>
                <a:latin typeface="NotoSansJP"/>
              </a:rPr>
            </a:br>
            <a:br>
              <a:rPr lang="en-US" altLang="ja-JP" sz="1100" dirty="0"/>
            </a:br>
            <a:r>
              <a:rPr lang="en-US" altLang="ja-JP" sz="1100" dirty="0">
                <a:solidFill>
                  <a:srgbClr val="1D1C1D"/>
                </a:solidFill>
                <a:latin typeface="NotoSansJP"/>
              </a:rPr>
              <a:t>    //</a:t>
            </a:r>
            <a:r>
              <a:rPr lang="ja-JP" altLang="en-US" sz="1100" dirty="0">
                <a:solidFill>
                  <a:srgbClr val="1D1C1D"/>
                </a:solidFill>
                <a:latin typeface="NotoSansJP"/>
              </a:rPr>
              <a:t>ラインセンサ</a:t>
            </a:r>
            <a:r>
              <a:rPr lang="en-US" altLang="ja-JP" sz="1100" dirty="0">
                <a:solidFill>
                  <a:srgbClr val="1D1C1D"/>
                </a:solidFill>
                <a:latin typeface="NotoSansJP"/>
              </a:rPr>
              <a:t>A/D</a:t>
            </a:r>
            <a:r>
              <a:rPr lang="ja-JP" altLang="en-US" sz="1100" dirty="0">
                <a:solidFill>
                  <a:srgbClr val="1D1C1D"/>
                </a:solidFill>
                <a:latin typeface="NotoSansJP"/>
              </a:rPr>
              <a:t>値 ｼﾘｱﾙﾓﾆﾀに出力</a:t>
            </a:r>
            <a:br>
              <a:rPr lang="ja-JP" altLang="en-US" sz="1100" dirty="0"/>
            </a:br>
            <a:r>
              <a:rPr lang="ja-JP" altLang="en-US" sz="1100" dirty="0">
                <a:solidFill>
                  <a:srgbClr val="1D1C1D"/>
                </a:solidFill>
                <a:latin typeface="NotoSansJP"/>
              </a:rPr>
              <a:t>    </a:t>
            </a:r>
            <a:r>
              <a:rPr lang="en-US" altLang="ja-JP" sz="1100" dirty="0" err="1">
                <a:solidFill>
                  <a:srgbClr val="1D1C1D"/>
                </a:solidFill>
                <a:latin typeface="NotoSansJP"/>
              </a:rPr>
              <a:t>Serial.print</a:t>
            </a:r>
            <a:r>
              <a:rPr lang="en-US" altLang="ja-JP" sz="1100" dirty="0">
                <a:solidFill>
                  <a:srgbClr val="1D1C1D"/>
                </a:solidFill>
                <a:latin typeface="NotoSansJP"/>
              </a:rPr>
              <a:t>(</a:t>
            </a:r>
            <a:r>
              <a:rPr lang="en-US" altLang="ja-JP" sz="1100" dirty="0" err="1">
                <a:solidFill>
                  <a:srgbClr val="1D1C1D"/>
                </a:solidFill>
                <a:latin typeface="NotoSansJP"/>
              </a:rPr>
              <a:t>analogRead</a:t>
            </a:r>
            <a:r>
              <a:rPr lang="en-US" altLang="ja-JP" sz="1100" dirty="0">
                <a:solidFill>
                  <a:srgbClr val="1D1C1D"/>
                </a:solidFill>
                <a:latin typeface="NotoSansJP"/>
              </a:rPr>
              <a:t>(LS_L2)); //</a:t>
            </a:r>
            <a:r>
              <a:rPr lang="ja-JP" altLang="en-US" sz="1100" dirty="0">
                <a:solidFill>
                  <a:srgbClr val="1D1C1D"/>
                </a:solidFill>
                <a:latin typeface="NotoSansJP"/>
              </a:rPr>
              <a:t>ラインセンサ左外の値を表示</a:t>
            </a:r>
            <a:br>
              <a:rPr lang="ja-JP" altLang="en-US" sz="1100" dirty="0"/>
            </a:br>
            <a:r>
              <a:rPr lang="ja-JP" altLang="en-US" sz="1100" dirty="0">
                <a:solidFill>
                  <a:srgbClr val="1D1C1D"/>
                </a:solidFill>
                <a:latin typeface="NotoSansJP"/>
              </a:rPr>
              <a:t>    </a:t>
            </a:r>
            <a:r>
              <a:rPr lang="en-US" altLang="ja-JP" sz="1100" dirty="0" err="1">
                <a:solidFill>
                  <a:srgbClr val="1D1C1D"/>
                </a:solidFill>
                <a:latin typeface="NotoSansJP"/>
              </a:rPr>
              <a:t>Serial.print</a:t>
            </a:r>
            <a:r>
              <a:rPr lang="en-US" altLang="ja-JP" sz="1100" dirty="0">
                <a:solidFill>
                  <a:srgbClr val="1D1C1D"/>
                </a:solidFill>
                <a:latin typeface="NotoSansJP"/>
              </a:rPr>
              <a:t>("\t");</a:t>
            </a:r>
            <a:br>
              <a:rPr lang="en-US" altLang="ja-JP" sz="1100" dirty="0"/>
            </a:br>
            <a:r>
              <a:rPr lang="en-US" altLang="ja-JP" sz="1100" dirty="0">
                <a:solidFill>
                  <a:srgbClr val="1D1C1D"/>
                </a:solidFill>
                <a:latin typeface="NotoSansJP"/>
              </a:rPr>
              <a:t>    </a:t>
            </a:r>
            <a:r>
              <a:rPr lang="en-US" altLang="ja-JP" sz="1100" dirty="0" err="1">
                <a:solidFill>
                  <a:srgbClr val="1D1C1D"/>
                </a:solidFill>
                <a:latin typeface="NotoSansJP"/>
              </a:rPr>
              <a:t>Serial.print</a:t>
            </a:r>
            <a:r>
              <a:rPr lang="en-US" altLang="ja-JP" sz="1100" dirty="0">
                <a:solidFill>
                  <a:srgbClr val="1D1C1D"/>
                </a:solidFill>
                <a:latin typeface="NotoSansJP"/>
              </a:rPr>
              <a:t>(</a:t>
            </a:r>
            <a:r>
              <a:rPr lang="en-US" altLang="ja-JP" sz="1100" dirty="0" err="1">
                <a:solidFill>
                  <a:srgbClr val="1D1C1D"/>
                </a:solidFill>
                <a:latin typeface="NotoSansJP"/>
              </a:rPr>
              <a:t>analogRead</a:t>
            </a:r>
            <a:r>
              <a:rPr lang="en-US" altLang="ja-JP" sz="1100" dirty="0">
                <a:solidFill>
                  <a:srgbClr val="1D1C1D"/>
                </a:solidFill>
                <a:latin typeface="NotoSansJP"/>
              </a:rPr>
              <a:t>(LS_R2)); //</a:t>
            </a:r>
            <a:r>
              <a:rPr lang="ja-JP" altLang="en-US" sz="1100" dirty="0">
                <a:solidFill>
                  <a:srgbClr val="1D1C1D"/>
                </a:solidFill>
                <a:latin typeface="NotoSansJP"/>
              </a:rPr>
              <a:t>ラインセンサ右外の値を表示</a:t>
            </a:r>
            <a:br>
              <a:rPr lang="ja-JP" altLang="en-US" sz="1100" dirty="0"/>
            </a:br>
            <a:r>
              <a:rPr lang="ja-JP" altLang="en-US" sz="1100" dirty="0">
                <a:solidFill>
                  <a:srgbClr val="1D1C1D"/>
                </a:solidFill>
                <a:latin typeface="NotoSansJP"/>
              </a:rPr>
              <a:t>    </a:t>
            </a:r>
            <a:r>
              <a:rPr lang="en-US" altLang="ja-JP" sz="1100" dirty="0" err="1">
                <a:solidFill>
                  <a:srgbClr val="1D1C1D"/>
                </a:solidFill>
                <a:latin typeface="NotoSansJP"/>
              </a:rPr>
              <a:t>Serial.println</a:t>
            </a:r>
            <a:r>
              <a:rPr lang="en-US" altLang="ja-JP" sz="1100" dirty="0">
                <a:solidFill>
                  <a:srgbClr val="1D1C1D"/>
                </a:solidFill>
                <a:latin typeface="NotoSansJP"/>
              </a:rPr>
              <a:t>("");      // </a:t>
            </a:r>
            <a:r>
              <a:rPr lang="ja-JP" altLang="en-US" sz="1100" dirty="0">
                <a:solidFill>
                  <a:srgbClr val="1D1C1D"/>
                </a:solidFill>
                <a:latin typeface="NotoSansJP"/>
              </a:rPr>
              <a:t>改行</a:t>
            </a:r>
            <a:endParaRPr lang="ja-JP" altLang="en-US" sz="1100" dirty="0"/>
          </a:p>
        </p:txBody>
      </p:sp>
      <p:sp>
        <p:nvSpPr>
          <p:cNvPr id="18" name="正方形/長方形 17"/>
          <p:cNvSpPr/>
          <p:nvPr/>
        </p:nvSpPr>
        <p:spPr>
          <a:xfrm>
            <a:off x="700458" y="1791934"/>
            <a:ext cx="6856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プログラムに以下のようなおまじないを書いておきます</a:t>
            </a: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060" y="3445985"/>
            <a:ext cx="3810000" cy="2697392"/>
          </a:xfrm>
          <a:prstGeom prst="rect">
            <a:avLst/>
          </a:prstGeom>
        </p:spPr>
      </p:pic>
      <p:sp>
        <p:nvSpPr>
          <p:cNvPr id="20" name="角丸四角形 19"/>
          <p:cNvSpPr/>
          <p:nvPr/>
        </p:nvSpPr>
        <p:spPr>
          <a:xfrm>
            <a:off x="8097145" y="5912126"/>
            <a:ext cx="627755" cy="23125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5329754" y="5912126"/>
            <a:ext cx="627755" cy="23125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2305050" y="2514600"/>
            <a:ext cx="5619750" cy="339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4299845" y="3069038"/>
            <a:ext cx="1196080" cy="79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4299845" y="3445985"/>
            <a:ext cx="1456933" cy="773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8758" y="3442572"/>
            <a:ext cx="2633242" cy="1869602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2539" y="1403055"/>
            <a:ext cx="3311566" cy="1665983"/>
          </a:xfrm>
          <a:prstGeom prst="rect">
            <a:avLst/>
          </a:prstGeom>
        </p:spPr>
      </p:pic>
      <p:sp>
        <p:nvSpPr>
          <p:cNvPr id="33" name="右矢印 32"/>
          <p:cNvSpPr/>
          <p:nvPr/>
        </p:nvSpPr>
        <p:spPr>
          <a:xfrm rot="5400000">
            <a:off x="10414430" y="2917692"/>
            <a:ext cx="370114" cy="765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6192339" y="2984354"/>
            <a:ext cx="159370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ja-JP" altLang="en-US" dirty="0"/>
              <a:t>シリアルモニタ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9558758" y="1123507"/>
            <a:ext cx="174919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ja-JP" altLang="en-US" dirty="0"/>
              <a:t>シリアルプロッタ</a:t>
            </a:r>
          </a:p>
        </p:txBody>
      </p:sp>
      <p:sp>
        <p:nvSpPr>
          <p:cNvPr id="36" name="正方形/長方形 35"/>
          <p:cNvSpPr/>
          <p:nvPr/>
        </p:nvSpPr>
        <p:spPr>
          <a:xfrm>
            <a:off x="1404357" y="6295391"/>
            <a:ext cx="100002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FF0000"/>
                </a:solidFill>
              </a:rPr>
              <a:t>A/D</a:t>
            </a:r>
            <a:r>
              <a:rPr lang="ja-JP" altLang="en-US" sz="2800" dirty="0">
                <a:solidFill>
                  <a:srgbClr val="FF0000"/>
                </a:solidFill>
              </a:rPr>
              <a:t>値が表示されますので コピペしてエクセル等でも加工できます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DB04C0-A5A8-4408-AE2C-2DD882FE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7D5ED4A-B1D2-4AE3-BCD9-C3846B69A1C8}"/>
              </a:ext>
            </a:extLst>
          </p:cNvPr>
          <p:cNvSpPr/>
          <p:nvPr/>
        </p:nvSpPr>
        <p:spPr>
          <a:xfrm>
            <a:off x="221000" y="163677"/>
            <a:ext cx="4384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/>
              <a:t>２</a:t>
            </a:r>
            <a:r>
              <a:rPr lang="en-US" altLang="ja-JP" b="1" dirty="0"/>
              <a:t>.</a:t>
            </a:r>
            <a:r>
              <a:rPr lang="ja-JP" altLang="en-US" b="1" dirty="0"/>
              <a:t>　</a:t>
            </a:r>
            <a:r>
              <a:rPr lang="ja-JP" altLang="en-US" dirty="0"/>
              <a:t>それ以上の事をやる時 参考になる情報</a:t>
            </a:r>
          </a:p>
        </p:txBody>
      </p:sp>
    </p:spTree>
    <p:extLst>
      <p:ext uri="{BB962C8B-B14F-4D97-AF65-F5344CB8AC3E}">
        <p14:creationId xmlns:p14="http://schemas.microsoft.com/office/powerpoint/2010/main" val="2519275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622524" y="533009"/>
            <a:ext cx="8303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⑭購入先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622524" y="837009"/>
            <a:ext cx="5302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アマゾン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19" y="4139992"/>
            <a:ext cx="3958324" cy="2151436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>
            <a:off x="622524" y="3493661"/>
            <a:ext cx="5302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秋月電子</a:t>
            </a:r>
            <a:endParaRPr lang="en-US" altLang="ja-JP" dirty="0"/>
          </a:p>
          <a:p>
            <a:r>
              <a:rPr lang="en-US" altLang="ja-JP" dirty="0"/>
              <a:t>https://akizukidenshi.com/catalog/</a:t>
            </a:r>
            <a:endParaRPr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19" y="1279367"/>
            <a:ext cx="2722344" cy="2130396"/>
          </a:xfrm>
          <a:prstGeom prst="rect">
            <a:avLst/>
          </a:prstGeom>
        </p:spPr>
      </p:pic>
      <p:sp>
        <p:nvSpPr>
          <p:cNvPr id="19" name="正方形/長方形 18"/>
          <p:cNvSpPr/>
          <p:nvPr/>
        </p:nvSpPr>
        <p:spPr>
          <a:xfrm>
            <a:off x="5780315" y="898868"/>
            <a:ext cx="5302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スイッチサイエンス</a:t>
            </a:r>
            <a:endParaRPr lang="en-US" altLang="ja-JP" dirty="0"/>
          </a:p>
          <a:p>
            <a:r>
              <a:rPr lang="ja-JP" altLang="en-US" dirty="0"/>
              <a:t>https://www.switch-science.com/</a:t>
            </a:r>
          </a:p>
          <a:p>
            <a:endParaRPr lang="ja-JP" altLang="en-US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513" y="1520858"/>
            <a:ext cx="3316287" cy="2068876"/>
          </a:xfrm>
          <a:prstGeom prst="rect">
            <a:avLst/>
          </a:prstGeom>
        </p:spPr>
      </p:pic>
      <p:sp>
        <p:nvSpPr>
          <p:cNvPr id="21" name="正方形/長方形 20"/>
          <p:cNvSpPr/>
          <p:nvPr/>
        </p:nvSpPr>
        <p:spPr>
          <a:xfrm>
            <a:off x="5772383" y="3558751"/>
            <a:ext cx="5302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アイテンドー</a:t>
            </a:r>
            <a:endParaRPr lang="en-US" altLang="ja-JP" dirty="0"/>
          </a:p>
          <a:p>
            <a:r>
              <a:rPr lang="en-US" altLang="ja-JP" dirty="0"/>
              <a:t>https://www.aitendo.com/</a:t>
            </a:r>
            <a:endParaRPr lang="ja-JP" altLang="en-US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2513" y="4205082"/>
            <a:ext cx="3515420" cy="2081498"/>
          </a:xfrm>
          <a:prstGeom prst="rect">
            <a:avLst/>
          </a:prstGeom>
        </p:spPr>
      </p:pic>
      <p:sp>
        <p:nvSpPr>
          <p:cNvPr id="23" name="正方形/長方形 22"/>
          <p:cNvSpPr/>
          <p:nvPr/>
        </p:nvSpPr>
        <p:spPr>
          <a:xfrm>
            <a:off x="5947083" y="6286580"/>
            <a:ext cx="62449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</a:rPr>
              <a:t>他にもネットで購入できる所あります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68F728-BD32-4B5E-BBDC-7EF29AD3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568301-9527-4252-B701-18A7857B0A34}"/>
              </a:ext>
            </a:extLst>
          </p:cNvPr>
          <p:cNvSpPr/>
          <p:nvPr/>
        </p:nvSpPr>
        <p:spPr>
          <a:xfrm>
            <a:off x="221000" y="163677"/>
            <a:ext cx="4384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/>
              <a:t>２</a:t>
            </a:r>
            <a:r>
              <a:rPr lang="en-US" altLang="ja-JP" b="1" dirty="0"/>
              <a:t>.</a:t>
            </a:r>
            <a:r>
              <a:rPr lang="ja-JP" altLang="en-US" b="1" dirty="0"/>
              <a:t>　</a:t>
            </a:r>
            <a:r>
              <a:rPr lang="ja-JP" altLang="en-US" dirty="0"/>
              <a:t>それ以上の事をやる時 参考になる情報</a:t>
            </a:r>
          </a:p>
        </p:txBody>
      </p:sp>
    </p:spTree>
    <p:extLst>
      <p:ext uri="{BB962C8B-B14F-4D97-AF65-F5344CB8AC3E}">
        <p14:creationId xmlns:p14="http://schemas.microsoft.com/office/powerpoint/2010/main" val="3136011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855527" y="4998027"/>
            <a:ext cx="40836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dirty="0"/>
              <a:t>終わり</a:t>
            </a:r>
          </a:p>
        </p:txBody>
      </p:sp>
      <p:sp>
        <p:nvSpPr>
          <p:cNvPr id="3" name="正方形/長方形 2"/>
          <p:cNvSpPr/>
          <p:nvPr/>
        </p:nvSpPr>
        <p:spPr>
          <a:xfrm rot="20536262">
            <a:off x="1553738" y="2004135"/>
            <a:ext cx="886715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</a:rPr>
              <a:t>上手くできましたか？</a:t>
            </a:r>
            <a:br>
              <a:rPr lang="en-US" altLang="ja-JP" sz="2800" dirty="0">
                <a:solidFill>
                  <a:srgbClr val="FF0000"/>
                </a:solidFill>
              </a:rPr>
            </a:br>
            <a:r>
              <a:rPr lang="ja-JP" altLang="en-US" sz="2800" dirty="0">
                <a:solidFill>
                  <a:srgbClr val="FF0000"/>
                </a:solidFill>
              </a:rPr>
              <a:t>ネットを探せば他にも情報が出てきますので そちらも参考にしてください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E6B829-3D55-4E36-9D0B-4315252A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099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939ADFE-3F18-4411-8BD7-322CFE0A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17</a:t>
            </a:fld>
            <a:endParaRPr kumimoji="1" lang="ja-JP" altLang="en-US"/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B22B5A35-0814-4B2D-9232-78329A016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134718"/>
              </p:ext>
            </p:extLst>
          </p:nvPr>
        </p:nvGraphicFramePr>
        <p:xfrm>
          <a:off x="721474" y="1160151"/>
          <a:ext cx="10749052" cy="4293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765">
                  <a:extLst>
                    <a:ext uri="{9D8B030D-6E8A-4147-A177-3AD203B41FA5}">
                      <a16:colId xmlns:a16="http://schemas.microsoft.com/office/drawing/2014/main" val="2832838978"/>
                    </a:ext>
                  </a:extLst>
                </a:gridCol>
                <a:gridCol w="6844265">
                  <a:extLst>
                    <a:ext uri="{9D8B030D-6E8A-4147-A177-3AD203B41FA5}">
                      <a16:colId xmlns:a16="http://schemas.microsoft.com/office/drawing/2014/main" val="1958402721"/>
                    </a:ext>
                  </a:extLst>
                </a:gridCol>
                <a:gridCol w="1356188">
                  <a:extLst>
                    <a:ext uri="{9D8B030D-6E8A-4147-A177-3AD203B41FA5}">
                      <a16:colId xmlns:a16="http://schemas.microsoft.com/office/drawing/2014/main" val="3308823494"/>
                    </a:ext>
                  </a:extLst>
                </a:gridCol>
                <a:gridCol w="1417834">
                  <a:extLst>
                    <a:ext uri="{9D8B030D-6E8A-4147-A177-3AD203B41FA5}">
                      <a16:colId xmlns:a16="http://schemas.microsoft.com/office/drawing/2014/main" val="194430990"/>
                    </a:ext>
                  </a:extLst>
                </a:gridCol>
              </a:tblGrid>
              <a:tr h="37563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作成日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作成者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604738"/>
                  </a:ext>
                </a:extLst>
              </a:tr>
              <a:tr h="375637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第</a:t>
                      </a:r>
                      <a:r>
                        <a:rPr kumimoji="1" lang="en-US" altLang="ja-JP" dirty="0">
                          <a:latin typeface="+mn-ea"/>
                          <a:ea typeface="+mn-ea"/>
                        </a:rPr>
                        <a:t>0.9</a:t>
                      </a:r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新規作成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20/9/29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Yamamoto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46491"/>
                  </a:ext>
                </a:extLst>
              </a:tr>
              <a:tr h="67766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第</a:t>
                      </a:r>
                      <a:r>
                        <a:rPr kumimoji="1" lang="en-US" altLang="ja-JP" dirty="0">
                          <a:latin typeface="+mn-ea"/>
                          <a:ea typeface="+mn-ea"/>
                        </a:rPr>
                        <a:t>0.92</a:t>
                      </a:r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+mn-ea"/>
                          <a:ea typeface="+mn-ea"/>
                        </a:rPr>
                        <a:t>Win10</a:t>
                      </a:r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ja-JP" dirty="0">
                          <a:latin typeface="+mn-ea"/>
                          <a:ea typeface="+mn-ea"/>
                        </a:rPr>
                        <a:t>PC</a:t>
                      </a:r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に</a:t>
                      </a:r>
                      <a:r>
                        <a:rPr kumimoji="1" lang="en-US" altLang="ja-JP" dirty="0" err="1">
                          <a:latin typeface="+mn-ea"/>
                          <a:ea typeface="+mn-ea"/>
                        </a:rPr>
                        <a:t>Adruino</a:t>
                      </a:r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ja-JP" dirty="0">
                          <a:latin typeface="+mn-ea"/>
                          <a:ea typeface="+mn-ea"/>
                        </a:rPr>
                        <a:t>IDE</a:t>
                      </a:r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（</a:t>
                      </a:r>
                      <a:r>
                        <a:rPr kumimoji="1" lang="en-US" altLang="ja-JP" dirty="0">
                          <a:latin typeface="+mn-ea"/>
                          <a:ea typeface="+mn-ea"/>
                        </a:rPr>
                        <a:t>1.8.13</a:t>
                      </a:r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）を新規インストールし、初版に基づき作業したときに分かった細かな相違点を修正（</a:t>
                      </a:r>
                      <a:r>
                        <a:rPr kumimoji="1" lang="en-US" altLang="ja-JP" dirty="0">
                          <a:latin typeface="+mn-ea"/>
                          <a:ea typeface="+mn-ea"/>
                        </a:rPr>
                        <a:t>DMC</a:t>
                      </a:r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メンバー公開版）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20/10/1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Nagase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648441"/>
                  </a:ext>
                </a:extLst>
              </a:tr>
              <a:tr h="375637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第</a:t>
                      </a:r>
                      <a:r>
                        <a:rPr kumimoji="1" lang="en-US" altLang="ja-JP" dirty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・全般：</a:t>
                      </a:r>
                      <a:r>
                        <a:rPr kumimoji="1" lang="en-US" altLang="ja-JP" sz="1400" dirty="0"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Scratch</a:t>
                      </a:r>
                      <a:r>
                        <a:rPr kumimoji="1" lang="ja-JP" altLang="en-US" sz="1400" dirty="0"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版と同様な章割りに変更</a:t>
                      </a:r>
                      <a:endParaRPr kumimoji="1" lang="en-US" altLang="ja-JP" sz="1400" dirty="0"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・</a:t>
                      </a:r>
                      <a:r>
                        <a:rPr kumimoji="1" lang="en-US" altLang="ja-JP" sz="1400" dirty="0"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p3</a:t>
                      </a:r>
                      <a:r>
                        <a:rPr kumimoji="1" lang="ja-JP" altLang="en-US" sz="1400" dirty="0"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：困った時は</a:t>
                      </a:r>
                      <a:r>
                        <a:rPr kumimoji="1" lang="en-US" altLang="ja-JP" sz="1400" dirty="0"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Slack</a:t>
                      </a:r>
                      <a:r>
                        <a:rPr kumimoji="1" lang="ja-JP" altLang="en-US" sz="1400" dirty="0"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の活用をすることを記載</a:t>
                      </a:r>
                      <a:endParaRPr kumimoji="1" lang="en-US" altLang="ja-JP" sz="1400" dirty="0"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・</a:t>
                      </a:r>
                      <a:r>
                        <a:rPr kumimoji="1" lang="en-US" altLang="ja-JP" sz="1400" dirty="0"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p4</a:t>
                      </a:r>
                      <a:r>
                        <a:rPr kumimoji="1" lang="ja-JP" altLang="en-US" sz="1400" dirty="0"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：</a:t>
                      </a:r>
                      <a:r>
                        <a:rPr kumimoji="1" lang="en-US" altLang="ja-JP" sz="1400" dirty="0"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USB</a:t>
                      </a:r>
                      <a:r>
                        <a:rPr kumimoji="1" lang="ja-JP" altLang="en-US" sz="1400" dirty="0"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ドライバーインストールは</a:t>
                      </a:r>
                      <a:r>
                        <a:rPr kumimoji="1" lang="en-US" altLang="ja-JP" sz="1400" dirty="0"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Win</a:t>
                      </a:r>
                      <a:r>
                        <a:rPr kumimoji="1" lang="ja-JP" altLang="en-US" sz="1400" dirty="0"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のみのことを記述</a:t>
                      </a:r>
                      <a:endParaRPr kumimoji="1" lang="en-US" altLang="ja-JP" sz="1400" dirty="0"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・</a:t>
                      </a:r>
                      <a:r>
                        <a:rPr kumimoji="1" lang="en-US" altLang="ja-JP" sz="1400" dirty="0"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p5</a:t>
                      </a:r>
                      <a:r>
                        <a:rPr kumimoji="1" lang="ja-JP" altLang="en-US" sz="1400" dirty="0"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：ポートナンバーの調べ方を記述</a:t>
                      </a:r>
                      <a:endParaRPr kumimoji="1" lang="en-US" altLang="ja-JP" sz="1400" dirty="0"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・</a:t>
                      </a:r>
                      <a:r>
                        <a:rPr kumimoji="1" lang="en-US" altLang="ja-JP" sz="1400" dirty="0"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p7</a:t>
                      </a:r>
                      <a:r>
                        <a:rPr kumimoji="1" lang="ja-JP" altLang="en-US" sz="1400" dirty="0"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：インストール不要の拡張ライブラリーの記述削除</a:t>
                      </a:r>
                      <a:endParaRPr kumimoji="1" lang="en-US" altLang="ja-JP" sz="1400" dirty="0"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・</a:t>
                      </a:r>
                      <a:r>
                        <a:rPr kumimoji="1" lang="en-US" altLang="ja-JP" sz="1400" dirty="0"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p12</a:t>
                      </a:r>
                      <a:r>
                        <a:rPr kumimoji="1" lang="ja-JP" altLang="en-US" sz="1400" dirty="0"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：ロボットの配置、スケッチでの記述、マイコンボードのピン配置を対比して記述</a:t>
                      </a:r>
                      <a:endParaRPr lang="en-US" altLang="ja-JP" sz="1400" dirty="0"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20/11/6</a:t>
                      </a:r>
                      <a:endParaRPr kumimoji="1" lang="ja-JP" altLang="en-US" dirty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Nagase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0733"/>
                  </a:ext>
                </a:extLst>
              </a:tr>
              <a:tr h="358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第</a:t>
                      </a:r>
                      <a:r>
                        <a:rPr kumimoji="1" lang="en-US" altLang="ja-JP" dirty="0">
                          <a:latin typeface="+mn-ea"/>
                          <a:ea typeface="+mn-ea"/>
                        </a:rPr>
                        <a:t>1.1</a:t>
                      </a:r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CC</a:t>
                      </a:r>
                      <a:r>
                        <a:rPr kumimoji="1" lang="ja-JP" altLang="en-US" dirty="0"/>
                        <a:t>ライセンス記入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21/1/11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Hirai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100523"/>
                  </a:ext>
                </a:extLst>
              </a:tr>
              <a:tr h="37563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88594"/>
                  </a:ext>
                </a:extLst>
              </a:tr>
              <a:tr h="37563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6654"/>
                  </a:ext>
                </a:extLst>
              </a:tr>
              <a:tr h="37563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84707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2874388-C242-43BD-B28A-DD2E6A4B8509}"/>
              </a:ext>
            </a:extLst>
          </p:cNvPr>
          <p:cNvSpPr txBox="1"/>
          <p:nvPr/>
        </p:nvSpPr>
        <p:spPr>
          <a:xfrm>
            <a:off x="373526" y="416067"/>
            <a:ext cx="2024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u="sng" dirty="0"/>
              <a:t>改訂履歴</a:t>
            </a:r>
          </a:p>
        </p:txBody>
      </p:sp>
    </p:spTree>
    <p:extLst>
      <p:ext uri="{BB962C8B-B14F-4D97-AF65-F5344CB8AC3E}">
        <p14:creationId xmlns:p14="http://schemas.microsoft.com/office/powerpoint/2010/main" val="110504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221000" y="163677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/>
              <a:t>■もくじ</a:t>
            </a:r>
            <a:endParaRPr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622524" y="533009"/>
            <a:ext cx="830376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準備</a:t>
            </a:r>
            <a:b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①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Arduino IDE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のインストール方法（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Win,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MAC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b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②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USB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ドライバの入れ方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【Win10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のみ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b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③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とマイコンボード（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Arduino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の接続方法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マイコンボード接続の度に設定必要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④マイコンボード（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Arduino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用設定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最初のみ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⑤拡張ライブラリの入れ方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最初のみ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b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⑥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Blink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LED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点滅）サンプルプログラムの開き方</a:t>
            </a: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⑦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Blink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プログラムの実行方法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⑧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チカの確認と早くする・遅くするのプログラム変更方法</a:t>
            </a: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⑨ﾌﾟﾛｸﾞﾗﾑ保存の方法</a:t>
            </a:r>
          </a:p>
          <a:p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２．それ以上の事をやる時 参考に見るサイトの案内</a:t>
            </a:r>
            <a:b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 ⑩ロボットハードについて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・ロボットの部品配置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・スケッチのピン記述例</a:t>
            </a:r>
            <a:b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 ⑪ソフトについて（プログラムはスケッチと言う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・コマンド表</a:t>
            </a:r>
            <a:b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・他</a:t>
            </a:r>
            <a:b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⑫コンパイルエラー時の対応</a:t>
            </a:r>
            <a:b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・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IDE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下のｴﾗｰの文字をコピーして　ググれば出てくる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⑬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IDE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シリアルモニタの使い方</a:t>
            </a:r>
            <a:b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⑭購入先　ｱﾏｿﾞﾝ・秋月・スイッチサイエンス・アイテンドー等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E2FDED5-22AF-4981-9916-6D68A510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409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221000" y="163677"/>
            <a:ext cx="97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1.</a:t>
            </a:r>
            <a:r>
              <a:rPr lang="ja-JP" altLang="en-US" b="1" dirty="0"/>
              <a:t>　</a:t>
            </a:r>
            <a:r>
              <a:rPr lang="ja-JP" altLang="en-US" dirty="0"/>
              <a:t>準備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622524" y="533009"/>
            <a:ext cx="8303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①</a:t>
            </a:r>
            <a:r>
              <a:rPr lang="en-US" altLang="ja-JP" sz="1400" dirty="0"/>
              <a:t>Arduino IDE</a:t>
            </a:r>
            <a:r>
              <a:rPr lang="ja-JP" altLang="en-US" sz="1400" dirty="0"/>
              <a:t>のインストール方法（</a:t>
            </a:r>
            <a:r>
              <a:rPr lang="en-US" altLang="ja-JP" sz="1400" dirty="0"/>
              <a:t>Win,</a:t>
            </a:r>
            <a:r>
              <a:rPr lang="ja-JP" altLang="en-US" sz="1400" dirty="0"/>
              <a:t> </a:t>
            </a:r>
            <a:r>
              <a:rPr lang="en-US" altLang="ja-JP" sz="1400" dirty="0"/>
              <a:t>MAC</a:t>
            </a:r>
            <a:r>
              <a:rPr lang="ja-JP" altLang="en-US" sz="1400" dirty="0"/>
              <a:t>）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622524" y="84078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>
                <a:solidFill>
                  <a:srgbClr val="006621"/>
                </a:solidFill>
                <a:latin typeface="Roboto"/>
              </a:rPr>
              <a:t>・公式サイト</a:t>
            </a:r>
            <a:endParaRPr lang="en-US" altLang="ja-JP" dirty="0">
              <a:solidFill>
                <a:srgbClr val="006621"/>
              </a:solidFill>
              <a:latin typeface="Roboto"/>
            </a:endParaRPr>
          </a:p>
          <a:p>
            <a:r>
              <a:rPr lang="en-US" altLang="ja-JP" dirty="0">
                <a:hlinkClick r:id="rId2"/>
              </a:rPr>
              <a:t>https://www.arduino.cc/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28" y="1532961"/>
            <a:ext cx="4184427" cy="2536371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4107272" y="2344424"/>
            <a:ext cx="1045029" cy="23948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205" y="141905"/>
            <a:ext cx="4979297" cy="2494967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5293273" y="1857601"/>
            <a:ext cx="370114" cy="765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9133272" y="533009"/>
            <a:ext cx="1588067" cy="20465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9133271" y="1298792"/>
            <a:ext cx="1588067" cy="20465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2513" y="2944649"/>
            <a:ext cx="4134602" cy="2614334"/>
          </a:xfrm>
          <a:prstGeom prst="rect">
            <a:avLst/>
          </a:prstGeom>
        </p:spPr>
      </p:pic>
      <p:sp>
        <p:nvSpPr>
          <p:cNvPr id="13" name="右矢印 12"/>
          <p:cNvSpPr/>
          <p:nvPr/>
        </p:nvSpPr>
        <p:spPr>
          <a:xfrm rot="5400000">
            <a:off x="7631829" y="2323551"/>
            <a:ext cx="370114" cy="765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8262082" y="5307481"/>
            <a:ext cx="871189" cy="21403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96168" y="4091869"/>
            <a:ext cx="1014388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ダウンロードしたインストーラ を起動して、インストールを開始します。</a:t>
            </a:r>
            <a:endParaRPr lang="en-US" altLang="ja-JP" sz="1400" dirty="0"/>
          </a:p>
          <a:p>
            <a:r>
              <a:rPr lang="ja-JP" altLang="en-US" sz="1400" dirty="0"/>
              <a:t>インストール途中に、</a:t>
            </a:r>
          </a:p>
          <a:p>
            <a:r>
              <a:rPr lang="ja-JP" altLang="en-US" sz="1400" dirty="0"/>
              <a:t>    アクセス権制御ダイアログ</a:t>
            </a:r>
          </a:p>
          <a:p>
            <a:r>
              <a:rPr lang="ja-JP" altLang="en-US" sz="1400" dirty="0"/>
              <a:t>    </a:t>
            </a:r>
            <a:r>
              <a:rPr lang="en-US" altLang="ja-JP" sz="1400" dirty="0"/>
              <a:t>Windows</a:t>
            </a:r>
            <a:r>
              <a:rPr lang="ja-JP" altLang="en-US" sz="1400" dirty="0"/>
              <a:t>ファイアウォール</a:t>
            </a:r>
          </a:p>
          <a:p>
            <a:r>
              <a:rPr lang="ja-JP" altLang="en-US" sz="1400" dirty="0"/>
              <a:t>    </a:t>
            </a:r>
            <a:r>
              <a:rPr lang="en-US" altLang="ja-JP" sz="1400" dirty="0"/>
              <a:t>USB</a:t>
            </a:r>
            <a:r>
              <a:rPr lang="ja-JP" altLang="en-US" sz="1400" dirty="0"/>
              <a:t>ドライバなどのインストール</a:t>
            </a:r>
          </a:p>
          <a:p>
            <a:r>
              <a:rPr lang="ja-JP" altLang="en-US" sz="1400" dirty="0"/>
              <a:t>といったダイアログが表示されるので、確認の上許可をしてインストールを進めてください。</a:t>
            </a:r>
            <a:endParaRPr lang="en-US" altLang="ja-JP" sz="1400" dirty="0"/>
          </a:p>
          <a:p>
            <a:endParaRPr lang="en-US" altLang="ja-JP" sz="1100" dirty="0"/>
          </a:p>
          <a:p>
            <a:r>
              <a:rPr lang="ja-JP" altLang="en-US" sz="1100" dirty="0"/>
              <a:t>　注）</a:t>
            </a:r>
            <a:r>
              <a:rPr lang="en-US" altLang="ja-JP" sz="1100" dirty="0"/>
              <a:t>Win10</a:t>
            </a:r>
            <a:r>
              <a:rPr lang="ja-JP" altLang="en-US" sz="1100" dirty="0"/>
              <a:t>のバージョンや</a:t>
            </a:r>
            <a:r>
              <a:rPr lang="en-US" altLang="ja-JP" sz="1100" dirty="0"/>
              <a:t>Defender</a:t>
            </a:r>
            <a:r>
              <a:rPr lang="ja-JP" altLang="en-US" sz="1100" dirty="0"/>
              <a:t>や個別導入セキュリティソフトの設定によりいろいろなメッセージが出ます。</a:t>
            </a:r>
            <a:endParaRPr lang="en-US" altLang="ja-JP" sz="1100" dirty="0"/>
          </a:p>
          <a:p>
            <a:r>
              <a:rPr lang="ja-JP" altLang="en-US" sz="1100" dirty="0"/>
              <a:t>　　　迷ったら、</a:t>
            </a:r>
            <a:r>
              <a:rPr lang="en-US" altLang="ja-JP" sz="1100" dirty="0"/>
              <a:t>DMC</a:t>
            </a:r>
            <a:r>
              <a:rPr lang="ja-JP" altLang="en-US" sz="1100" dirty="0"/>
              <a:t>提供のロボコン用</a:t>
            </a:r>
            <a:r>
              <a:rPr lang="en-US" altLang="ja-JP" sz="1100" dirty="0"/>
              <a:t>Slack</a:t>
            </a:r>
            <a:r>
              <a:rPr lang="ja-JP" altLang="en-US" sz="1100" dirty="0"/>
              <a:t>に発生状況と画面の写真を</a:t>
            </a:r>
            <a:r>
              <a:rPr lang="en-US" altLang="ja-JP" sz="1100" dirty="0"/>
              <a:t>UP</a:t>
            </a:r>
            <a:r>
              <a:rPr lang="ja-JP" altLang="en-US" sz="1100" dirty="0"/>
              <a:t>して、詳しい人からアドバイスをもらうのも手です。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2462961" y="6081064"/>
            <a:ext cx="70400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/>
              <a:t>※Arduino IDE</a:t>
            </a:r>
            <a:r>
              <a:rPr lang="ja-JP" altLang="en-US" sz="1400" dirty="0"/>
              <a:t>のインストール方法については、必要に応じ以下の</a:t>
            </a:r>
            <a:r>
              <a:rPr lang="en-US" altLang="ja-JP" sz="1400" dirty="0"/>
              <a:t>URL</a:t>
            </a:r>
            <a:r>
              <a:rPr lang="ja-JP" altLang="en-US" sz="1400" dirty="0"/>
              <a:t>も参照ください。</a:t>
            </a:r>
          </a:p>
          <a:p>
            <a:r>
              <a:rPr lang="en-US" altLang="ja-JP" sz="1400" dirty="0"/>
              <a:t> Getting Started    &gt;    Install the Arduino Software (IDE) on Windows PCs</a:t>
            </a:r>
            <a:br>
              <a:rPr lang="en-US" altLang="ja-JP" sz="1400" dirty="0"/>
            </a:br>
            <a:r>
              <a:rPr lang="en-US" altLang="ja-JP" sz="1400" dirty="0">
                <a:hlinkClick r:id="rId6"/>
              </a:rPr>
              <a:t>https://www.arduino.cc/en/Guide/Windows</a:t>
            </a:r>
            <a:endParaRPr lang="en-US" altLang="ja-JP" sz="1400" dirty="0"/>
          </a:p>
        </p:txBody>
      </p:sp>
      <p:sp>
        <p:nvSpPr>
          <p:cNvPr id="16" name="スライド番号プレースホルダー 15">
            <a:extLst>
              <a:ext uri="{FF2B5EF4-FFF2-40B4-BE49-F238E27FC236}">
                <a16:creationId xmlns:a16="http://schemas.microsoft.com/office/drawing/2014/main" id="{4FF7CDD1-082B-4F96-9F2A-66AB25E7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7" name="テキスト ボックス 2">
            <a:extLst>
              <a:ext uri="{FF2B5EF4-FFF2-40B4-BE49-F238E27FC236}">
                <a16:creationId xmlns:a16="http://schemas.microsoft.com/office/drawing/2014/main" id="{673C0130-CCB8-43DD-B06D-58F807FDE13A}"/>
              </a:ext>
            </a:extLst>
          </p:cNvPr>
          <p:cNvSpPr txBox="1"/>
          <p:nvPr/>
        </p:nvSpPr>
        <p:spPr>
          <a:xfrm>
            <a:off x="9428084" y="2636872"/>
            <a:ext cx="2716287" cy="645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200" dirty="0"/>
              <a:t>※DMC</a:t>
            </a:r>
            <a:r>
              <a:rPr kumimoji="1" lang="ja-JP" altLang="en-US" sz="1200" dirty="0"/>
              <a:t>に</a:t>
            </a:r>
            <a:r>
              <a:rPr kumimoji="1" lang="en-US" altLang="ja-JP" sz="1200" dirty="0"/>
              <a:t>MAC</a:t>
            </a:r>
            <a:r>
              <a:rPr kumimoji="1" lang="ja-JP" altLang="en-US" sz="1200" dirty="0"/>
              <a:t>の確認環境がないため、トラブルのサポートは難しいです。できるだけ</a:t>
            </a:r>
            <a:r>
              <a:rPr kumimoji="1" lang="en-US" altLang="ja-JP" sz="1200" dirty="0"/>
              <a:t>Win</a:t>
            </a:r>
            <a:r>
              <a:rPr kumimoji="1" lang="ja-JP" altLang="en-US" sz="1200" dirty="0"/>
              <a:t>環境をお勧めします</a:t>
            </a:r>
          </a:p>
        </p:txBody>
      </p:sp>
      <p:sp>
        <p:nvSpPr>
          <p:cNvPr id="18" name="角丸四角形吹き出し 21">
            <a:extLst>
              <a:ext uri="{FF2B5EF4-FFF2-40B4-BE49-F238E27FC236}">
                <a16:creationId xmlns:a16="http://schemas.microsoft.com/office/drawing/2014/main" id="{0B1907D1-3058-4EDB-9933-93EBBB06F708}"/>
              </a:ext>
            </a:extLst>
          </p:cNvPr>
          <p:cNvSpPr/>
          <p:nvPr/>
        </p:nvSpPr>
        <p:spPr>
          <a:xfrm>
            <a:off x="10721338" y="868437"/>
            <a:ext cx="1393479" cy="288007"/>
          </a:xfrm>
          <a:prstGeom prst="wedgeRoundRectCallout">
            <a:avLst>
              <a:gd name="adj1" fmla="val -48603"/>
              <a:gd name="adj2" fmla="val -7168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200" dirty="0">
                <a:solidFill>
                  <a:schemeClr val="tx1"/>
                </a:solidFill>
              </a:rPr>
              <a:t>Win10 PC</a:t>
            </a:r>
            <a:r>
              <a:rPr kumimoji="1" lang="ja-JP" altLang="en-US" sz="1200" dirty="0">
                <a:solidFill>
                  <a:schemeClr val="tx1"/>
                </a:solidFill>
              </a:rPr>
              <a:t>　の場合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9" name="角丸四角形吹き出し 21">
            <a:extLst>
              <a:ext uri="{FF2B5EF4-FFF2-40B4-BE49-F238E27FC236}">
                <a16:creationId xmlns:a16="http://schemas.microsoft.com/office/drawing/2014/main" id="{E05AE5DB-D4F3-4D96-A1C2-9F88DD36EF74}"/>
              </a:ext>
            </a:extLst>
          </p:cNvPr>
          <p:cNvSpPr/>
          <p:nvPr/>
        </p:nvSpPr>
        <p:spPr>
          <a:xfrm>
            <a:off x="10721338" y="1578428"/>
            <a:ext cx="1393479" cy="279173"/>
          </a:xfrm>
          <a:prstGeom prst="wedgeRoundRectCallout">
            <a:avLst>
              <a:gd name="adj1" fmla="val -48603"/>
              <a:gd name="adj2" fmla="val -7168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200" dirty="0">
                <a:solidFill>
                  <a:schemeClr val="tx1"/>
                </a:solidFill>
              </a:rPr>
              <a:t>MAC</a:t>
            </a:r>
            <a:r>
              <a:rPr kumimoji="1" lang="ja-JP" altLang="en-US" sz="1200" dirty="0">
                <a:solidFill>
                  <a:schemeClr val="tx1"/>
                </a:solidFill>
              </a:rPr>
              <a:t>　の場合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10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4DD71A9-6276-4268-8078-AA4E621A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325" y="258175"/>
            <a:ext cx="2743200" cy="365125"/>
          </a:xfrm>
        </p:spPr>
        <p:txBody>
          <a:bodyPr/>
          <a:lstStyle/>
          <a:p>
            <a:fld id="{6D228747-F3EE-4E4C-A5A9-63E631469333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EEA7037-BE5C-4F26-B71A-B7E31B386167}"/>
              </a:ext>
            </a:extLst>
          </p:cNvPr>
          <p:cNvSpPr/>
          <p:nvPr/>
        </p:nvSpPr>
        <p:spPr>
          <a:xfrm>
            <a:off x="557906" y="827722"/>
            <a:ext cx="8303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②</a:t>
            </a:r>
            <a:r>
              <a:rPr lang="en-US" altLang="ja-JP" sz="1400" dirty="0"/>
              <a:t>USB</a:t>
            </a:r>
            <a:r>
              <a:rPr lang="ja-JP" altLang="en-US" sz="1400" dirty="0"/>
              <a:t>ドライバの入れ方</a:t>
            </a:r>
            <a:r>
              <a:rPr lang="en-US" altLang="ja-JP" sz="1400" dirty="0"/>
              <a:t>【Win10</a:t>
            </a:r>
            <a:r>
              <a:rPr lang="ja-JP" altLang="en-US" sz="1400" dirty="0"/>
              <a:t>のみ</a:t>
            </a:r>
            <a:r>
              <a:rPr lang="en-US" altLang="ja-JP" sz="1400" dirty="0"/>
              <a:t>】</a:t>
            </a:r>
            <a:endParaRPr lang="ja-JP" altLang="en-US" sz="1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70C1C6A-5BAD-4259-A71E-F534CF9E40CF}"/>
              </a:ext>
            </a:extLst>
          </p:cNvPr>
          <p:cNvSpPr/>
          <p:nvPr/>
        </p:nvSpPr>
        <p:spPr>
          <a:xfrm>
            <a:off x="922471" y="1180854"/>
            <a:ext cx="995305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/>
              <a:t>ドライバ</a:t>
            </a:r>
            <a:endParaRPr lang="en-US" altLang="ja-JP" sz="1400" b="1" dirty="0"/>
          </a:p>
          <a:p>
            <a:br>
              <a:rPr lang="ja-JP" altLang="en-US" sz="1400" dirty="0"/>
            </a:br>
            <a:r>
              <a:rPr lang="ja-JP" altLang="en-US" sz="1400" dirty="0"/>
              <a:t>この</a:t>
            </a:r>
            <a:r>
              <a:rPr lang="en-US" altLang="ja-JP" sz="1400" dirty="0"/>
              <a:t>Arduino </a:t>
            </a:r>
            <a:r>
              <a:rPr lang="en-US" altLang="ja-JP" sz="1400" dirty="0" err="1"/>
              <a:t>nano</a:t>
            </a:r>
            <a:r>
              <a:rPr lang="ja-JP" altLang="en-US" sz="1400" dirty="0"/>
              <a:t>ですが、プラグアンドプレイになっていません。</a:t>
            </a:r>
            <a:br>
              <a:rPr lang="ja-JP" altLang="en-US" sz="1400" dirty="0"/>
            </a:br>
            <a:r>
              <a:rPr lang="ja-JP" altLang="en-US" sz="1400" dirty="0"/>
              <a:t>ドライバを自分でインストールしなければなりません。</a:t>
            </a:r>
          </a:p>
          <a:p>
            <a:r>
              <a:rPr lang="ja-JP" altLang="en-US" sz="1400" dirty="0"/>
              <a:t>そのドライバは、</a:t>
            </a:r>
            <a:r>
              <a:rPr lang="ja-JP" altLang="en-US" sz="1400" dirty="0">
                <a:hlinkClick r:id="rId2"/>
              </a:rPr>
              <a:t>ココ</a:t>
            </a:r>
            <a:r>
              <a:rPr lang="ja-JP" altLang="en-US" sz="1400" dirty="0"/>
              <a:t>からダウンロードできます。</a:t>
            </a:r>
            <a:endParaRPr lang="en-US" altLang="ja-JP" sz="1400" dirty="0"/>
          </a:p>
          <a:p>
            <a:br>
              <a:rPr lang="ja-JP" altLang="en-US" sz="1400" dirty="0"/>
            </a:br>
            <a:r>
              <a:rPr lang="ja-JP" altLang="en-US" sz="1400" dirty="0"/>
              <a:t>サイトは中国語になっていますが、</a:t>
            </a:r>
            <a:r>
              <a:rPr lang="en-US" altLang="ja-JP" sz="1400" dirty="0"/>
              <a:t>google</a:t>
            </a:r>
            <a:r>
              <a:rPr lang="ja-JP" altLang="en-US" sz="1400" dirty="0"/>
              <a:t>が自動で翻訳してくれるため、特に分からないことはありません。</a:t>
            </a:r>
            <a:endParaRPr lang="en-US" altLang="ja-JP" sz="1400" dirty="0"/>
          </a:p>
          <a:p>
            <a:br>
              <a:rPr lang="ja-JP" altLang="en-US" sz="1400" dirty="0"/>
            </a:br>
            <a:r>
              <a:rPr lang="ja-JP" altLang="en-US" sz="1400" dirty="0"/>
              <a:t>で、ダウンロードしてきた圧縮ファイルを解凍、</a:t>
            </a:r>
            <a:r>
              <a:rPr lang="en-US" altLang="ja-JP" sz="1400" dirty="0"/>
              <a:t>SETUP</a:t>
            </a:r>
            <a:r>
              <a:rPr lang="ja-JP" altLang="en-US" sz="1400" dirty="0"/>
              <a:t>を実行すると、「</a:t>
            </a:r>
            <a:r>
              <a:rPr lang="en-US" altLang="ja-JP" sz="1400" dirty="0" err="1"/>
              <a:t>DriverSetup</a:t>
            </a:r>
            <a:r>
              <a:rPr lang="en-US" altLang="ja-JP" sz="1400" dirty="0"/>
              <a:t>(X64)</a:t>
            </a:r>
            <a:r>
              <a:rPr lang="ja-JP" altLang="en-US" sz="1400" dirty="0"/>
              <a:t>」というツールが起動します。</a:t>
            </a:r>
            <a:br>
              <a:rPr lang="ja-JP" altLang="en-US" sz="1400" dirty="0"/>
            </a:br>
            <a:r>
              <a:rPr lang="ja-JP" altLang="en-US" sz="1400" dirty="0"/>
              <a:t>ここで、そのまま「</a:t>
            </a:r>
            <a:r>
              <a:rPr lang="en-US" altLang="ja-JP" sz="1400" dirty="0"/>
              <a:t>INSTALL</a:t>
            </a:r>
            <a:r>
              <a:rPr lang="ja-JP" altLang="en-US" sz="1400" dirty="0"/>
              <a:t>」を実行、「完了」の旨の画面が表示されれば、それで完了です。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4FF2023-5BC2-4462-B95D-B776F1980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19" y="3565911"/>
            <a:ext cx="2177142" cy="1555102"/>
          </a:xfrm>
          <a:prstGeom prst="rect">
            <a:avLst/>
          </a:prstGeom>
        </p:spPr>
      </p:pic>
      <p:sp>
        <p:nvSpPr>
          <p:cNvPr id="10" name="角丸四角形吹き出し 21">
            <a:extLst>
              <a:ext uri="{FF2B5EF4-FFF2-40B4-BE49-F238E27FC236}">
                <a16:creationId xmlns:a16="http://schemas.microsoft.com/office/drawing/2014/main" id="{00A58BC7-5F8A-411E-A190-B0122021B0BF}"/>
              </a:ext>
            </a:extLst>
          </p:cNvPr>
          <p:cNvSpPr/>
          <p:nvPr/>
        </p:nvSpPr>
        <p:spPr>
          <a:xfrm>
            <a:off x="5782170" y="3441621"/>
            <a:ext cx="5347799" cy="1938605"/>
          </a:xfrm>
          <a:prstGeom prst="wedgeRoundRectCallout">
            <a:avLst>
              <a:gd name="adj1" fmla="val -112327"/>
              <a:gd name="adj2" fmla="val -10749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  <a:hlinkClick r:id="rId2"/>
              </a:rPr>
              <a:t>http://www.wch.cn/download/CH341SER_ZIP.html</a:t>
            </a:r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CA2D848-A13B-43FF-BFEE-40AC97D9F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635" y="3876745"/>
            <a:ext cx="3453684" cy="1413951"/>
          </a:xfrm>
          <a:prstGeom prst="rect">
            <a:avLst/>
          </a:prstGeom>
        </p:spPr>
      </p:pic>
      <p:sp>
        <p:nvSpPr>
          <p:cNvPr id="14" name="角丸四角形 23">
            <a:extLst>
              <a:ext uri="{FF2B5EF4-FFF2-40B4-BE49-F238E27FC236}">
                <a16:creationId xmlns:a16="http://schemas.microsoft.com/office/drawing/2014/main" id="{E81427FE-6080-4E8C-8941-826670D44B2C}"/>
              </a:ext>
            </a:extLst>
          </p:cNvPr>
          <p:cNvSpPr/>
          <p:nvPr/>
        </p:nvSpPr>
        <p:spPr>
          <a:xfrm>
            <a:off x="7670998" y="5086749"/>
            <a:ext cx="750957" cy="2072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81C2922-89CE-4613-B971-8475AD8B693F}"/>
              </a:ext>
            </a:extLst>
          </p:cNvPr>
          <p:cNvSpPr/>
          <p:nvPr/>
        </p:nvSpPr>
        <p:spPr>
          <a:xfrm>
            <a:off x="221000" y="163677"/>
            <a:ext cx="97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1.</a:t>
            </a:r>
            <a:r>
              <a:rPr lang="ja-JP" altLang="en-US" b="1" dirty="0"/>
              <a:t>　</a:t>
            </a:r>
            <a:r>
              <a:rPr lang="ja-JP" altLang="en-US" dirty="0"/>
              <a:t>準備</a:t>
            </a:r>
          </a:p>
        </p:txBody>
      </p:sp>
    </p:spTree>
    <p:extLst>
      <p:ext uri="{BB962C8B-B14F-4D97-AF65-F5344CB8AC3E}">
        <p14:creationId xmlns:p14="http://schemas.microsoft.com/office/powerpoint/2010/main" val="322217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460" y="842895"/>
            <a:ext cx="2284748" cy="2284748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41" y="667946"/>
            <a:ext cx="2167790" cy="216779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600" y="1515273"/>
            <a:ext cx="891544" cy="827417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221000" y="163677"/>
            <a:ext cx="97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1.</a:t>
            </a:r>
            <a:r>
              <a:rPr lang="ja-JP" altLang="en-US" b="1" dirty="0"/>
              <a:t>　</a:t>
            </a:r>
            <a:r>
              <a:rPr lang="ja-JP" altLang="en-US" dirty="0"/>
              <a:t>準備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622524" y="533009"/>
            <a:ext cx="8303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③</a:t>
            </a:r>
            <a:r>
              <a:rPr lang="en-US" altLang="ja-JP" sz="1400" dirty="0"/>
              <a:t> PC</a:t>
            </a:r>
            <a:r>
              <a:rPr lang="ja-JP" altLang="en-US" sz="1400" dirty="0"/>
              <a:t>とマイコンボード（</a:t>
            </a:r>
            <a:r>
              <a:rPr lang="en-US" altLang="ja-JP" sz="1400" dirty="0"/>
              <a:t>Arduino</a:t>
            </a:r>
            <a:r>
              <a:rPr lang="ja-JP" altLang="en-US" sz="1400" dirty="0"/>
              <a:t>）</a:t>
            </a:r>
            <a:r>
              <a:rPr lang="en-US" altLang="ja-JP" sz="1400" dirty="0"/>
              <a:t> </a:t>
            </a:r>
            <a:r>
              <a:rPr lang="ja-JP" altLang="en-US" sz="1400" dirty="0"/>
              <a:t>の接続方法</a:t>
            </a:r>
            <a:r>
              <a:rPr lang="en-US" altLang="ja-JP" sz="1400" dirty="0"/>
              <a:t>【</a:t>
            </a:r>
            <a:r>
              <a:rPr lang="ja-JP" altLang="en-US" sz="1400" b="1" dirty="0"/>
              <a:t>マイコンボード接続の度に設定必要</a:t>
            </a:r>
            <a:r>
              <a:rPr lang="en-US" altLang="ja-JP" sz="1400" dirty="0"/>
              <a:t>】</a:t>
            </a:r>
            <a:endParaRPr lang="ja-JP" altLang="en-US" sz="1400" dirty="0"/>
          </a:p>
        </p:txBody>
      </p:sp>
      <p:sp>
        <p:nvSpPr>
          <p:cNvPr id="2" name="正方形/長方形 1"/>
          <p:cNvSpPr/>
          <p:nvPr/>
        </p:nvSpPr>
        <p:spPr>
          <a:xfrm>
            <a:off x="846341" y="800317"/>
            <a:ext cx="40534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1. PC</a:t>
            </a:r>
            <a:r>
              <a:rPr lang="ja-JP" altLang="en-US" sz="1400" dirty="0"/>
              <a:t>と</a:t>
            </a:r>
            <a:r>
              <a:rPr lang="en-US" altLang="ja-JP" sz="1400" dirty="0"/>
              <a:t>Arduino</a:t>
            </a:r>
            <a:r>
              <a:rPr lang="ja-JP" altLang="en-US" sz="1400" dirty="0"/>
              <a:t>を用意した</a:t>
            </a:r>
            <a:r>
              <a:rPr lang="en-US" altLang="ja-JP" sz="1400" dirty="0"/>
              <a:t>USB</a:t>
            </a:r>
            <a:r>
              <a:rPr lang="ja-JP" altLang="en-US" sz="1400" dirty="0"/>
              <a:t>ケーブルで接続します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984286" y="2302221"/>
            <a:ext cx="1681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solidFill>
                  <a:srgbClr val="FF0000"/>
                </a:solidFill>
              </a:rPr>
              <a:t>miniB</a:t>
            </a:r>
            <a:r>
              <a:rPr lang="ja-JP" altLang="en-US" dirty="0">
                <a:solidFill>
                  <a:srgbClr val="FF0000"/>
                </a:solidFill>
              </a:rPr>
              <a:t>オス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398324" y="1743707"/>
            <a:ext cx="24144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ライントレースカーとの接続は</a:t>
            </a:r>
            <a:endParaRPr lang="en-US" altLang="ja-JP" sz="1400" dirty="0"/>
          </a:p>
          <a:p>
            <a:r>
              <a:rPr lang="ja-JP" altLang="en-US" sz="1400" dirty="0"/>
              <a:t>まだ不要です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AA3C73-DE07-43E7-990B-877D8BE4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30FEAA00-26D0-4A48-A52F-6740AF2BA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8786" y="3279526"/>
            <a:ext cx="1762213" cy="3499044"/>
          </a:xfrm>
          <a:prstGeom prst="rect">
            <a:avLst/>
          </a:prstGeom>
        </p:spPr>
      </p:pic>
      <p:sp>
        <p:nvSpPr>
          <p:cNvPr id="28" name="角丸四角形 4">
            <a:extLst>
              <a:ext uri="{FF2B5EF4-FFF2-40B4-BE49-F238E27FC236}">
                <a16:creationId xmlns:a16="http://schemas.microsoft.com/office/drawing/2014/main" id="{C4CFD164-35A0-4EEB-B5C9-E86F447884D6}"/>
              </a:ext>
            </a:extLst>
          </p:cNvPr>
          <p:cNvSpPr/>
          <p:nvPr/>
        </p:nvSpPr>
        <p:spPr>
          <a:xfrm>
            <a:off x="1562108" y="4226926"/>
            <a:ext cx="1673797" cy="2740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D19FDBBC-CD4B-4080-AB60-0EFA1893C0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1693" y="3279526"/>
            <a:ext cx="2674480" cy="3486602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811CF95-CB8B-40FA-BC7E-22EB641B3213}"/>
              </a:ext>
            </a:extLst>
          </p:cNvPr>
          <p:cNvSpPr/>
          <p:nvPr/>
        </p:nvSpPr>
        <p:spPr>
          <a:xfrm>
            <a:off x="1281905" y="2900119"/>
            <a:ext cx="22342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Windows</a:t>
            </a:r>
            <a:r>
              <a:rPr lang="ja-JP" altLang="en-US" sz="1400" dirty="0"/>
              <a:t>マークを右クリック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AE22F6F-8649-4025-9ABE-EAAE9559DA8F}"/>
              </a:ext>
            </a:extLst>
          </p:cNvPr>
          <p:cNvSpPr/>
          <p:nvPr/>
        </p:nvSpPr>
        <p:spPr>
          <a:xfrm>
            <a:off x="4220391" y="2900119"/>
            <a:ext cx="3126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デバイスマネージャーからポートを確認</a:t>
            </a:r>
          </a:p>
        </p:txBody>
      </p:sp>
      <p:sp>
        <p:nvSpPr>
          <p:cNvPr id="32" name="角丸四角形 4">
            <a:extLst>
              <a:ext uri="{FF2B5EF4-FFF2-40B4-BE49-F238E27FC236}">
                <a16:creationId xmlns:a16="http://schemas.microsoft.com/office/drawing/2014/main" id="{3DB96DE6-AA65-4040-903D-CE9AD2DD77A5}"/>
              </a:ext>
            </a:extLst>
          </p:cNvPr>
          <p:cNvSpPr/>
          <p:nvPr/>
        </p:nvSpPr>
        <p:spPr>
          <a:xfrm>
            <a:off x="4081693" y="6115231"/>
            <a:ext cx="2014307" cy="3534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6">
            <a:extLst>
              <a:ext uri="{FF2B5EF4-FFF2-40B4-BE49-F238E27FC236}">
                <a16:creationId xmlns:a16="http://schemas.microsoft.com/office/drawing/2014/main" id="{40B6EA7A-0D9F-4AFA-9F5B-619C3F5CCF56}"/>
              </a:ext>
            </a:extLst>
          </p:cNvPr>
          <p:cNvSpPr/>
          <p:nvPr/>
        </p:nvSpPr>
        <p:spPr>
          <a:xfrm>
            <a:off x="3501289" y="4500979"/>
            <a:ext cx="370114" cy="765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1EB108F-FA5B-4B45-A423-E236A9880D76}"/>
              </a:ext>
            </a:extLst>
          </p:cNvPr>
          <p:cNvSpPr txBox="1"/>
          <p:nvPr/>
        </p:nvSpPr>
        <p:spPr>
          <a:xfrm>
            <a:off x="6555630" y="6212086"/>
            <a:ext cx="251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USB</a:t>
            </a:r>
            <a:r>
              <a:rPr kumimoji="1" lang="ja-JP" altLang="en-US" sz="1400" dirty="0"/>
              <a:t>－</a:t>
            </a:r>
            <a:r>
              <a:rPr kumimoji="1" lang="en-US" altLang="ja-JP" sz="1400" dirty="0"/>
              <a:t>SERIAL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CH340</a:t>
            </a:r>
            <a:r>
              <a:rPr kumimoji="1" lang="ja-JP" altLang="en-US" sz="1400" dirty="0"/>
              <a:t>（</a:t>
            </a:r>
            <a:r>
              <a:rPr lang="en-US" altLang="ja-JP" sz="1400" dirty="0"/>
              <a:t>COM#</a:t>
            </a:r>
            <a:r>
              <a:rPr kumimoji="1" lang="ja-JP" altLang="en-US" sz="1400" dirty="0"/>
              <a:t>）</a:t>
            </a:r>
            <a:endParaRPr kumimoji="1" lang="en-US" altLang="ja-JP" sz="1400" dirty="0"/>
          </a:p>
          <a:p>
            <a:r>
              <a:rPr kumimoji="1" lang="ja-JP" altLang="en-US" sz="1400" dirty="0"/>
              <a:t>　</a:t>
            </a:r>
            <a:r>
              <a:rPr lang="en-US" altLang="ja-JP" sz="1400" dirty="0"/>
              <a:t>#</a:t>
            </a:r>
            <a:r>
              <a:rPr kumimoji="1" lang="ja-JP" altLang="en-US" sz="1400" dirty="0"/>
              <a:t>の数字を覚える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98E983A-A154-4BA7-9A9D-DC8416384B07}"/>
              </a:ext>
            </a:extLst>
          </p:cNvPr>
          <p:cNvCxnSpPr>
            <a:cxnSpLocks/>
          </p:cNvCxnSpPr>
          <p:nvPr/>
        </p:nvCxnSpPr>
        <p:spPr>
          <a:xfrm>
            <a:off x="6172557" y="6350512"/>
            <a:ext cx="308142" cy="122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右矢印 6">
            <a:extLst>
              <a:ext uri="{FF2B5EF4-FFF2-40B4-BE49-F238E27FC236}">
                <a16:creationId xmlns:a16="http://schemas.microsoft.com/office/drawing/2014/main" id="{34A184BF-5E0B-443A-872A-9C257EFFE8CD}"/>
              </a:ext>
            </a:extLst>
          </p:cNvPr>
          <p:cNvSpPr/>
          <p:nvPr/>
        </p:nvSpPr>
        <p:spPr>
          <a:xfrm>
            <a:off x="7211994" y="4500979"/>
            <a:ext cx="370114" cy="765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F8961E-B2CC-4D21-BB0B-4BC57C9AC71C}"/>
              </a:ext>
            </a:extLst>
          </p:cNvPr>
          <p:cNvSpPr/>
          <p:nvPr/>
        </p:nvSpPr>
        <p:spPr>
          <a:xfrm>
            <a:off x="838941" y="2630602"/>
            <a:ext cx="3740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2. Arduino</a:t>
            </a:r>
            <a:r>
              <a:rPr lang="ja-JP" altLang="en-US" sz="1400" dirty="0"/>
              <a:t> </a:t>
            </a:r>
            <a:r>
              <a:rPr lang="en-US" altLang="ja-JP" sz="1400" dirty="0"/>
              <a:t>IDE</a:t>
            </a:r>
            <a:r>
              <a:rPr lang="ja-JP" altLang="en-US" sz="1400" dirty="0"/>
              <a:t>に接続場所（ポート）を設定します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9F8DE73-9806-4A5A-9902-27B11D01C5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1380" y="3700244"/>
            <a:ext cx="3775048" cy="2367326"/>
          </a:xfrm>
          <a:prstGeom prst="rect">
            <a:avLst/>
          </a:prstGeom>
        </p:spPr>
      </p:pic>
      <p:sp>
        <p:nvSpPr>
          <p:cNvPr id="10" name="角丸四角形 27">
            <a:extLst>
              <a:ext uri="{FF2B5EF4-FFF2-40B4-BE49-F238E27FC236}">
                <a16:creationId xmlns:a16="http://schemas.microsoft.com/office/drawing/2014/main" id="{54F0F80E-97A8-4B73-A496-F21B964CF63E}"/>
              </a:ext>
            </a:extLst>
          </p:cNvPr>
          <p:cNvSpPr/>
          <p:nvPr/>
        </p:nvSpPr>
        <p:spPr>
          <a:xfrm>
            <a:off x="8679451" y="5361513"/>
            <a:ext cx="1573874" cy="20805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AE4EC94-D66B-4CC7-88C4-167B819F33CB}"/>
              </a:ext>
            </a:extLst>
          </p:cNvPr>
          <p:cNvSpPr txBox="1"/>
          <p:nvPr/>
        </p:nvSpPr>
        <p:spPr>
          <a:xfrm>
            <a:off x="9925943" y="6242908"/>
            <a:ext cx="204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左と同じ</a:t>
            </a:r>
            <a:r>
              <a:rPr lang="en-US" altLang="ja-JP" sz="1400" dirty="0"/>
              <a:t>COM#</a:t>
            </a:r>
            <a:r>
              <a:rPr lang="ja-JP" altLang="en-US" sz="1400" dirty="0"/>
              <a:t>を選ぶ</a:t>
            </a:r>
            <a:endParaRPr lang="en-US" altLang="ja-JP" sz="1400" dirty="0"/>
          </a:p>
          <a:p>
            <a:r>
              <a:rPr lang="ja-JP" altLang="en-US" sz="1400" dirty="0"/>
              <a:t>（</a:t>
            </a:r>
            <a:r>
              <a:rPr kumimoji="1" lang="ja-JP" altLang="en-US" sz="1400" dirty="0"/>
              <a:t>チェックを入れる</a:t>
            </a:r>
            <a:r>
              <a:rPr lang="ja-JP" altLang="en-US" sz="1400" dirty="0"/>
              <a:t>）</a:t>
            </a:r>
            <a:endParaRPr lang="en-US" altLang="ja-JP" sz="1400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ABC3E065-0438-40BB-AB16-27E533048653}"/>
              </a:ext>
            </a:extLst>
          </p:cNvPr>
          <p:cNvCxnSpPr>
            <a:cxnSpLocks/>
          </p:cNvCxnSpPr>
          <p:nvPr/>
        </p:nvCxnSpPr>
        <p:spPr>
          <a:xfrm flipV="1">
            <a:off x="10939312" y="5726097"/>
            <a:ext cx="282063" cy="49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3A5E345-EB2D-4EDF-A263-0B86F79347D0}"/>
              </a:ext>
            </a:extLst>
          </p:cNvPr>
          <p:cNvSpPr txBox="1"/>
          <p:nvPr/>
        </p:nvSpPr>
        <p:spPr>
          <a:xfrm>
            <a:off x="10944741" y="5492859"/>
            <a:ext cx="725032" cy="200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700" dirty="0"/>
              <a:t>     COM6</a:t>
            </a:r>
            <a:endParaRPr kumimoji="1" lang="ja-JP" altLang="en-US" sz="700" dirty="0"/>
          </a:p>
        </p:txBody>
      </p:sp>
      <p:sp>
        <p:nvSpPr>
          <p:cNvPr id="44" name="角丸四角形 27">
            <a:extLst>
              <a:ext uri="{FF2B5EF4-FFF2-40B4-BE49-F238E27FC236}">
                <a16:creationId xmlns:a16="http://schemas.microsoft.com/office/drawing/2014/main" id="{0CEEB2CC-95DA-4941-A432-2D9F7D54C097}"/>
              </a:ext>
            </a:extLst>
          </p:cNvPr>
          <p:cNvSpPr/>
          <p:nvPr/>
        </p:nvSpPr>
        <p:spPr>
          <a:xfrm>
            <a:off x="10991396" y="5505816"/>
            <a:ext cx="678377" cy="18709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83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DDBCE5AB-D02A-4341-897A-751FBD93D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231" y="4223946"/>
            <a:ext cx="4548214" cy="2521514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221000" y="163677"/>
            <a:ext cx="97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1.</a:t>
            </a:r>
            <a:r>
              <a:rPr lang="ja-JP" altLang="en-US" b="1" dirty="0"/>
              <a:t>　</a:t>
            </a:r>
            <a:r>
              <a:rPr lang="ja-JP" altLang="en-US" dirty="0"/>
              <a:t>準備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622524" y="533009"/>
            <a:ext cx="8303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④マイコンボード（</a:t>
            </a:r>
            <a:r>
              <a:rPr lang="en-US" altLang="ja-JP" sz="1400" dirty="0"/>
              <a:t>Arduino</a:t>
            </a:r>
            <a:r>
              <a:rPr lang="ja-JP" altLang="en-US" sz="1400" dirty="0"/>
              <a:t>）</a:t>
            </a:r>
            <a:r>
              <a:rPr lang="en-US" altLang="ja-JP" sz="1400" dirty="0"/>
              <a:t> </a:t>
            </a:r>
            <a:r>
              <a:rPr lang="ja-JP" altLang="en-US" sz="1400" dirty="0"/>
              <a:t>用設定</a:t>
            </a:r>
            <a:r>
              <a:rPr lang="en-US" altLang="ja-JP" sz="1400" dirty="0"/>
              <a:t>【</a:t>
            </a:r>
            <a:r>
              <a:rPr lang="ja-JP" altLang="en-US" sz="1400" dirty="0"/>
              <a:t>最初のみ</a:t>
            </a:r>
            <a:r>
              <a:rPr lang="en-US" altLang="ja-JP" sz="1400" dirty="0"/>
              <a:t>】</a:t>
            </a:r>
            <a:endParaRPr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4578802" y="6032808"/>
            <a:ext cx="1553711" cy="2072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941758" y="3799389"/>
            <a:ext cx="9802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Arduino IDE</a:t>
            </a:r>
            <a:r>
              <a:rPr lang="ja-JP" altLang="en-US" dirty="0"/>
              <a:t>で</a:t>
            </a:r>
            <a:r>
              <a:rPr lang="en-US" altLang="ja-JP" dirty="0"/>
              <a:t>[</a:t>
            </a:r>
            <a:r>
              <a:rPr lang="ja-JP" altLang="en-US" dirty="0"/>
              <a:t>ツール</a:t>
            </a:r>
            <a:r>
              <a:rPr lang="en-US" altLang="ja-JP" dirty="0"/>
              <a:t>]→[</a:t>
            </a:r>
            <a:r>
              <a:rPr lang="ja-JP" altLang="en-US" dirty="0"/>
              <a:t>プロセッサ</a:t>
            </a:r>
            <a:r>
              <a:rPr lang="en-US" altLang="ja-JP" dirty="0"/>
              <a:t>]</a:t>
            </a:r>
            <a:r>
              <a:rPr lang="ja-JP" altLang="en-US" dirty="0"/>
              <a:t>で、「</a:t>
            </a:r>
            <a:r>
              <a:rPr lang="en-US" altLang="ja-JP" dirty="0"/>
              <a:t>ATmega328P(Old Bootloader)</a:t>
            </a:r>
            <a:r>
              <a:rPr lang="ja-JP" altLang="en-US" dirty="0"/>
              <a:t>」を選択します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231" y="1155764"/>
            <a:ext cx="5012182" cy="2513313"/>
          </a:xfrm>
          <a:prstGeom prst="rect">
            <a:avLst/>
          </a:prstGeom>
        </p:spPr>
      </p:pic>
      <p:sp>
        <p:nvSpPr>
          <p:cNvPr id="26" name="角丸四角形 25"/>
          <p:cNvSpPr/>
          <p:nvPr/>
        </p:nvSpPr>
        <p:spPr>
          <a:xfrm>
            <a:off x="4708342" y="3190347"/>
            <a:ext cx="1553711" cy="2072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941758" y="774722"/>
            <a:ext cx="9802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Arduino IDE</a:t>
            </a:r>
            <a:r>
              <a:rPr lang="ja-JP" altLang="en-US" dirty="0"/>
              <a:t>で</a:t>
            </a:r>
            <a:r>
              <a:rPr lang="en-US" altLang="ja-JP" dirty="0"/>
              <a:t>[</a:t>
            </a:r>
            <a:r>
              <a:rPr lang="ja-JP" altLang="en-US" dirty="0"/>
              <a:t>ツール</a:t>
            </a:r>
            <a:r>
              <a:rPr lang="en-US" altLang="ja-JP" dirty="0"/>
              <a:t>]→[</a:t>
            </a:r>
            <a:r>
              <a:rPr lang="ja-JP" altLang="en-US" dirty="0"/>
              <a:t>プロセッサ</a:t>
            </a:r>
            <a:r>
              <a:rPr lang="en-US" altLang="ja-JP" dirty="0"/>
              <a:t>]</a:t>
            </a:r>
            <a:r>
              <a:rPr lang="ja-JP" altLang="en-US" dirty="0"/>
              <a:t>で、「</a:t>
            </a:r>
            <a:r>
              <a:rPr lang="en-US" altLang="ja-JP" dirty="0"/>
              <a:t>Arduino Nano</a:t>
            </a:r>
            <a:r>
              <a:rPr lang="ja-JP" altLang="en-US" dirty="0"/>
              <a:t>」を選択します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93B548F-90AA-4B6B-B510-3DE44A31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41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7131225" y="2723589"/>
            <a:ext cx="1133644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ja-JP" altLang="en-US" dirty="0"/>
              <a:t>MsTimer2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D699745-0FFF-4DD2-8EF0-B2E7D44E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1479DF5-7164-423D-B34F-4E6C15DB3AF8}"/>
              </a:ext>
            </a:extLst>
          </p:cNvPr>
          <p:cNvSpPr/>
          <p:nvPr/>
        </p:nvSpPr>
        <p:spPr>
          <a:xfrm>
            <a:off x="221000" y="163677"/>
            <a:ext cx="97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1.</a:t>
            </a:r>
            <a:r>
              <a:rPr lang="ja-JP" altLang="en-US" b="1" dirty="0"/>
              <a:t>　</a:t>
            </a:r>
            <a:r>
              <a:rPr lang="ja-JP" altLang="en-US" dirty="0"/>
              <a:t>準備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9E4C435-AB80-4AF1-89B7-D8EFAA4D55BA}"/>
              </a:ext>
            </a:extLst>
          </p:cNvPr>
          <p:cNvSpPr/>
          <p:nvPr/>
        </p:nvSpPr>
        <p:spPr>
          <a:xfrm>
            <a:off x="622524" y="533009"/>
            <a:ext cx="8303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⑤拡張ライブラリの入れ方</a:t>
            </a:r>
            <a:r>
              <a:rPr lang="en-US" altLang="ja-JP" sz="1400" dirty="0"/>
              <a:t>【</a:t>
            </a:r>
            <a:r>
              <a:rPr lang="ja-JP" altLang="en-US" sz="1400" dirty="0"/>
              <a:t>最初のみ</a:t>
            </a:r>
            <a:r>
              <a:rPr lang="en-US" altLang="ja-JP" sz="1400" dirty="0"/>
              <a:t>】</a:t>
            </a:r>
            <a:endParaRPr lang="ja-JP" altLang="en-US" sz="14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4EE4474-CD56-4B39-AA21-176BF9DFB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730" y="1331604"/>
            <a:ext cx="6319511" cy="212252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CF3862D-49D2-4E58-91CC-AFF85A519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434" y="4080988"/>
            <a:ext cx="4781550" cy="2028825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B9F0C5C-05D7-4C1F-BA42-0742AB2CFEC0}"/>
              </a:ext>
            </a:extLst>
          </p:cNvPr>
          <p:cNvSpPr/>
          <p:nvPr/>
        </p:nvSpPr>
        <p:spPr>
          <a:xfrm>
            <a:off x="6888362" y="1146938"/>
            <a:ext cx="188891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ja-JP" dirty="0"/>
              <a:t>Adafruit_SSD1306</a:t>
            </a:r>
            <a:endParaRPr lang="ja-JP" altLang="en-US" dirty="0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A2435B8C-23AA-4CA3-955B-92A05A127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52" y="1060393"/>
            <a:ext cx="3403600" cy="2664946"/>
          </a:xfrm>
          <a:prstGeom prst="rect">
            <a:avLst/>
          </a:prstGeom>
        </p:spPr>
      </p:pic>
      <p:sp>
        <p:nvSpPr>
          <p:cNvPr id="29" name="角丸四角形 18">
            <a:extLst>
              <a:ext uri="{FF2B5EF4-FFF2-40B4-BE49-F238E27FC236}">
                <a16:creationId xmlns:a16="http://schemas.microsoft.com/office/drawing/2014/main" id="{EF95D2A6-A71C-4748-9AA5-576083BD179B}"/>
              </a:ext>
            </a:extLst>
          </p:cNvPr>
          <p:cNvSpPr/>
          <p:nvPr/>
        </p:nvSpPr>
        <p:spPr>
          <a:xfrm>
            <a:off x="1361759" y="1812264"/>
            <a:ext cx="2571393" cy="2895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矢印 13">
            <a:extLst>
              <a:ext uri="{FF2B5EF4-FFF2-40B4-BE49-F238E27FC236}">
                <a16:creationId xmlns:a16="http://schemas.microsoft.com/office/drawing/2014/main" id="{87265B79-21A8-4B6F-AA3C-5807D8A0D51A}"/>
              </a:ext>
            </a:extLst>
          </p:cNvPr>
          <p:cNvSpPr/>
          <p:nvPr/>
        </p:nvSpPr>
        <p:spPr>
          <a:xfrm>
            <a:off x="4037563" y="2015668"/>
            <a:ext cx="370114" cy="765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角丸四角形 14">
            <a:extLst>
              <a:ext uri="{FF2B5EF4-FFF2-40B4-BE49-F238E27FC236}">
                <a16:creationId xmlns:a16="http://schemas.microsoft.com/office/drawing/2014/main" id="{A797CAFF-A4D7-44BE-ACC0-C83345DE9FE3}"/>
              </a:ext>
            </a:extLst>
          </p:cNvPr>
          <p:cNvSpPr/>
          <p:nvPr/>
        </p:nvSpPr>
        <p:spPr>
          <a:xfrm>
            <a:off x="9854179" y="2300399"/>
            <a:ext cx="653155" cy="31539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15">
            <a:extLst>
              <a:ext uri="{FF2B5EF4-FFF2-40B4-BE49-F238E27FC236}">
                <a16:creationId xmlns:a16="http://schemas.microsoft.com/office/drawing/2014/main" id="{56309BED-3E18-4493-B6D6-8AE4945EB9F3}"/>
              </a:ext>
            </a:extLst>
          </p:cNvPr>
          <p:cNvSpPr/>
          <p:nvPr/>
        </p:nvSpPr>
        <p:spPr>
          <a:xfrm>
            <a:off x="6302354" y="5779751"/>
            <a:ext cx="942640" cy="4465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矢印 13">
            <a:extLst>
              <a:ext uri="{FF2B5EF4-FFF2-40B4-BE49-F238E27FC236}">
                <a16:creationId xmlns:a16="http://schemas.microsoft.com/office/drawing/2014/main" id="{13CA70A0-B357-49DA-8F3F-7C5E4C0F96BD}"/>
              </a:ext>
            </a:extLst>
          </p:cNvPr>
          <p:cNvSpPr/>
          <p:nvPr/>
        </p:nvSpPr>
        <p:spPr>
          <a:xfrm rot="5400000">
            <a:off x="7159195" y="3384630"/>
            <a:ext cx="370114" cy="765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31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22" y="2521802"/>
            <a:ext cx="5514975" cy="352425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221000" y="163677"/>
            <a:ext cx="97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1.</a:t>
            </a:r>
            <a:r>
              <a:rPr lang="ja-JP" altLang="en-US" b="1" dirty="0"/>
              <a:t>　</a:t>
            </a:r>
            <a:r>
              <a:rPr lang="ja-JP" altLang="en-US" dirty="0"/>
              <a:t>準備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738723" y="2741963"/>
            <a:ext cx="489808" cy="21583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6307911" y="3900999"/>
            <a:ext cx="370114" cy="765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842745" y="4601153"/>
            <a:ext cx="750957" cy="2072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3012346" y="4138748"/>
            <a:ext cx="839642" cy="19450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792936" y="3795131"/>
            <a:ext cx="871189" cy="21403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827363" y="1095306"/>
            <a:ext cx="396294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・</a:t>
            </a:r>
            <a:r>
              <a:rPr lang="en-US" altLang="ja-JP" sz="1400" dirty="0"/>
              <a:t>Arduino IDE</a:t>
            </a:r>
            <a:r>
              <a:rPr lang="ja-JP" altLang="en-US" sz="1400" dirty="0"/>
              <a:t>を起動</a:t>
            </a:r>
            <a:endParaRPr lang="en-US" altLang="ja-JP" sz="1400" dirty="0"/>
          </a:p>
          <a:p>
            <a:r>
              <a:rPr lang="ja-JP" altLang="en-US" sz="1400" dirty="0"/>
              <a:t>・メニューからサンプルプログラムを呼び出します。</a:t>
            </a:r>
            <a:endParaRPr lang="en-US" altLang="ja-JP" sz="1400" dirty="0"/>
          </a:p>
          <a:p>
            <a:r>
              <a:rPr lang="ja-JP" altLang="en-US" sz="1400" dirty="0"/>
              <a:t>　　呼び出し方法は、次の通りです。</a:t>
            </a:r>
            <a:br>
              <a:rPr lang="ja-JP" altLang="en-US" sz="1400" dirty="0"/>
            </a:br>
            <a:r>
              <a:rPr lang="ja-JP" altLang="en-US" sz="1400" dirty="0"/>
              <a:t>　　　　</a:t>
            </a:r>
            <a:r>
              <a:rPr lang="en-US" altLang="ja-JP" sz="1400" dirty="0"/>
              <a:t>[</a:t>
            </a:r>
            <a:r>
              <a:rPr lang="ja-JP" altLang="en-US" sz="1400" dirty="0"/>
              <a:t>ファイル</a:t>
            </a:r>
            <a:r>
              <a:rPr lang="en-US" altLang="ja-JP" sz="1400" dirty="0"/>
              <a:t>]-[</a:t>
            </a:r>
            <a:r>
              <a:rPr lang="ja-JP" altLang="en-US" sz="1400" dirty="0"/>
              <a:t>スケッチ例</a:t>
            </a:r>
            <a:r>
              <a:rPr lang="en-US" altLang="ja-JP" sz="1400" dirty="0"/>
              <a:t>]-[01.Basics]-[Blink]</a:t>
            </a:r>
            <a:endParaRPr lang="ja-JP" altLang="en-US" sz="1400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521" y="2523235"/>
            <a:ext cx="5182552" cy="3592576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7645495" y="1787803"/>
            <a:ext cx="37191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FF0000"/>
                </a:solidFill>
              </a:rPr>
              <a:t>LED</a:t>
            </a:r>
            <a:r>
              <a:rPr lang="ja-JP" altLang="en-US" sz="2800" dirty="0">
                <a:solidFill>
                  <a:srgbClr val="FF0000"/>
                </a:solidFill>
              </a:rPr>
              <a:t>点滅プログラム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7359E35-3E1E-4B17-80E4-1B8D0291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B069AC9-F830-4AB1-97C0-5965E4534EAD}"/>
              </a:ext>
            </a:extLst>
          </p:cNvPr>
          <p:cNvSpPr/>
          <p:nvPr/>
        </p:nvSpPr>
        <p:spPr>
          <a:xfrm>
            <a:off x="478069" y="627968"/>
            <a:ext cx="8303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⑥</a:t>
            </a:r>
            <a:r>
              <a:rPr lang="en-US" altLang="ja-JP" sz="1400" dirty="0"/>
              <a:t> Blink</a:t>
            </a:r>
            <a:r>
              <a:rPr lang="ja-JP" altLang="en-US" sz="1400" dirty="0"/>
              <a:t>（</a:t>
            </a:r>
            <a:r>
              <a:rPr lang="en-US" altLang="ja-JP" sz="1400" dirty="0"/>
              <a:t>LED</a:t>
            </a:r>
            <a:r>
              <a:rPr lang="ja-JP" altLang="en-US" sz="1400" dirty="0"/>
              <a:t>点滅）サンプルプログラムの開き方</a:t>
            </a:r>
          </a:p>
        </p:txBody>
      </p:sp>
      <p:sp>
        <p:nvSpPr>
          <p:cNvPr id="20" name="角丸四角形 8">
            <a:extLst>
              <a:ext uri="{FF2B5EF4-FFF2-40B4-BE49-F238E27FC236}">
                <a16:creationId xmlns:a16="http://schemas.microsoft.com/office/drawing/2014/main" id="{0CA11FDA-B093-4CC4-9C45-A0FF7AA6D2EE}"/>
              </a:ext>
            </a:extLst>
          </p:cNvPr>
          <p:cNvSpPr/>
          <p:nvPr/>
        </p:nvSpPr>
        <p:spPr>
          <a:xfrm>
            <a:off x="6732239" y="4254754"/>
            <a:ext cx="5207834" cy="111967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150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311" y="1189578"/>
            <a:ext cx="4658218" cy="262472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311" y="4163097"/>
            <a:ext cx="4671655" cy="2615769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221000" y="163677"/>
            <a:ext cx="97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1.</a:t>
            </a:r>
            <a:r>
              <a:rPr lang="ja-JP" altLang="en-US" b="1" dirty="0"/>
              <a:t>　</a:t>
            </a:r>
            <a:r>
              <a:rPr lang="ja-JP" altLang="en-US" dirty="0"/>
              <a:t>準備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1179918" y="1392761"/>
            <a:ext cx="235226" cy="16614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952643" y="840786"/>
            <a:ext cx="2432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コンパイルのみ</a:t>
            </a:r>
            <a:r>
              <a:rPr lang="en-US" altLang="ja-JP" dirty="0"/>
              <a:t> </a:t>
            </a:r>
            <a:endParaRPr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1297532" y="4291138"/>
            <a:ext cx="270012" cy="24129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881175" y="3784683"/>
            <a:ext cx="3893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コンパイル及び書き込み</a:t>
            </a: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717" y="860569"/>
            <a:ext cx="698342" cy="698342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7059" y="3943696"/>
            <a:ext cx="694883" cy="694883"/>
          </a:xfrm>
          <a:prstGeom prst="rect">
            <a:avLst/>
          </a:prstGeom>
        </p:spPr>
      </p:pic>
      <p:sp>
        <p:nvSpPr>
          <p:cNvPr id="18" name="角丸四角形 17"/>
          <p:cNvSpPr/>
          <p:nvPr/>
        </p:nvSpPr>
        <p:spPr>
          <a:xfrm>
            <a:off x="1211311" y="2825268"/>
            <a:ext cx="732470" cy="18939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1179917" y="5812488"/>
            <a:ext cx="1130099" cy="18939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吹き出し 19"/>
          <p:cNvSpPr/>
          <p:nvPr/>
        </p:nvSpPr>
        <p:spPr>
          <a:xfrm>
            <a:off x="6403972" y="2743473"/>
            <a:ext cx="4644578" cy="461709"/>
          </a:xfrm>
          <a:prstGeom prst="wedgeRoundRectCallout">
            <a:avLst>
              <a:gd name="adj1" fmla="val -86214"/>
              <a:gd name="adj2" fmla="val 7131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コンパイル エラーが無いか確認してください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角丸四角形吹き出し 20"/>
          <p:cNvSpPr/>
          <p:nvPr/>
        </p:nvSpPr>
        <p:spPr>
          <a:xfrm>
            <a:off x="6403972" y="3315094"/>
            <a:ext cx="4419538" cy="499211"/>
          </a:xfrm>
          <a:prstGeom prst="wedgeRoundRectCallout">
            <a:avLst>
              <a:gd name="adj1" fmla="val -83102"/>
              <a:gd name="adj2" fmla="val 56445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書き込み エラーが無いか確認してください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D838C2-654D-4C78-A6CC-2DA37038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177E15C-3E11-40FD-8DB2-29465CBBBD6D}"/>
              </a:ext>
            </a:extLst>
          </p:cNvPr>
          <p:cNvSpPr/>
          <p:nvPr/>
        </p:nvSpPr>
        <p:spPr>
          <a:xfrm>
            <a:off x="478069" y="460018"/>
            <a:ext cx="8303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⑦</a:t>
            </a:r>
            <a:r>
              <a:rPr lang="en-US" altLang="ja-JP" sz="1400" dirty="0"/>
              <a:t> Blink</a:t>
            </a:r>
            <a:r>
              <a:rPr lang="ja-JP" altLang="en-US" sz="1400" dirty="0"/>
              <a:t>プログラムの実行方法</a:t>
            </a:r>
          </a:p>
        </p:txBody>
      </p:sp>
    </p:spTree>
    <p:extLst>
      <p:ext uri="{BB962C8B-B14F-4D97-AF65-F5344CB8AC3E}">
        <p14:creationId xmlns:p14="http://schemas.microsoft.com/office/powerpoint/2010/main" val="137413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2478</TotalTime>
  <Words>1981</Words>
  <Application>Microsoft Office PowerPoint</Application>
  <PresentationFormat>ワイド画面</PresentationFormat>
  <Paragraphs>223</Paragraphs>
  <Slides>17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5" baseType="lpstr">
      <vt:lpstr>HGPｺﾞｼｯｸE</vt:lpstr>
      <vt:lpstr>Meiryo UI</vt:lpstr>
      <vt:lpstr>NotoSansJP</vt:lpstr>
      <vt:lpstr>Arial</vt:lpstr>
      <vt:lpstr>Calibri</vt:lpstr>
      <vt:lpstr>Calibri Light</vt:lpstr>
      <vt:lpstr>Roboto</vt:lpstr>
      <vt:lpstr>Office テーマ</vt:lpstr>
      <vt:lpstr>DMCリモートロボコン　＃１ ライントレース 環境セットアップ手順書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q</dc:creator>
  <cp:lastModifiedBy>hirai masataka</cp:lastModifiedBy>
  <cp:revision>229</cp:revision>
  <cp:lastPrinted>2020-09-25T05:32:29Z</cp:lastPrinted>
  <dcterms:created xsi:type="dcterms:W3CDTF">2020-09-19T00:39:25Z</dcterms:created>
  <dcterms:modified xsi:type="dcterms:W3CDTF">2023-05-07T11:10:06Z</dcterms:modified>
</cp:coreProperties>
</file>