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handoutMasterIdLst>
    <p:handoutMasterId r:id="rId11"/>
  </p:handoutMasterIdLst>
  <p:sldIdLst>
    <p:sldId id="275" r:id="rId2"/>
    <p:sldId id="272" r:id="rId3"/>
    <p:sldId id="258" r:id="rId4"/>
    <p:sldId id="274" r:id="rId5"/>
    <p:sldId id="270" r:id="rId6"/>
    <p:sldId id="259" r:id="rId7"/>
    <p:sldId id="271" r:id="rId8"/>
    <p:sldId id="276"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7405E"/>
    <a:srgbClr val="A3F2FD"/>
    <a:srgbClr val="45B1D2"/>
    <a:srgbClr val="01192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308" autoAdjust="0"/>
    <p:restoredTop sz="94660"/>
  </p:normalViewPr>
  <p:slideViewPr>
    <p:cSldViewPr>
      <p:cViewPr varScale="1">
        <p:scale>
          <a:sx n="86" d="100"/>
          <a:sy n="86" d="100"/>
        </p:scale>
        <p:origin x="547" y="62"/>
      </p:cViewPr>
      <p:guideLst>
        <p:guide orient="horz" pos="2160"/>
        <p:guide pos="3840"/>
      </p:guideLst>
    </p:cSldViewPr>
  </p:slideViewPr>
  <p:notesTextViewPr>
    <p:cViewPr>
      <p:scale>
        <a:sx n="100" d="100"/>
        <a:sy n="100" d="100"/>
      </p:scale>
      <p:origin x="0" y="0"/>
    </p:cViewPr>
  </p:notesTextViewPr>
  <p:sorterViewPr>
    <p:cViewPr>
      <p:scale>
        <a:sx n="139" d="100"/>
        <a:sy n="139" d="100"/>
      </p:scale>
      <p:origin x="0" y="0"/>
    </p:cViewPr>
  </p:sorterViewPr>
  <p:notesViewPr>
    <p:cSldViewPr showGuides="1">
      <p:cViewPr varScale="1">
        <p:scale>
          <a:sx n="54" d="100"/>
          <a:sy n="54" d="100"/>
        </p:scale>
        <p:origin x="-2928"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99FB382-3D9B-4346-987F-99D71E9C8B9E}" type="datetimeFigureOut">
              <a:rPr lang="zh-CN" altLang="en-US" smtClean="0"/>
              <a:t>2019/9/26</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C06A1FA-382C-4573-B6A9-25762B83C5C5}" type="slidenum">
              <a:rPr lang="zh-CN" altLang="en-US" smtClean="0"/>
              <a:t>‹#›</a:t>
            </a:fld>
            <a:endParaRPr lang="zh-CN" altLang="en-US"/>
          </a:p>
        </p:txBody>
      </p:sp>
    </p:spTree>
    <p:extLst>
      <p:ext uri="{BB962C8B-B14F-4D97-AF65-F5344CB8AC3E}">
        <p14:creationId xmlns:p14="http://schemas.microsoft.com/office/powerpoint/2010/main" val="16140619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7B3C0A3-BB4C-4E75-8C09-0BD5B3C6AD06}" type="datetimeFigureOut">
              <a:rPr lang="zh-CN" altLang="en-US" smtClean="0"/>
              <a:t>2019/9/26</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98BA3E8-04D0-482A-842B-D2E551459FA3}" type="slidenum">
              <a:rPr lang="zh-CN" altLang="en-US" smtClean="0"/>
              <a:t>‹#›</a:t>
            </a:fld>
            <a:endParaRPr lang="zh-CN" altLang="en-US"/>
          </a:p>
        </p:txBody>
      </p:sp>
    </p:spTree>
    <p:extLst>
      <p:ext uri="{BB962C8B-B14F-4D97-AF65-F5344CB8AC3E}">
        <p14:creationId xmlns:p14="http://schemas.microsoft.com/office/powerpoint/2010/main" val="33286899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98BA3E8-04D0-482A-842B-D2E551459FA3}"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5323190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98BA3E8-04D0-482A-842B-D2E551459FA3}" type="slidenum">
              <a:rPr lang="zh-CN" altLang="en-US" smtClean="0"/>
              <a:t>2</a:t>
            </a:fld>
            <a:endParaRPr lang="zh-CN" altLang="en-US"/>
          </a:p>
        </p:txBody>
      </p:sp>
    </p:spTree>
    <p:extLst>
      <p:ext uri="{BB962C8B-B14F-4D97-AF65-F5344CB8AC3E}">
        <p14:creationId xmlns:p14="http://schemas.microsoft.com/office/powerpoint/2010/main" val="12467404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98BA3E8-04D0-482A-842B-D2E551459FA3}" type="slidenum">
              <a:rPr lang="zh-CN" altLang="en-US" smtClean="0"/>
              <a:t>3</a:t>
            </a:fld>
            <a:endParaRPr lang="zh-CN" altLang="en-US"/>
          </a:p>
        </p:txBody>
      </p:sp>
    </p:spTree>
    <p:extLst>
      <p:ext uri="{BB962C8B-B14F-4D97-AF65-F5344CB8AC3E}">
        <p14:creationId xmlns:p14="http://schemas.microsoft.com/office/powerpoint/2010/main" val="31407650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98BA3E8-04D0-482A-842B-D2E551459FA3}" type="slidenum">
              <a:rPr lang="zh-CN" altLang="en-US" smtClean="0"/>
              <a:t>4</a:t>
            </a:fld>
            <a:endParaRPr lang="zh-CN" altLang="en-US"/>
          </a:p>
        </p:txBody>
      </p:sp>
    </p:spTree>
    <p:extLst>
      <p:ext uri="{BB962C8B-B14F-4D97-AF65-F5344CB8AC3E}">
        <p14:creationId xmlns:p14="http://schemas.microsoft.com/office/powerpoint/2010/main" val="3376467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98BA3E8-04D0-482A-842B-D2E551459FA3}" type="slidenum">
              <a:rPr lang="zh-CN" altLang="en-US" smtClean="0"/>
              <a:t>5</a:t>
            </a:fld>
            <a:endParaRPr lang="zh-CN" altLang="en-US"/>
          </a:p>
        </p:txBody>
      </p:sp>
    </p:spTree>
    <p:extLst>
      <p:ext uri="{BB962C8B-B14F-4D97-AF65-F5344CB8AC3E}">
        <p14:creationId xmlns:p14="http://schemas.microsoft.com/office/powerpoint/2010/main" val="27882980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98BA3E8-04D0-482A-842B-D2E551459FA3}" type="slidenum">
              <a:rPr lang="zh-CN" altLang="en-US" smtClean="0"/>
              <a:t>6</a:t>
            </a:fld>
            <a:endParaRPr lang="zh-CN" altLang="en-US"/>
          </a:p>
        </p:txBody>
      </p:sp>
    </p:spTree>
    <p:extLst>
      <p:ext uri="{BB962C8B-B14F-4D97-AF65-F5344CB8AC3E}">
        <p14:creationId xmlns:p14="http://schemas.microsoft.com/office/powerpoint/2010/main" val="14648885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98BA3E8-04D0-482A-842B-D2E551459FA3}" type="slidenum">
              <a:rPr lang="zh-CN" altLang="en-US" smtClean="0"/>
              <a:t>7</a:t>
            </a:fld>
            <a:endParaRPr lang="zh-CN" altLang="en-US"/>
          </a:p>
        </p:txBody>
      </p:sp>
    </p:spTree>
    <p:extLst>
      <p:ext uri="{BB962C8B-B14F-4D97-AF65-F5344CB8AC3E}">
        <p14:creationId xmlns:p14="http://schemas.microsoft.com/office/powerpoint/2010/main" val="21184340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98BA3E8-04D0-482A-842B-D2E551459FA3}" type="slidenum">
              <a:rPr lang="zh-CN" altLang="en-US" smtClean="0"/>
              <a:t>8</a:t>
            </a:fld>
            <a:endParaRPr lang="zh-CN" altLang="en-US"/>
          </a:p>
        </p:txBody>
      </p:sp>
    </p:spTree>
    <p:extLst>
      <p:ext uri="{BB962C8B-B14F-4D97-AF65-F5344CB8AC3E}">
        <p14:creationId xmlns:p14="http://schemas.microsoft.com/office/powerpoint/2010/main" val="20791855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30"/>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2019/9/26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2019/9/26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43"/>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43"/>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2019/9/26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2019/9/26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5"/>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2019/9/26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5"/>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5"/>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2019/9/26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70"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70"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2019/9/26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2019/9/26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2019/9/26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3"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5"/>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2019/9/26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2019/9/26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矩形 8"/>
          <p:cNvSpPr/>
          <p:nvPr userDrawn="1"/>
        </p:nvSpPr>
        <p:spPr>
          <a:xfrm>
            <a:off x="11437622" y="32657"/>
            <a:ext cx="775136" cy="246221"/>
          </a:xfrm>
          <a:prstGeom prst="rect">
            <a:avLst/>
          </a:prstGeom>
        </p:spPr>
        <p:txBody>
          <a:bodyPr wrap="square">
            <a:spAutoFit/>
          </a:bodyPr>
          <a:lstStyle/>
          <a:p>
            <a:pPr lvl="0"/>
            <a:r>
              <a:rPr lang="en-US" altLang="zh-CN" sz="100" dirty="0">
                <a:solidFill>
                  <a:schemeClr val="bg1"/>
                </a:solidFill>
              </a:rPr>
              <a:t>PPT</a:t>
            </a:r>
            <a:r>
              <a:rPr lang="zh-CN" altLang="en-US" sz="100" dirty="0">
                <a:solidFill>
                  <a:schemeClr val="bg1"/>
                </a:solidFill>
              </a:rPr>
              <a:t>模板下载：</a:t>
            </a:r>
            <a:r>
              <a:rPr lang="en-US" altLang="zh-CN" sz="100" dirty="0">
                <a:solidFill>
                  <a:schemeClr val="bg1"/>
                </a:solidFill>
              </a:rPr>
              <a:t>www.1ppt.com/moban/     </a:t>
            </a:r>
            <a:r>
              <a:rPr lang="zh-CN" altLang="en-US" sz="100" dirty="0">
                <a:solidFill>
                  <a:schemeClr val="bg1"/>
                </a:solidFill>
              </a:rPr>
              <a:t>行业</a:t>
            </a:r>
            <a:r>
              <a:rPr lang="en-US" altLang="zh-CN" sz="100" dirty="0">
                <a:solidFill>
                  <a:schemeClr val="bg1"/>
                </a:solidFill>
              </a:rPr>
              <a:t>PPT</a:t>
            </a:r>
            <a:r>
              <a:rPr lang="zh-CN" altLang="en-US" sz="100" dirty="0">
                <a:solidFill>
                  <a:schemeClr val="bg1"/>
                </a:solidFill>
              </a:rPr>
              <a:t>模板：</a:t>
            </a:r>
            <a:r>
              <a:rPr lang="en-US" altLang="zh-CN" sz="100" dirty="0">
                <a:solidFill>
                  <a:schemeClr val="bg1"/>
                </a:solidFill>
              </a:rPr>
              <a:t>www.1ppt.com/hangye/ </a:t>
            </a:r>
          </a:p>
          <a:p>
            <a:pPr lvl="0"/>
            <a:r>
              <a:rPr lang="zh-CN" altLang="en-US" sz="100" dirty="0">
                <a:solidFill>
                  <a:schemeClr val="bg1"/>
                </a:solidFill>
              </a:rPr>
              <a:t>节日</a:t>
            </a:r>
            <a:r>
              <a:rPr lang="en-US" altLang="zh-CN" sz="100" dirty="0">
                <a:solidFill>
                  <a:schemeClr val="bg1"/>
                </a:solidFill>
              </a:rPr>
              <a:t>PPT</a:t>
            </a:r>
            <a:r>
              <a:rPr lang="zh-CN" altLang="en-US" sz="100" dirty="0">
                <a:solidFill>
                  <a:schemeClr val="bg1"/>
                </a:solidFill>
              </a:rPr>
              <a:t>模板：</a:t>
            </a:r>
            <a:r>
              <a:rPr lang="en-US" altLang="zh-CN" sz="100" dirty="0">
                <a:solidFill>
                  <a:schemeClr val="bg1"/>
                </a:solidFill>
              </a:rPr>
              <a:t>www.1ppt.com/jieri/           PPT</a:t>
            </a:r>
            <a:r>
              <a:rPr lang="zh-CN" altLang="en-US" sz="100" dirty="0">
                <a:solidFill>
                  <a:schemeClr val="bg1"/>
                </a:solidFill>
              </a:rPr>
              <a:t>素材下载：</a:t>
            </a:r>
            <a:r>
              <a:rPr lang="en-US" altLang="zh-CN" sz="100" dirty="0">
                <a:solidFill>
                  <a:schemeClr val="bg1"/>
                </a:solidFill>
              </a:rPr>
              <a:t>www.1ppt.com/sucai/</a:t>
            </a:r>
          </a:p>
          <a:p>
            <a:pPr lvl="0"/>
            <a:r>
              <a:rPr lang="en-US" altLang="zh-CN" sz="100" dirty="0">
                <a:solidFill>
                  <a:schemeClr val="bg1"/>
                </a:solidFill>
              </a:rPr>
              <a:t>PPT</a:t>
            </a:r>
            <a:r>
              <a:rPr lang="zh-CN" altLang="en-US" sz="100" dirty="0">
                <a:solidFill>
                  <a:schemeClr val="bg1"/>
                </a:solidFill>
              </a:rPr>
              <a:t>背景图片：</a:t>
            </a:r>
            <a:r>
              <a:rPr lang="en-US" altLang="zh-CN" sz="100" dirty="0">
                <a:solidFill>
                  <a:schemeClr val="bg1"/>
                </a:solidFill>
              </a:rPr>
              <a:t>www.1ppt.com/beijing/      PPT</a:t>
            </a:r>
            <a:r>
              <a:rPr lang="zh-CN" altLang="en-US" sz="100" dirty="0">
                <a:solidFill>
                  <a:schemeClr val="bg1"/>
                </a:solidFill>
              </a:rPr>
              <a:t>图表下载：</a:t>
            </a:r>
            <a:r>
              <a:rPr lang="en-US" altLang="zh-CN" sz="100" dirty="0">
                <a:solidFill>
                  <a:schemeClr val="bg1"/>
                </a:solidFill>
              </a:rPr>
              <a:t>www.1ppt.com/tubiao/      </a:t>
            </a:r>
          </a:p>
          <a:p>
            <a:pPr lvl="0"/>
            <a:r>
              <a:rPr lang="zh-CN" altLang="en-US" sz="100" dirty="0">
                <a:solidFill>
                  <a:schemeClr val="bg1"/>
                </a:solidFill>
              </a:rPr>
              <a:t>优秀</a:t>
            </a:r>
            <a:r>
              <a:rPr lang="en-US" altLang="zh-CN" sz="100" dirty="0">
                <a:solidFill>
                  <a:schemeClr val="bg1"/>
                </a:solidFill>
              </a:rPr>
              <a:t>PPT</a:t>
            </a:r>
            <a:r>
              <a:rPr lang="zh-CN" altLang="en-US" sz="100" dirty="0">
                <a:solidFill>
                  <a:schemeClr val="bg1"/>
                </a:solidFill>
              </a:rPr>
              <a:t>下载：</a:t>
            </a:r>
            <a:r>
              <a:rPr lang="en-US" altLang="zh-CN" sz="100" dirty="0">
                <a:solidFill>
                  <a:schemeClr val="bg1"/>
                </a:solidFill>
              </a:rPr>
              <a:t>www.1ppt.com/xiazai/        PPT</a:t>
            </a:r>
            <a:r>
              <a:rPr lang="zh-CN" altLang="en-US" sz="100" dirty="0">
                <a:solidFill>
                  <a:schemeClr val="bg1"/>
                </a:solidFill>
              </a:rPr>
              <a:t>教程： </a:t>
            </a:r>
            <a:r>
              <a:rPr lang="en-US" altLang="zh-CN" sz="100" dirty="0">
                <a:solidFill>
                  <a:schemeClr val="bg1"/>
                </a:solidFill>
              </a:rPr>
              <a:t>www.1ppt.com/powerpoint/      </a:t>
            </a:r>
          </a:p>
          <a:p>
            <a:pPr lvl="0"/>
            <a:r>
              <a:rPr lang="en-US" altLang="zh-CN" sz="100" dirty="0">
                <a:solidFill>
                  <a:schemeClr val="bg1"/>
                </a:solidFill>
              </a:rPr>
              <a:t>Word</a:t>
            </a:r>
            <a:r>
              <a:rPr lang="zh-CN" altLang="en-US" sz="100" dirty="0">
                <a:solidFill>
                  <a:schemeClr val="bg1"/>
                </a:solidFill>
              </a:rPr>
              <a:t>教程： </a:t>
            </a:r>
            <a:r>
              <a:rPr lang="en-US" altLang="zh-CN" sz="100" dirty="0">
                <a:solidFill>
                  <a:schemeClr val="bg1"/>
                </a:solidFill>
              </a:rPr>
              <a:t>www.1ppt.com/word/              Excel</a:t>
            </a:r>
            <a:r>
              <a:rPr lang="zh-CN" altLang="en-US" sz="100" dirty="0">
                <a:solidFill>
                  <a:schemeClr val="bg1"/>
                </a:solidFill>
              </a:rPr>
              <a:t>教程：</a:t>
            </a:r>
            <a:r>
              <a:rPr lang="en-US" altLang="zh-CN" sz="100" dirty="0">
                <a:solidFill>
                  <a:schemeClr val="bg1"/>
                </a:solidFill>
              </a:rPr>
              <a:t>www.1ppt.com/excel/  </a:t>
            </a:r>
          </a:p>
          <a:p>
            <a:pPr lvl="0"/>
            <a:r>
              <a:rPr lang="zh-CN" altLang="en-US" sz="100" dirty="0">
                <a:solidFill>
                  <a:schemeClr val="bg1"/>
                </a:solidFill>
              </a:rPr>
              <a:t>资料下载：</a:t>
            </a:r>
            <a:r>
              <a:rPr lang="en-US" altLang="zh-CN" sz="100" dirty="0">
                <a:solidFill>
                  <a:schemeClr val="bg1"/>
                </a:solidFill>
              </a:rPr>
              <a:t>www.1ppt.com/ziliao/                PPT</a:t>
            </a:r>
            <a:r>
              <a:rPr lang="zh-CN" altLang="en-US" sz="100" dirty="0">
                <a:solidFill>
                  <a:schemeClr val="bg1"/>
                </a:solidFill>
              </a:rPr>
              <a:t>课件下载：</a:t>
            </a:r>
            <a:r>
              <a:rPr lang="en-US" altLang="zh-CN" sz="100" dirty="0">
                <a:solidFill>
                  <a:schemeClr val="bg1"/>
                </a:solidFill>
              </a:rPr>
              <a:t>www.1ppt.com/kejian/ </a:t>
            </a:r>
          </a:p>
          <a:p>
            <a:pPr lvl="0"/>
            <a:r>
              <a:rPr lang="zh-CN" altLang="en-US" sz="100" dirty="0">
                <a:solidFill>
                  <a:schemeClr val="bg1"/>
                </a:solidFill>
              </a:rPr>
              <a:t>范文下载：</a:t>
            </a:r>
            <a:r>
              <a:rPr lang="en-US" altLang="zh-CN" sz="100" dirty="0">
                <a:solidFill>
                  <a:schemeClr val="bg1"/>
                </a:solidFill>
              </a:rPr>
              <a:t>www.1ppt.com/fanwen/             </a:t>
            </a:r>
            <a:r>
              <a:rPr lang="zh-CN" altLang="en-US" sz="100" dirty="0">
                <a:solidFill>
                  <a:schemeClr val="bg1"/>
                </a:solidFill>
              </a:rPr>
              <a:t>试卷下载：</a:t>
            </a:r>
            <a:r>
              <a:rPr lang="en-US" altLang="zh-CN" sz="100" dirty="0">
                <a:solidFill>
                  <a:schemeClr val="bg1"/>
                </a:solidFill>
              </a:rPr>
              <a:t>www.1ppt.com/shiti/  </a:t>
            </a:r>
          </a:p>
          <a:p>
            <a:pPr lvl="0"/>
            <a:r>
              <a:rPr lang="zh-CN" altLang="en-US" sz="100" dirty="0">
                <a:solidFill>
                  <a:schemeClr val="bg1"/>
                </a:solidFill>
              </a:rPr>
              <a:t>教案下载：</a:t>
            </a:r>
            <a:r>
              <a:rPr lang="en-US" altLang="zh-CN" sz="100" dirty="0">
                <a:solidFill>
                  <a:schemeClr val="bg1"/>
                </a:solidFill>
              </a:rPr>
              <a:t>www.1ppt.com/jiaoan/        </a:t>
            </a:r>
          </a:p>
          <a:p>
            <a:pPr lvl="0"/>
            <a:r>
              <a:rPr lang="zh-CN" altLang="en-US" sz="100" dirty="0">
                <a:solidFill>
                  <a:schemeClr val="bg1"/>
                </a:solidFill>
              </a:rPr>
              <a:t>字体下载：</a:t>
            </a:r>
            <a:r>
              <a:rPr lang="en-US" altLang="zh-CN" sz="100" dirty="0">
                <a:solidFill>
                  <a:schemeClr val="bg1"/>
                </a:solidFill>
              </a:rPr>
              <a:t>www.1ppt.com/ziti/</a:t>
            </a:r>
          </a:p>
          <a:p>
            <a:pPr lvl="0"/>
            <a:r>
              <a:rPr lang="en-US" altLang="zh-CN" sz="100" dirty="0">
                <a:solidFill>
                  <a:schemeClr val="bg1"/>
                </a:solidFill>
              </a:rPr>
              <a:t> </a:t>
            </a:r>
            <a:endParaRPr lang="zh-CN" altLang="en-US" sz="100" dirty="0">
              <a:solidFill>
                <a:schemeClr val="bg1"/>
              </a:solidFill>
            </a:endParaRPr>
          </a:p>
        </p:txBody>
      </p:sp>
      <p:sp>
        <p:nvSpPr>
          <p:cNvPr id="7" name="矩形 6"/>
          <p:cNvSpPr/>
          <p:nvPr userDrawn="1"/>
        </p:nvSpPr>
        <p:spPr>
          <a:xfrm>
            <a:off x="0" y="0"/>
            <a:ext cx="12192000" cy="6858000"/>
          </a:xfrm>
          <a:prstGeom prst="rect">
            <a:avLst/>
          </a:prstGeom>
          <a:gradFill flip="none" rotWithShape="1">
            <a:gsLst>
              <a:gs pos="0">
                <a:srgbClr val="011925"/>
              </a:gs>
              <a:gs pos="50000">
                <a:srgbClr val="07405E"/>
              </a:gs>
              <a:gs pos="100000">
                <a:srgbClr val="011925"/>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2" name="标题占位符 1"/>
          <p:cNvSpPr>
            <a:spLocks noGrp="1"/>
          </p:cNvSpPr>
          <p:nvPr>
            <p:ph type="title"/>
          </p:nvPr>
        </p:nvSpPr>
        <p:spPr>
          <a:xfrm>
            <a:off x="1569708" y="414842"/>
            <a:ext cx="9998901" cy="493878"/>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609600" y="1124747"/>
            <a:ext cx="10972800" cy="5001419"/>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609600" y="6356355"/>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2019/9/26</a:t>
            </a:fld>
            <a:endParaRPr lang="zh-CN" altLang="en-US"/>
          </a:p>
        </p:txBody>
      </p:sp>
      <p:sp>
        <p:nvSpPr>
          <p:cNvPr id="5" name="页脚占位符 4"/>
          <p:cNvSpPr>
            <a:spLocks noGrp="1"/>
          </p:cNvSpPr>
          <p:nvPr>
            <p:ph type="ftr" sz="quarter" idx="3"/>
          </p:nvPr>
        </p:nvSpPr>
        <p:spPr>
          <a:xfrm>
            <a:off x="4165600" y="6356355"/>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7600" y="6356355"/>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lang="zh-CN" altLang="en-US" sz="2400" b="1" kern="1200" dirty="0">
          <a:solidFill>
            <a:prstClr val="white"/>
          </a:solidFill>
          <a:latin typeface="微软雅黑" pitchFamily="34" charset="-122"/>
          <a:ea typeface="微软雅黑" pitchFamily="34" charset="-122"/>
          <a:cs typeface="+mn-cs"/>
        </a:defRPr>
      </a:lvl1pPr>
    </p:titleStyle>
    <p:bodyStyle>
      <a:lvl1pPr marL="342900" indent="-342900" algn="l" defTabSz="914400" rtl="0" eaLnBrk="1" latinLnBrk="0" hangingPunct="1">
        <a:spcBef>
          <a:spcPct val="20000"/>
        </a:spcBef>
        <a:buFont typeface="Arial" pitchFamily="34" charset="0"/>
        <a:buChar char="•"/>
        <a:defRPr sz="2000" kern="1200">
          <a:solidFill>
            <a:schemeClr val="bg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Font typeface="Arial" pitchFamily="34" charset="0"/>
        <a:buChar char="–"/>
        <a:defRPr sz="1800" kern="1200">
          <a:solidFill>
            <a:schemeClr val="bg1"/>
          </a:solidFill>
          <a:latin typeface="微软雅黑" pitchFamily="34" charset="-122"/>
          <a:ea typeface="微软雅黑" pitchFamily="34" charset="-122"/>
          <a:cs typeface="+mn-cs"/>
        </a:defRPr>
      </a:lvl2pPr>
      <a:lvl3pPr marL="1143000" indent="-228600" algn="l" defTabSz="914400" rtl="0" eaLnBrk="1" latinLnBrk="0" hangingPunct="1">
        <a:spcBef>
          <a:spcPct val="20000"/>
        </a:spcBef>
        <a:buFont typeface="Arial" pitchFamily="34" charset="0"/>
        <a:buChar char="•"/>
        <a:defRPr sz="1600" kern="1200">
          <a:solidFill>
            <a:schemeClr val="bg1"/>
          </a:solidFill>
          <a:latin typeface="微软雅黑" pitchFamily="34" charset="-122"/>
          <a:ea typeface="微软雅黑" pitchFamily="34" charset="-122"/>
          <a:cs typeface="+mn-cs"/>
        </a:defRPr>
      </a:lvl3pPr>
      <a:lvl4pPr marL="1600200" indent="-228600" algn="l" defTabSz="914400" rtl="0" eaLnBrk="1" latinLnBrk="0" hangingPunct="1">
        <a:spcBef>
          <a:spcPct val="20000"/>
        </a:spcBef>
        <a:buFont typeface="Arial" pitchFamily="34" charset="0"/>
        <a:buChar char="–"/>
        <a:defRPr sz="1400" kern="1200">
          <a:solidFill>
            <a:schemeClr val="bg1"/>
          </a:solidFill>
          <a:latin typeface="微软雅黑" pitchFamily="34" charset="-122"/>
          <a:ea typeface="微软雅黑" pitchFamily="34" charset="-122"/>
          <a:cs typeface="+mn-cs"/>
        </a:defRPr>
      </a:lvl4pPr>
      <a:lvl5pPr marL="2057400" indent="-228600" algn="l" defTabSz="914400" rtl="0" eaLnBrk="1" latinLnBrk="0" hangingPunct="1">
        <a:spcBef>
          <a:spcPct val="20000"/>
        </a:spcBef>
        <a:buFont typeface="Arial" pitchFamily="34" charset="0"/>
        <a:buChar char="»"/>
        <a:defRPr sz="1400" kern="1200">
          <a:solidFill>
            <a:schemeClr val="bg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1670911" y="-1983"/>
            <a:ext cx="9144000" cy="6858000"/>
          </a:xfrm>
          <a:prstGeom prst="rect">
            <a:avLst/>
          </a:prstGeom>
          <a:gradFill flip="none" rotWithShape="1">
            <a:gsLst>
              <a:gs pos="0">
                <a:srgbClr val="011925"/>
              </a:gs>
              <a:gs pos="50000">
                <a:srgbClr val="07405E"/>
              </a:gs>
              <a:gs pos="100000">
                <a:srgbClr val="011925"/>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8" name="圆角矩形 7"/>
          <p:cNvSpPr/>
          <p:nvPr/>
        </p:nvSpPr>
        <p:spPr>
          <a:xfrm rot="181660">
            <a:off x="3967919" y="4065205"/>
            <a:ext cx="3365637" cy="2178434"/>
          </a:xfrm>
          <a:prstGeom prst="roundRect">
            <a:avLst>
              <a:gd name="adj" fmla="val 24096"/>
            </a:avLst>
          </a:prstGeom>
          <a:solidFill>
            <a:srgbClr val="45B1D2">
              <a:alpha val="20000"/>
            </a:srgbClr>
          </a:solidFill>
          <a:ln>
            <a:gradFill flip="none" rotWithShape="1">
              <a:gsLst>
                <a:gs pos="0">
                  <a:srgbClr val="A3F2FD"/>
                </a:gs>
                <a:gs pos="100000">
                  <a:srgbClr val="45B1D2"/>
                </a:gs>
              </a:gsLst>
              <a:lin ang="2700000" scaled="1"/>
              <a:tileRect/>
            </a:gradFill>
          </a:ln>
          <a:effectLst>
            <a:glow rad="139700">
              <a:schemeClr val="accent5">
                <a:satMod val="175000"/>
                <a:alpha val="20000"/>
              </a:schemeClr>
            </a:glow>
          </a:effectLst>
          <a:scene3d>
            <a:camera prst="perspectiveFront" fov="3300000">
              <a:rot lat="20703504" lon="19719696" rev="9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197BF"/>
              </a:solidFill>
              <a:effectLst/>
              <a:uLnTx/>
              <a:uFillTx/>
              <a:latin typeface="Calibri"/>
              <a:ea typeface="宋体" panose="02010600030101010101" pitchFamily="2" charset="-122"/>
              <a:cs typeface="+mn-cs"/>
            </a:endParaRPr>
          </a:p>
        </p:txBody>
      </p:sp>
      <p:sp>
        <p:nvSpPr>
          <p:cNvPr id="9" name="圆角矩形 8"/>
          <p:cNvSpPr/>
          <p:nvPr/>
        </p:nvSpPr>
        <p:spPr>
          <a:xfrm rot="438117">
            <a:off x="1496538" y="2848167"/>
            <a:ext cx="3255193" cy="2106948"/>
          </a:xfrm>
          <a:prstGeom prst="roundRect">
            <a:avLst>
              <a:gd name="adj" fmla="val 24096"/>
            </a:avLst>
          </a:prstGeom>
          <a:solidFill>
            <a:srgbClr val="45B1D2">
              <a:alpha val="20000"/>
            </a:srgbClr>
          </a:solidFill>
          <a:ln>
            <a:gradFill flip="none" rotWithShape="1">
              <a:gsLst>
                <a:gs pos="0">
                  <a:srgbClr val="A3F2FD"/>
                </a:gs>
                <a:gs pos="100000">
                  <a:srgbClr val="45B1D2"/>
                </a:gs>
              </a:gsLst>
              <a:lin ang="2700000" scaled="1"/>
              <a:tileRect/>
            </a:gradFill>
          </a:ln>
          <a:effectLst>
            <a:glow rad="139700">
              <a:schemeClr val="accent5">
                <a:satMod val="175000"/>
                <a:alpha val="20000"/>
              </a:schemeClr>
            </a:glow>
          </a:effectLst>
          <a:scene3d>
            <a:camera prst="perspectiveFront" fov="3300000">
              <a:rot lat="20703504" lon="19719696" rev="9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197BF"/>
              </a:solidFill>
              <a:effectLst/>
              <a:uLnTx/>
              <a:uFillTx/>
              <a:latin typeface="Calibri"/>
              <a:ea typeface="宋体" panose="02010600030101010101" pitchFamily="2" charset="-122"/>
              <a:cs typeface="+mn-cs"/>
            </a:endParaRPr>
          </a:p>
        </p:txBody>
      </p:sp>
      <p:sp>
        <p:nvSpPr>
          <p:cNvPr id="10" name="圆角矩形 9"/>
          <p:cNvSpPr/>
          <p:nvPr/>
        </p:nvSpPr>
        <p:spPr>
          <a:xfrm rot="984717">
            <a:off x="1112317" y="666298"/>
            <a:ext cx="3710787" cy="1356215"/>
          </a:xfrm>
          <a:prstGeom prst="roundRect">
            <a:avLst>
              <a:gd name="adj" fmla="val 24096"/>
            </a:avLst>
          </a:prstGeom>
          <a:solidFill>
            <a:srgbClr val="45B1D2">
              <a:alpha val="20000"/>
            </a:srgbClr>
          </a:solidFill>
          <a:ln>
            <a:gradFill flip="none" rotWithShape="1">
              <a:gsLst>
                <a:gs pos="0">
                  <a:srgbClr val="A3F2FD"/>
                </a:gs>
                <a:gs pos="100000">
                  <a:srgbClr val="45B1D2"/>
                </a:gs>
              </a:gsLst>
              <a:lin ang="2700000" scaled="1"/>
              <a:tileRect/>
            </a:gradFill>
          </a:ln>
          <a:effectLst>
            <a:glow rad="139700">
              <a:schemeClr val="accent5">
                <a:satMod val="175000"/>
                <a:alpha val="20000"/>
              </a:schemeClr>
            </a:glow>
          </a:effectLst>
          <a:scene3d>
            <a:camera prst="perspectiveFront" fov="6000000">
              <a:rot lat="20703504" lon="19719696" rev="9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197BF"/>
              </a:solidFill>
              <a:effectLst/>
              <a:uLnTx/>
              <a:uFillTx/>
              <a:latin typeface="Calibri"/>
              <a:ea typeface="宋体" panose="02010600030101010101" pitchFamily="2" charset="-122"/>
              <a:cs typeface="+mn-cs"/>
            </a:endParaRPr>
          </a:p>
        </p:txBody>
      </p:sp>
      <p:sp>
        <p:nvSpPr>
          <p:cNvPr id="11" name="圆角矩形 10"/>
          <p:cNvSpPr/>
          <p:nvPr/>
        </p:nvSpPr>
        <p:spPr>
          <a:xfrm rot="188303">
            <a:off x="4778392" y="2036568"/>
            <a:ext cx="2914299" cy="1672479"/>
          </a:xfrm>
          <a:prstGeom prst="roundRect">
            <a:avLst>
              <a:gd name="adj" fmla="val 24096"/>
            </a:avLst>
          </a:prstGeom>
          <a:solidFill>
            <a:srgbClr val="45B1D2">
              <a:alpha val="20000"/>
            </a:srgbClr>
          </a:solidFill>
          <a:ln>
            <a:gradFill flip="none" rotWithShape="1">
              <a:gsLst>
                <a:gs pos="0">
                  <a:srgbClr val="A3F2FD"/>
                </a:gs>
                <a:gs pos="100000">
                  <a:srgbClr val="45B1D2"/>
                </a:gs>
              </a:gsLst>
              <a:lin ang="2700000" scaled="1"/>
              <a:tileRect/>
            </a:gradFill>
          </a:ln>
          <a:effectLst>
            <a:glow rad="139700">
              <a:schemeClr val="accent5">
                <a:satMod val="175000"/>
                <a:alpha val="20000"/>
              </a:schemeClr>
            </a:glow>
          </a:effectLst>
          <a:scene3d>
            <a:camera prst="perspectiveFront" fov="3300000">
              <a:rot lat="19941725" lon="19155471" rev="937986"/>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197BF"/>
              </a:solidFill>
              <a:effectLst/>
              <a:uLnTx/>
              <a:uFillTx/>
              <a:latin typeface="Calibri"/>
              <a:ea typeface="宋体" panose="02010600030101010101" pitchFamily="2" charset="-122"/>
              <a:cs typeface="+mn-cs"/>
            </a:endParaRPr>
          </a:p>
        </p:txBody>
      </p:sp>
      <p:sp>
        <p:nvSpPr>
          <p:cNvPr id="13" name="圆角矩形 12"/>
          <p:cNvSpPr/>
          <p:nvPr/>
        </p:nvSpPr>
        <p:spPr>
          <a:xfrm rot="188303">
            <a:off x="7012723" y="3338895"/>
            <a:ext cx="2322687" cy="1422680"/>
          </a:xfrm>
          <a:prstGeom prst="roundRect">
            <a:avLst>
              <a:gd name="adj" fmla="val 24096"/>
            </a:avLst>
          </a:prstGeom>
          <a:solidFill>
            <a:srgbClr val="45B1D2">
              <a:alpha val="20000"/>
            </a:srgbClr>
          </a:solidFill>
          <a:ln>
            <a:gradFill flip="none" rotWithShape="1">
              <a:gsLst>
                <a:gs pos="0">
                  <a:srgbClr val="A3F2FD"/>
                </a:gs>
                <a:gs pos="100000">
                  <a:srgbClr val="45B1D2"/>
                </a:gs>
              </a:gsLst>
              <a:lin ang="2700000" scaled="1"/>
              <a:tileRect/>
            </a:gradFill>
          </a:ln>
          <a:effectLst>
            <a:glow rad="139700">
              <a:schemeClr val="accent5">
                <a:satMod val="175000"/>
                <a:alpha val="20000"/>
              </a:schemeClr>
            </a:glow>
          </a:effectLst>
          <a:scene3d>
            <a:camera prst="perspectiveFront" fov="3300000">
              <a:rot lat="20686716" lon="18722727" rev="1344578"/>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197BF"/>
              </a:solidFill>
              <a:effectLst/>
              <a:uLnTx/>
              <a:uFillTx/>
              <a:latin typeface="Calibri"/>
              <a:ea typeface="宋体" panose="02010600030101010101" pitchFamily="2" charset="-122"/>
              <a:cs typeface="+mn-cs"/>
            </a:endParaRPr>
          </a:p>
        </p:txBody>
      </p:sp>
      <p:sp>
        <p:nvSpPr>
          <p:cNvPr id="14" name="圆角矩形 13"/>
          <p:cNvSpPr/>
          <p:nvPr/>
        </p:nvSpPr>
        <p:spPr>
          <a:xfrm rot="471172">
            <a:off x="9342441" y="3587460"/>
            <a:ext cx="1830265" cy="1234462"/>
          </a:xfrm>
          <a:prstGeom prst="roundRect">
            <a:avLst>
              <a:gd name="adj" fmla="val 24096"/>
            </a:avLst>
          </a:prstGeom>
          <a:solidFill>
            <a:srgbClr val="45B1D2">
              <a:alpha val="20000"/>
            </a:srgbClr>
          </a:solidFill>
          <a:ln>
            <a:gradFill flip="none" rotWithShape="1">
              <a:gsLst>
                <a:gs pos="0">
                  <a:srgbClr val="A3F2FD"/>
                </a:gs>
                <a:gs pos="100000">
                  <a:srgbClr val="45B1D2"/>
                </a:gs>
              </a:gsLst>
              <a:lin ang="2700000" scaled="1"/>
              <a:tileRect/>
            </a:gradFill>
          </a:ln>
          <a:effectLst>
            <a:glow rad="139700">
              <a:schemeClr val="accent5">
                <a:satMod val="175000"/>
                <a:alpha val="20000"/>
              </a:schemeClr>
            </a:glow>
          </a:effectLst>
          <a:scene3d>
            <a:camera prst="perspectiveFront" fov="3300000">
              <a:rot lat="20210294" lon="17961556" rev="2347923"/>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197BF"/>
              </a:solidFill>
              <a:effectLst/>
              <a:uLnTx/>
              <a:uFillTx/>
              <a:latin typeface="Calibri"/>
              <a:ea typeface="宋体" panose="02010600030101010101" pitchFamily="2" charset="-122"/>
              <a:cs typeface="+mn-cs"/>
            </a:endParaRPr>
          </a:p>
        </p:txBody>
      </p:sp>
      <p:sp>
        <p:nvSpPr>
          <p:cNvPr id="15" name="圆角矩形 14"/>
          <p:cNvSpPr/>
          <p:nvPr/>
        </p:nvSpPr>
        <p:spPr>
          <a:xfrm rot="471172">
            <a:off x="7971954" y="2659149"/>
            <a:ext cx="1830265" cy="1234462"/>
          </a:xfrm>
          <a:prstGeom prst="roundRect">
            <a:avLst>
              <a:gd name="adj" fmla="val 24096"/>
            </a:avLst>
          </a:prstGeom>
          <a:solidFill>
            <a:srgbClr val="45B1D2">
              <a:alpha val="20000"/>
            </a:srgbClr>
          </a:solidFill>
          <a:ln>
            <a:gradFill flip="none" rotWithShape="1">
              <a:gsLst>
                <a:gs pos="0">
                  <a:srgbClr val="A3F2FD"/>
                </a:gs>
                <a:gs pos="100000">
                  <a:srgbClr val="45B1D2"/>
                </a:gs>
              </a:gsLst>
              <a:lin ang="2700000" scaled="1"/>
              <a:tileRect/>
            </a:gradFill>
          </a:ln>
          <a:effectLst>
            <a:glow rad="139700">
              <a:schemeClr val="accent5">
                <a:satMod val="175000"/>
                <a:alpha val="20000"/>
              </a:schemeClr>
            </a:glow>
          </a:effectLst>
          <a:scene3d>
            <a:camera prst="perspectiveFront" fov="3300000">
              <a:rot lat="20210294" lon="17961556" rev="2347923"/>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197BF"/>
              </a:solidFill>
              <a:effectLst/>
              <a:uLnTx/>
              <a:uFillTx/>
              <a:latin typeface="Calibri"/>
              <a:ea typeface="宋体" panose="02010600030101010101" pitchFamily="2" charset="-122"/>
              <a:cs typeface="+mn-cs"/>
            </a:endParaRPr>
          </a:p>
        </p:txBody>
      </p:sp>
      <p:sp>
        <p:nvSpPr>
          <p:cNvPr id="16" name="圆角矩形 15"/>
          <p:cNvSpPr/>
          <p:nvPr/>
        </p:nvSpPr>
        <p:spPr>
          <a:xfrm rot="471172">
            <a:off x="9078538" y="2484779"/>
            <a:ext cx="1598860" cy="1078386"/>
          </a:xfrm>
          <a:prstGeom prst="roundRect">
            <a:avLst>
              <a:gd name="adj" fmla="val 24096"/>
            </a:avLst>
          </a:prstGeom>
          <a:solidFill>
            <a:srgbClr val="45B1D2">
              <a:alpha val="20000"/>
            </a:srgbClr>
          </a:solidFill>
          <a:ln>
            <a:gradFill flip="none" rotWithShape="1">
              <a:gsLst>
                <a:gs pos="0">
                  <a:srgbClr val="A3F2FD"/>
                </a:gs>
                <a:gs pos="100000">
                  <a:srgbClr val="45B1D2"/>
                </a:gs>
              </a:gsLst>
              <a:lin ang="2700000" scaled="1"/>
              <a:tileRect/>
            </a:gradFill>
          </a:ln>
          <a:effectLst>
            <a:glow rad="139700">
              <a:schemeClr val="accent5">
                <a:satMod val="175000"/>
                <a:alpha val="20000"/>
              </a:schemeClr>
            </a:glow>
          </a:effectLst>
          <a:scene3d>
            <a:camera prst="perspectiveFront" fov="3300000">
              <a:rot lat="19980003" lon="17749193" rev="2138016"/>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197BF"/>
              </a:solidFill>
              <a:effectLst/>
              <a:uLnTx/>
              <a:uFillTx/>
              <a:latin typeface="Calibri"/>
              <a:ea typeface="宋体" panose="02010600030101010101" pitchFamily="2" charset="-122"/>
              <a:cs typeface="+mn-cs"/>
            </a:endParaRPr>
          </a:p>
        </p:txBody>
      </p:sp>
      <p:sp>
        <p:nvSpPr>
          <p:cNvPr id="17" name="圆角矩形 16"/>
          <p:cNvSpPr/>
          <p:nvPr/>
        </p:nvSpPr>
        <p:spPr>
          <a:xfrm rot="471172">
            <a:off x="10026965" y="3415942"/>
            <a:ext cx="1027615" cy="693097"/>
          </a:xfrm>
          <a:prstGeom prst="roundRect">
            <a:avLst>
              <a:gd name="adj" fmla="val 24096"/>
            </a:avLst>
          </a:prstGeom>
          <a:solidFill>
            <a:srgbClr val="45B1D2">
              <a:alpha val="20000"/>
            </a:srgbClr>
          </a:solidFill>
          <a:ln>
            <a:gradFill flip="none" rotWithShape="1">
              <a:gsLst>
                <a:gs pos="0">
                  <a:srgbClr val="A3F2FD"/>
                </a:gs>
                <a:gs pos="100000">
                  <a:srgbClr val="45B1D2"/>
                </a:gs>
              </a:gsLst>
              <a:lin ang="2700000" scaled="1"/>
              <a:tileRect/>
            </a:gradFill>
          </a:ln>
          <a:effectLst>
            <a:glow rad="139700">
              <a:schemeClr val="accent5">
                <a:satMod val="175000"/>
                <a:alpha val="20000"/>
              </a:schemeClr>
            </a:glow>
          </a:effectLst>
          <a:scene3d>
            <a:camera prst="perspectiveFront" fov="3300000">
              <a:rot lat="19980003" lon="17749193" rev="2138016"/>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197BF"/>
              </a:solidFill>
              <a:effectLst/>
              <a:uLnTx/>
              <a:uFillTx/>
              <a:latin typeface="Calibri"/>
              <a:ea typeface="宋体" panose="02010600030101010101" pitchFamily="2" charset="-122"/>
              <a:cs typeface="+mn-cs"/>
            </a:endParaRPr>
          </a:p>
        </p:txBody>
      </p:sp>
      <p:sp>
        <p:nvSpPr>
          <p:cNvPr id="18" name="圆角矩形 17"/>
          <p:cNvSpPr/>
          <p:nvPr/>
        </p:nvSpPr>
        <p:spPr>
          <a:xfrm rot="471172">
            <a:off x="6316384" y="1775426"/>
            <a:ext cx="2485648" cy="1288488"/>
          </a:xfrm>
          <a:prstGeom prst="roundRect">
            <a:avLst>
              <a:gd name="adj" fmla="val 24096"/>
            </a:avLst>
          </a:prstGeom>
          <a:solidFill>
            <a:srgbClr val="45B1D2">
              <a:alpha val="20000"/>
            </a:srgbClr>
          </a:solidFill>
          <a:ln>
            <a:gradFill flip="none" rotWithShape="1">
              <a:gsLst>
                <a:gs pos="0">
                  <a:srgbClr val="A3F2FD"/>
                </a:gs>
                <a:gs pos="100000">
                  <a:srgbClr val="45B1D2"/>
                </a:gs>
              </a:gsLst>
              <a:lin ang="2700000" scaled="1"/>
              <a:tileRect/>
            </a:gradFill>
          </a:ln>
          <a:effectLst>
            <a:glow rad="139700">
              <a:schemeClr val="accent5">
                <a:satMod val="175000"/>
                <a:alpha val="20000"/>
              </a:schemeClr>
            </a:glow>
          </a:effectLst>
          <a:scene3d>
            <a:camera prst="perspectiveFront" fov="3300000">
              <a:rot lat="19980003" lon="17749193" rev="2138016"/>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197BF"/>
              </a:solidFill>
              <a:effectLst/>
              <a:uLnTx/>
              <a:uFillTx/>
              <a:latin typeface="Calibri"/>
              <a:ea typeface="宋体" panose="02010600030101010101" pitchFamily="2" charset="-122"/>
              <a:cs typeface="+mn-cs"/>
            </a:endParaRPr>
          </a:p>
        </p:txBody>
      </p:sp>
      <p:sp>
        <p:nvSpPr>
          <p:cNvPr id="19" name="圆角矩形 18"/>
          <p:cNvSpPr/>
          <p:nvPr/>
        </p:nvSpPr>
        <p:spPr>
          <a:xfrm rot="188303">
            <a:off x="4752107" y="2023516"/>
            <a:ext cx="3054684" cy="1753045"/>
          </a:xfrm>
          <a:prstGeom prst="roundRect">
            <a:avLst>
              <a:gd name="adj" fmla="val 24096"/>
            </a:avLst>
          </a:prstGeom>
          <a:solidFill>
            <a:srgbClr val="E5FFFE">
              <a:alpha val="83000"/>
            </a:srgbClr>
          </a:solidFill>
          <a:ln>
            <a:solidFill>
              <a:schemeClr val="bg1"/>
            </a:solidFill>
          </a:ln>
          <a:effectLst>
            <a:glow rad="1270000">
              <a:schemeClr val="accent5">
                <a:satMod val="175000"/>
                <a:alpha val="69000"/>
              </a:schemeClr>
            </a:glow>
            <a:softEdge rad="31750"/>
          </a:effectLst>
          <a:scene3d>
            <a:camera prst="perspectiveFront" fov="3300000">
              <a:rot lat="19941725" lon="19155471" rev="937986"/>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197BF"/>
              </a:solidFill>
              <a:effectLst/>
              <a:uLnTx/>
              <a:uFillTx/>
              <a:latin typeface="Calibri"/>
              <a:ea typeface="宋体" panose="02010600030101010101" pitchFamily="2" charset="-122"/>
              <a:cs typeface="+mn-cs"/>
            </a:endParaRPr>
          </a:p>
        </p:txBody>
      </p:sp>
      <p:pic>
        <p:nvPicPr>
          <p:cNvPr id="1026" name="Picture 2" descr="C:\Users\md\Desktop\xpic6209.pn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6888090" y="129811"/>
            <a:ext cx="5285135" cy="3394254"/>
          </a:xfrm>
          <a:prstGeom prst="rect">
            <a:avLst/>
          </a:prstGeom>
          <a:noFill/>
          <a:extLst>
            <a:ext uri="{909E8E84-426E-40DD-AFC4-6F175D3DCCD1}">
              <a14:hiddenFill xmlns:a14="http://schemas.microsoft.com/office/drawing/2010/main">
                <a:solidFill>
                  <a:srgbClr val="FFFFFF"/>
                </a:solidFill>
              </a14:hiddenFill>
            </a:ext>
          </a:extLst>
        </p:spPr>
      </p:pic>
      <p:sp>
        <p:nvSpPr>
          <p:cNvPr id="23" name="标题 1"/>
          <p:cNvSpPr txBox="1">
            <a:spLocks/>
          </p:cNvSpPr>
          <p:nvPr/>
        </p:nvSpPr>
        <p:spPr>
          <a:xfrm>
            <a:off x="4511824" y="4715880"/>
            <a:ext cx="7242063" cy="1015663"/>
          </a:xfrm>
          <a:prstGeom prst="rect">
            <a:avLst/>
          </a:prstGeom>
        </p:spPr>
        <p:txBody>
          <a:bodyPr wrap="square">
            <a:spAutoFit/>
          </a:bodyPr>
          <a:lstStyle>
            <a:defPPr>
              <a:defRPr lang="zh-CN"/>
            </a:defPPr>
            <a:lvl1pPr lvl="0">
              <a:defRPr sz="2400" b="1">
                <a:gradFill>
                  <a:gsLst>
                    <a:gs pos="100000">
                      <a:srgbClr val="398EB6"/>
                    </a:gs>
                    <a:gs pos="0">
                      <a:srgbClr val="B4DAF1"/>
                    </a:gs>
                  </a:gsLst>
                  <a:path path="circle">
                    <a:fillToRect l="50000" t="50000" r="50000" b="50000"/>
                  </a:path>
                </a:gradFill>
                <a:latin typeface="微软雅黑" pitchFamily="34" charset="-122"/>
                <a:ea typeface="微软雅黑" pitchFamily="34" charset="-122"/>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600" b="1" i="0" u="none" strike="noStrike" kern="1200" cap="none" spc="0" normalizeH="0" baseline="0" noProof="0" dirty="0">
                <a:ln>
                  <a:noFill/>
                </a:ln>
                <a:gradFill>
                  <a:gsLst>
                    <a:gs pos="100000">
                      <a:srgbClr val="398EB6"/>
                    </a:gs>
                    <a:gs pos="0">
                      <a:srgbClr val="B4DAF1"/>
                    </a:gs>
                  </a:gsLst>
                  <a:path path="circle">
                    <a:fillToRect l="50000" t="50000" r="50000" b="50000"/>
                  </a:path>
                </a:gradFill>
                <a:effectLst/>
                <a:uLnTx/>
                <a:uFillTx/>
                <a:latin typeface="微软雅黑" pitchFamily="34" charset="-122"/>
                <a:ea typeface="微软雅黑" pitchFamily="34" charset="-122"/>
                <a:cs typeface="+mn-cs"/>
              </a:rPr>
              <a:t>基于手势控制的图片风格迁移系统</a:t>
            </a:r>
            <a:endParaRPr kumimoji="0" lang="en-US" altLang="zh-CN" sz="3600" b="1" i="0" u="none" strike="noStrike" kern="1200" cap="none" spc="0" normalizeH="0" baseline="0" noProof="0" dirty="0">
              <a:ln>
                <a:noFill/>
              </a:ln>
              <a:gradFill>
                <a:gsLst>
                  <a:gs pos="100000">
                    <a:srgbClr val="398EB6"/>
                  </a:gs>
                  <a:gs pos="0">
                    <a:srgbClr val="B4DAF1"/>
                  </a:gs>
                </a:gsLst>
                <a:path path="circle">
                  <a:fillToRect l="50000" t="50000" r="50000" b="50000"/>
                </a:path>
              </a:gradFill>
              <a:effectLst/>
              <a:uLnTx/>
              <a:uFillTx/>
              <a:latin typeface="微软雅黑" pitchFamily="34" charset="-122"/>
              <a:ea typeface="微软雅黑" pitchFamily="34" charset="-122"/>
              <a:cs typeface="+mn-cs"/>
            </a:endParaRP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gradFill>
                  <a:gsLst>
                    <a:gs pos="100000">
                      <a:srgbClr val="398EB6"/>
                    </a:gs>
                    <a:gs pos="0">
                      <a:srgbClr val="B4DAF1"/>
                    </a:gs>
                  </a:gsLst>
                  <a:path path="circle">
                    <a:fillToRect l="50000" t="50000" r="50000" b="50000"/>
                  </a:path>
                </a:gradFill>
                <a:effectLst/>
                <a:uLnTx/>
                <a:uFillTx/>
                <a:latin typeface="微软雅黑" pitchFamily="34" charset="-122"/>
                <a:ea typeface="微软雅黑" pitchFamily="34" charset="-122"/>
                <a:cs typeface="+mn-cs"/>
              </a:rPr>
              <a:t>（图像处理部分）</a:t>
            </a:r>
          </a:p>
        </p:txBody>
      </p:sp>
      <p:sp>
        <p:nvSpPr>
          <p:cNvPr id="24" name="副标题 2"/>
          <p:cNvSpPr txBox="1">
            <a:spLocks/>
          </p:cNvSpPr>
          <p:nvPr/>
        </p:nvSpPr>
        <p:spPr>
          <a:xfrm>
            <a:off x="6888090" y="5807695"/>
            <a:ext cx="3535463" cy="432048"/>
          </a:xfrm>
          <a:prstGeom prst="rect">
            <a:avLst/>
          </a:prstGeom>
        </p:spPr>
        <p:txBody>
          <a:bodyPr>
            <a:normAutofit lnSpcReduction="10000"/>
          </a:bodyPr>
          <a:lstStyle>
            <a:lvl1pPr marL="342900" indent="-3429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zh-CN" altLang="en-US" sz="2400" b="0" i="0" u="none" strike="noStrike" kern="1200" cap="none" spc="0" normalizeH="0" baseline="0" noProof="0" dirty="0">
              <a:ln>
                <a:noFill/>
              </a:ln>
              <a:solidFill>
                <a:prstClr val="white"/>
              </a:solidFill>
              <a:effectLst/>
              <a:uLnTx/>
              <a:uFillTx/>
              <a:latin typeface="Verdana"/>
              <a:ea typeface="微软雅黑"/>
              <a:cs typeface="+mn-cs"/>
            </a:endParaRPr>
          </a:p>
        </p:txBody>
      </p:sp>
      <p:sp>
        <p:nvSpPr>
          <p:cNvPr id="2" name="文本框 1">
            <a:extLst>
              <a:ext uri="{FF2B5EF4-FFF2-40B4-BE49-F238E27FC236}">
                <a16:creationId xmlns:a16="http://schemas.microsoft.com/office/drawing/2014/main" id="{6710D9DE-F630-4311-95DA-F0F84650593B}"/>
              </a:ext>
            </a:extLst>
          </p:cNvPr>
          <p:cNvSpPr txBox="1"/>
          <p:nvPr/>
        </p:nvSpPr>
        <p:spPr>
          <a:xfrm>
            <a:off x="9784013" y="5774863"/>
            <a:ext cx="1919115" cy="92333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rPr>
              <a:t>06016221 </a:t>
            </a:r>
            <a:r>
              <a:rPr kumimoji="0" lang="zh-CN" altLang="en-US" sz="18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rPr>
              <a:t>刘星雨 </a:t>
            </a:r>
            <a:endParaRPr kumimoji="0" lang="en-US" altLang="zh-CN" sz="18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rPr>
              <a:t>06016223 </a:t>
            </a:r>
            <a:r>
              <a:rPr kumimoji="0" lang="zh-CN" altLang="en-US" sz="18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rPr>
              <a:t>石芸帅 </a:t>
            </a:r>
            <a:endParaRPr kumimoji="0" lang="en-US" altLang="zh-CN" sz="18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rPr>
              <a:t>06016224 </a:t>
            </a:r>
            <a:r>
              <a:rPr kumimoji="0" lang="zh-CN" altLang="en-US" sz="18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rPr>
              <a:t>解康辉</a:t>
            </a:r>
          </a:p>
        </p:txBody>
      </p:sp>
    </p:spTree>
    <p:extLst>
      <p:ext uri="{BB962C8B-B14F-4D97-AF65-F5344CB8AC3E}">
        <p14:creationId xmlns:p14="http://schemas.microsoft.com/office/powerpoint/2010/main" val="4081403864"/>
      </p:ext>
    </p:extLst>
  </p:cSld>
  <p:clrMapOvr>
    <a:masterClrMapping/>
  </p:clrMapOvr>
  <mc:AlternateContent xmlns:mc="http://schemas.openxmlformats.org/markup-compatibility/2006" xmlns:p14="http://schemas.microsoft.com/office/powerpoint/2010/main">
    <mc:Choice Requires="p14">
      <p:transition spd="med" p14:dur="700" advTm="5812">
        <p:fade/>
      </p:transition>
    </mc:Choice>
    <mc:Fallback xmlns="">
      <p:transition spd="med" advTm="5812">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300" fill="hold"/>
                                        <p:tgtEl>
                                          <p:spTgt spid="8"/>
                                        </p:tgtEl>
                                        <p:attrNameLst>
                                          <p:attrName>ppt_x</p:attrName>
                                        </p:attrNameLst>
                                      </p:cBhvr>
                                      <p:tavLst>
                                        <p:tav tm="0">
                                          <p:val>
                                            <p:strVal val="1+#ppt_w/2"/>
                                          </p:val>
                                        </p:tav>
                                        <p:tav tm="100000">
                                          <p:val>
                                            <p:strVal val="#ppt_x"/>
                                          </p:val>
                                        </p:tav>
                                      </p:tavLst>
                                    </p:anim>
                                    <p:anim calcmode="lin" valueType="num">
                                      <p:cBhvr additive="base">
                                        <p:cTn id="8" dur="3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20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300" fill="hold"/>
                                        <p:tgtEl>
                                          <p:spTgt spid="9"/>
                                        </p:tgtEl>
                                        <p:attrNameLst>
                                          <p:attrName>ppt_x</p:attrName>
                                        </p:attrNameLst>
                                      </p:cBhvr>
                                      <p:tavLst>
                                        <p:tav tm="0">
                                          <p:val>
                                            <p:strVal val="1+#ppt_w/2"/>
                                          </p:val>
                                        </p:tav>
                                        <p:tav tm="100000">
                                          <p:val>
                                            <p:strVal val="#ppt_x"/>
                                          </p:val>
                                        </p:tav>
                                      </p:tavLst>
                                    </p:anim>
                                    <p:anim calcmode="lin" valueType="num">
                                      <p:cBhvr additive="base">
                                        <p:cTn id="12" dur="300" fill="hold"/>
                                        <p:tgtEl>
                                          <p:spTgt spid="9"/>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30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300" fill="hold"/>
                                        <p:tgtEl>
                                          <p:spTgt spid="10"/>
                                        </p:tgtEl>
                                        <p:attrNameLst>
                                          <p:attrName>ppt_x</p:attrName>
                                        </p:attrNameLst>
                                      </p:cBhvr>
                                      <p:tavLst>
                                        <p:tav tm="0">
                                          <p:val>
                                            <p:strVal val="1+#ppt_w/2"/>
                                          </p:val>
                                        </p:tav>
                                        <p:tav tm="100000">
                                          <p:val>
                                            <p:strVal val="#ppt_x"/>
                                          </p:val>
                                        </p:tav>
                                      </p:tavLst>
                                    </p:anim>
                                    <p:anim calcmode="lin" valueType="num">
                                      <p:cBhvr additive="base">
                                        <p:cTn id="16" dur="300" fill="hold"/>
                                        <p:tgtEl>
                                          <p:spTgt spid="10"/>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40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300" fill="hold"/>
                                        <p:tgtEl>
                                          <p:spTgt spid="13"/>
                                        </p:tgtEl>
                                        <p:attrNameLst>
                                          <p:attrName>ppt_x</p:attrName>
                                        </p:attrNameLst>
                                      </p:cBhvr>
                                      <p:tavLst>
                                        <p:tav tm="0">
                                          <p:val>
                                            <p:strVal val="1+#ppt_w/2"/>
                                          </p:val>
                                        </p:tav>
                                        <p:tav tm="100000">
                                          <p:val>
                                            <p:strVal val="#ppt_x"/>
                                          </p:val>
                                        </p:tav>
                                      </p:tavLst>
                                    </p:anim>
                                    <p:anim calcmode="lin" valueType="num">
                                      <p:cBhvr additive="base">
                                        <p:cTn id="20" dur="300" fill="hold"/>
                                        <p:tgtEl>
                                          <p:spTgt spid="13"/>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500"/>
                                  </p:st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300" fill="hold"/>
                                        <p:tgtEl>
                                          <p:spTgt spid="14"/>
                                        </p:tgtEl>
                                        <p:attrNameLst>
                                          <p:attrName>ppt_x</p:attrName>
                                        </p:attrNameLst>
                                      </p:cBhvr>
                                      <p:tavLst>
                                        <p:tav tm="0">
                                          <p:val>
                                            <p:strVal val="1+#ppt_w/2"/>
                                          </p:val>
                                        </p:tav>
                                        <p:tav tm="100000">
                                          <p:val>
                                            <p:strVal val="#ppt_x"/>
                                          </p:val>
                                        </p:tav>
                                      </p:tavLst>
                                    </p:anim>
                                    <p:anim calcmode="lin" valueType="num">
                                      <p:cBhvr additive="base">
                                        <p:cTn id="24" dur="300" fill="hold"/>
                                        <p:tgtEl>
                                          <p:spTgt spid="14"/>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60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300" fill="hold"/>
                                        <p:tgtEl>
                                          <p:spTgt spid="15"/>
                                        </p:tgtEl>
                                        <p:attrNameLst>
                                          <p:attrName>ppt_x</p:attrName>
                                        </p:attrNameLst>
                                      </p:cBhvr>
                                      <p:tavLst>
                                        <p:tav tm="0">
                                          <p:val>
                                            <p:strVal val="1+#ppt_w/2"/>
                                          </p:val>
                                        </p:tav>
                                        <p:tav tm="100000">
                                          <p:val>
                                            <p:strVal val="#ppt_x"/>
                                          </p:val>
                                        </p:tav>
                                      </p:tavLst>
                                    </p:anim>
                                    <p:anim calcmode="lin" valueType="num">
                                      <p:cBhvr additive="base">
                                        <p:cTn id="28" dur="300" fill="hold"/>
                                        <p:tgtEl>
                                          <p:spTgt spid="15"/>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700"/>
                                  </p:stCondLst>
                                  <p:childTnLst>
                                    <p:set>
                                      <p:cBhvr>
                                        <p:cTn id="30" dur="1" fill="hold">
                                          <p:stCondLst>
                                            <p:cond delay="0"/>
                                          </p:stCondLst>
                                        </p:cTn>
                                        <p:tgtEl>
                                          <p:spTgt spid="16"/>
                                        </p:tgtEl>
                                        <p:attrNameLst>
                                          <p:attrName>style.visibility</p:attrName>
                                        </p:attrNameLst>
                                      </p:cBhvr>
                                      <p:to>
                                        <p:strVal val="visible"/>
                                      </p:to>
                                    </p:set>
                                    <p:anim calcmode="lin" valueType="num">
                                      <p:cBhvr additive="base">
                                        <p:cTn id="31" dur="300" fill="hold"/>
                                        <p:tgtEl>
                                          <p:spTgt spid="16"/>
                                        </p:tgtEl>
                                        <p:attrNameLst>
                                          <p:attrName>ppt_x</p:attrName>
                                        </p:attrNameLst>
                                      </p:cBhvr>
                                      <p:tavLst>
                                        <p:tav tm="0">
                                          <p:val>
                                            <p:strVal val="1+#ppt_w/2"/>
                                          </p:val>
                                        </p:tav>
                                        <p:tav tm="100000">
                                          <p:val>
                                            <p:strVal val="#ppt_x"/>
                                          </p:val>
                                        </p:tav>
                                      </p:tavLst>
                                    </p:anim>
                                    <p:anim calcmode="lin" valueType="num">
                                      <p:cBhvr additive="base">
                                        <p:cTn id="32" dur="300" fill="hold"/>
                                        <p:tgtEl>
                                          <p:spTgt spid="16"/>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800"/>
                                  </p:stCondLst>
                                  <p:childTnLst>
                                    <p:set>
                                      <p:cBhvr>
                                        <p:cTn id="34" dur="1" fill="hold">
                                          <p:stCondLst>
                                            <p:cond delay="0"/>
                                          </p:stCondLst>
                                        </p:cTn>
                                        <p:tgtEl>
                                          <p:spTgt spid="17"/>
                                        </p:tgtEl>
                                        <p:attrNameLst>
                                          <p:attrName>style.visibility</p:attrName>
                                        </p:attrNameLst>
                                      </p:cBhvr>
                                      <p:to>
                                        <p:strVal val="visible"/>
                                      </p:to>
                                    </p:set>
                                    <p:anim calcmode="lin" valueType="num">
                                      <p:cBhvr additive="base">
                                        <p:cTn id="35" dur="300" fill="hold"/>
                                        <p:tgtEl>
                                          <p:spTgt spid="17"/>
                                        </p:tgtEl>
                                        <p:attrNameLst>
                                          <p:attrName>ppt_x</p:attrName>
                                        </p:attrNameLst>
                                      </p:cBhvr>
                                      <p:tavLst>
                                        <p:tav tm="0">
                                          <p:val>
                                            <p:strVal val="1+#ppt_w/2"/>
                                          </p:val>
                                        </p:tav>
                                        <p:tav tm="100000">
                                          <p:val>
                                            <p:strVal val="#ppt_x"/>
                                          </p:val>
                                        </p:tav>
                                      </p:tavLst>
                                    </p:anim>
                                    <p:anim calcmode="lin" valueType="num">
                                      <p:cBhvr additive="base">
                                        <p:cTn id="36" dur="300" fill="hold"/>
                                        <p:tgtEl>
                                          <p:spTgt spid="17"/>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1000"/>
                                  </p:stCondLst>
                                  <p:childTnLst>
                                    <p:set>
                                      <p:cBhvr>
                                        <p:cTn id="38" dur="1" fill="hold">
                                          <p:stCondLst>
                                            <p:cond delay="0"/>
                                          </p:stCondLst>
                                        </p:cTn>
                                        <p:tgtEl>
                                          <p:spTgt spid="18"/>
                                        </p:tgtEl>
                                        <p:attrNameLst>
                                          <p:attrName>style.visibility</p:attrName>
                                        </p:attrNameLst>
                                      </p:cBhvr>
                                      <p:to>
                                        <p:strVal val="visible"/>
                                      </p:to>
                                    </p:set>
                                    <p:anim calcmode="lin" valueType="num">
                                      <p:cBhvr additive="base">
                                        <p:cTn id="39" dur="300" fill="hold"/>
                                        <p:tgtEl>
                                          <p:spTgt spid="18"/>
                                        </p:tgtEl>
                                        <p:attrNameLst>
                                          <p:attrName>ppt_x</p:attrName>
                                        </p:attrNameLst>
                                      </p:cBhvr>
                                      <p:tavLst>
                                        <p:tav tm="0">
                                          <p:val>
                                            <p:strVal val="1+#ppt_w/2"/>
                                          </p:val>
                                        </p:tav>
                                        <p:tav tm="100000">
                                          <p:val>
                                            <p:strVal val="#ppt_x"/>
                                          </p:val>
                                        </p:tav>
                                      </p:tavLst>
                                    </p:anim>
                                    <p:anim calcmode="lin" valueType="num">
                                      <p:cBhvr additive="base">
                                        <p:cTn id="40" dur="300" fill="hold"/>
                                        <p:tgtEl>
                                          <p:spTgt spid="18"/>
                                        </p:tgtEl>
                                        <p:attrNameLst>
                                          <p:attrName>ppt_y</p:attrName>
                                        </p:attrNameLst>
                                      </p:cBhvr>
                                      <p:tavLst>
                                        <p:tav tm="0">
                                          <p:val>
                                            <p:strVal val="#ppt_y"/>
                                          </p:val>
                                        </p:tav>
                                        <p:tav tm="100000">
                                          <p:val>
                                            <p:strVal val="#ppt_y"/>
                                          </p:val>
                                        </p:tav>
                                      </p:tavLst>
                                    </p:anim>
                                  </p:childTnLst>
                                </p:cTn>
                              </p:par>
                              <p:par>
                                <p:cTn id="41" presetID="2" presetClass="entr" presetSubtype="2" fill="hold" grpId="0" nodeType="withEffect">
                                  <p:stCondLst>
                                    <p:cond delay="1200"/>
                                  </p:stCondLst>
                                  <p:childTnLst>
                                    <p:set>
                                      <p:cBhvr>
                                        <p:cTn id="42" dur="1" fill="hold">
                                          <p:stCondLst>
                                            <p:cond delay="0"/>
                                          </p:stCondLst>
                                        </p:cTn>
                                        <p:tgtEl>
                                          <p:spTgt spid="11"/>
                                        </p:tgtEl>
                                        <p:attrNameLst>
                                          <p:attrName>style.visibility</p:attrName>
                                        </p:attrNameLst>
                                      </p:cBhvr>
                                      <p:to>
                                        <p:strVal val="visible"/>
                                      </p:to>
                                    </p:set>
                                    <p:anim calcmode="lin" valueType="num">
                                      <p:cBhvr additive="base">
                                        <p:cTn id="43" dur="300" fill="hold"/>
                                        <p:tgtEl>
                                          <p:spTgt spid="11"/>
                                        </p:tgtEl>
                                        <p:attrNameLst>
                                          <p:attrName>ppt_x</p:attrName>
                                        </p:attrNameLst>
                                      </p:cBhvr>
                                      <p:tavLst>
                                        <p:tav tm="0">
                                          <p:val>
                                            <p:strVal val="1+#ppt_w/2"/>
                                          </p:val>
                                        </p:tav>
                                        <p:tav tm="100000">
                                          <p:val>
                                            <p:strVal val="#ppt_x"/>
                                          </p:val>
                                        </p:tav>
                                      </p:tavLst>
                                    </p:anim>
                                    <p:anim calcmode="lin" valueType="num">
                                      <p:cBhvr additive="base">
                                        <p:cTn id="44" dur="300" fill="hold"/>
                                        <p:tgtEl>
                                          <p:spTgt spid="11"/>
                                        </p:tgtEl>
                                        <p:attrNameLst>
                                          <p:attrName>ppt_y</p:attrName>
                                        </p:attrNameLst>
                                      </p:cBhvr>
                                      <p:tavLst>
                                        <p:tav tm="0">
                                          <p:val>
                                            <p:strVal val="#ppt_y"/>
                                          </p:val>
                                        </p:tav>
                                        <p:tav tm="100000">
                                          <p:val>
                                            <p:strVal val="#ppt_y"/>
                                          </p:val>
                                        </p:tav>
                                      </p:tavLst>
                                    </p:anim>
                                  </p:childTnLst>
                                </p:cTn>
                              </p:par>
                            </p:childTnLst>
                          </p:cTn>
                        </p:par>
                        <p:par>
                          <p:cTn id="45" fill="hold">
                            <p:stCondLst>
                              <p:cond delay="1500"/>
                            </p:stCondLst>
                            <p:childTnLst>
                              <p:par>
                                <p:cTn id="46" presetID="2" presetClass="entr" presetSubtype="3" fill="hold" nodeType="afterEffect">
                                  <p:stCondLst>
                                    <p:cond delay="0"/>
                                  </p:stCondLst>
                                  <p:childTnLst>
                                    <p:set>
                                      <p:cBhvr>
                                        <p:cTn id="47" dur="1" fill="hold">
                                          <p:stCondLst>
                                            <p:cond delay="0"/>
                                          </p:stCondLst>
                                        </p:cTn>
                                        <p:tgtEl>
                                          <p:spTgt spid="1026"/>
                                        </p:tgtEl>
                                        <p:attrNameLst>
                                          <p:attrName>style.visibility</p:attrName>
                                        </p:attrNameLst>
                                      </p:cBhvr>
                                      <p:to>
                                        <p:strVal val="visible"/>
                                      </p:to>
                                    </p:set>
                                    <p:anim calcmode="lin" valueType="num">
                                      <p:cBhvr additive="base">
                                        <p:cTn id="48" dur="1000" fill="hold"/>
                                        <p:tgtEl>
                                          <p:spTgt spid="1026"/>
                                        </p:tgtEl>
                                        <p:attrNameLst>
                                          <p:attrName>ppt_x</p:attrName>
                                        </p:attrNameLst>
                                      </p:cBhvr>
                                      <p:tavLst>
                                        <p:tav tm="0">
                                          <p:val>
                                            <p:strVal val="1+#ppt_w/2"/>
                                          </p:val>
                                        </p:tav>
                                        <p:tav tm="100000">
                                          <p:val>
                                            <p:strVal val="#ppt_x"/>
                                          </p:val>
                                        </p:tav>
                                      </p:tavLst>
                                    </p:anim>
                                    <p:anim calcmode="lin" valueType="num">
                                      <p:cBhvr additive="base">
                                        <p:cTn id="49" dur="1000" fill="hold"/>
                                        <p:tgtEl>
                                          <p:spTgt spid="1026"/>
                                        </p:tgtEl>
                                        <p:attrNameLst>
                                          <p:attrName>ppt_y</p:attrName>
                                        </p:attrNameLst>
                                      </p:cBhvr>
                                      <p:tavLst>
                                        <p:tav tm="0">
                                          <p:val>
                                            <p:strVal val="0-#ppt_h/2"/>
                                          </p:val>
                                        </p:tav>
                                        <p:tav tm="100000">
                                          <p:val>
                                            <p:strVal val="#ppt_y"/>
                                          </p:val>
                                        </p:tav>
                                      </p:tavLst>
                                    </p:anim>
                                  </p:childTnLst>
                                </p:cTn>
                              </p:par>
                            </p:childTnLst>
                          </p:cTn>
                        </p:par>
                        <p:par>
                          <p:cTn id="50" fill="hold">
                            <p:stCondLst>
                              <p:cond delay="2500"/>
                            </p:stCondLst>
                            <p:childTnLst>
                              <p:par>
                                <p:cTn id="51" presetID="10" presetClass="exit" presetSubtype="0" fill="hold" grpId="1" nodeType="afterEffect">
                                  <p:stCondLst>
                                    <p:cond delay="0"/>
                                  </p:stCondLst>
                                  <p:childTnLst>
                                    <p:animEffect transition="out" filter="fade">
                                      <p:cBhvr>
                                        <p:cTn id="52" dur="500"/>
                                        <p:tgtEl>
                                          <p:spTgt spid="11"/>
                                        </p:tgtEl>
                                      </p:cBhvr>
                                    </p:animEffect>
                                    <p:set>
                                      <p:cBhvr>
                                        <p:cTn id="53" dur="1" fill="hold">
                                          <p:stCondLst>
                                            <p:cond delay="499"/>
                                          </p:stCondLst>
                                        </p:cTn>
                                        <p:tgtEl>
                                          <p:spTgt spid="11"/>
                                        </p:tgtEl>
                                        <p:attrNameLst>
                                          <p:attrName>style.visibility</p:attrName>
                                        </p:attrNameLst>
                                      </p:cBhvr>
                                      <p:to>
                                        <p:strVal val="hidden"/>
                                      </p:to>
                                    </p:set>
                                  </p:childTnLst>
                                </p:cTn>
                              </p:par>
                              <p:par>
                                <p:cTn id="54" presetID="10" presetClass="entr" presetSubtype="0" fill="hold" grpId="0" nodeType="withEffect">
                                  <p:stCondLst>
                                    <p:cond delay="0"/>
                                  </p:stCondLst>
                                  <p:childTnLst>
                                    <p:set>
                                      <p:cBhvr>
                                        <p:cTn id="55" dur="1" fill="hold">
                                          <p:stCondLst>
                                            <p:cond delay="0"/>
                                          </p:stCondLst>
                                        </p:cTn>
                                        <p:tgtEl>
                                          <p:spTgt spid="19"/>
                                        </p:tgtEl>
                                        <p:attrNameLst>
                                          <p:attrName>style.visibility</p:attrName>
                                        </p:attrNameLst>
                                      </p:cBhvr>
                                      <p:to>
                                        <p:strVal val="visible"/>
                                      </p:to>
                                    </p:set>
                                    <p:animEffect transition="in" filter="fade">
                                      <p:cBhvr>
                                        <p:cTn id="56" dur="500"/>
                                        <p:tgtEl>
                                          <p:spTgt spid="19"/>
                                        </p:tgtEl>
                                      </p:cBhvr>
                                    </p:animEffect>
                                  </p:childTnLst>
                                </p:cTn>
                              </p:par>
                              <p:par>
                                <p:cTn id="57" presetID="26" presetClass="emph" presetSubtype="0" repeatCount="indefinite" fill="hold" grpId="1" nodeType="withEffect">
                                  <p:stCondLst>
                                    <p:cond delay="0"/>
                                  </p:stCondLst>
                                  <p:endCondLst>
                                    <p:cond evt="onNext" delay="0">
                                      <p:tgtEl>
                                        <p:sldTgt/>
                                      </p:tgtEl>
                                    </p:cond>
                                  </p:endCondLst>
                                  <p:childTnLst>
                                    <p:animEffect transition="out" filter="fade">
                                      <p:cBhvr>
                                        <p:cTn id="58" dur="500" tmFilter="0, 0; .2, .5; .8, .5; 1, 0"/>
                                        <p:tgtEl>
                                          <p:spTgt spid="19"/>
                                        </p:tgtEl>
                                      </p:cBhvr>
                                    </p:animEffect>
                                    <p:animScale>
                                      <p:cBhvr>
                                        <p:cTn id="59" dur="250" autoRev="1" fill="hold"/>
                                        <p:tgtEl>
                                          <p:spTgt spid="19"/>
                                        </p:tgtEl>
                                      </p:cBhvr>
                                      <p:by x="105000" y="105000"/>
                                    </p:animScale>
                                  </p:childTnLst>
                                </p:cTn>
                              </p:par>
                              <p:par>
                                <p:cTn id="60" presetID="10" presetClass="entr" presetSubtype="0" fill="hold" grpId="0" nodeType="withEffect">
                                  <p:stCondLst>
                                    <p:cond delay="0"/>
                                  </p:stCondLst>
                                  <p:iterate type="lt">
                                    <p:tmPct val="10000"/>
                                  </p:iterate>
                                  <p:childTnLst>
                                    <p:set>
                                      <p:cBhvr>
                                        <p:cTn id="61" dur="1" fill="hold">
                                          <p:stCondLst>
                                            <p:cond delay="0"/>
                                          </p:stCondLst>
                                        </p:cTn>
                                        <p:tgtEl>
                                          <p:spTgt spid="23"/>
                                        </p:tgtEl>
                                        <p:attrNameLst>
                                          <p:attrName>style.visibility</p:attrName>
                                        </p:attrNameLst>
                                      </p:cBhvr>
                                      <p:to>
                                        <p:strVal val="visible"/>
                                      </p:to>
                                    </p:set>
                                    <p:animEffect transition="in" filter="fade">
                                      <p:cBhvr>
                                        <p:cTn id="62" dur="1000"/>
                                        <p:tgtEl>
                                          <p:spTgt spid="23"/>
                                        </p:tgtEl>
                                      </p:cBhvr>
                                    </p:animEffect>
                                  </p:childTnLst>
                                </p:cTn>
                              </p:par>
                              <p:par>
                                <p:cTn id="63" presetID="42" presetClass="entr" presetSubtype="0" fill="hold" grpId="0" nodeType="withEffect" nodePh="1">
                                  <p:stCondLst>
                                    <p:cond delay="1300"/>
                                  </p:stCondLst>
                                  <p:endCondLst>
                                    <p:cond evt="begin" delay="0">
                                      <p:tn val="63"/>
                                    </p:cond>
                                  </p:endCondLst>
                                  <p:childTnLst>
                                    <p:set>
                                      <p:cBhvr>
                                        <p:cTn id="64" dur="1" fill="hold">
                                          <p:stCondLst>
                                            <p:cond delay="0"/>
                                          </p:stCondLst>
                                        </p:cTn>
                                        <p:tgtEl>
                                          <p:spTgt spid="24"/>
                                        </p:tgtEl>
                                        <p:attrNameLst>
                                          <p:attrName>style.visibility</p:attrName>
                                        </p:attrNameLst>
                                      </p:cBhvr>
                                      <p:to>
                                        <p:strVal val="visible"/>
                                      </p:to>
                                    </p:set>
                                    <p:animEffect transition="in" filter="fade">
                                      <p:cBhvr>
                                        <p:cTn id="65" dur="500"/>
                                        <p:tgtEl>
                                          <p:spTgt spid="24"/>
                                        </p:tgtEl>
                                      </p:cBhvr>
                                    </p:animEffect>
                                    <p:anim calcmode="lin" valueType="num">
                                      <p:cBhvr>
                                        <p:cTn id="66" dur="500" fill="hold"/>
                                        <p:tgtEl>
                                          <p:spTgt spid="24"/>
                                        </p:tgtEl>
                                        <p:attrNameLst>
                                          <p:attrName>ppt_x</p:attrName>
                                        </p:attrNameLst>
                                      </p:cBhvr>
                                      <p:tavLst>
                                        <p:tav tm="0">
                                          <p:val>
                                            <p:strVal val="#ppt_x"/>
                                          </p:val>
                                        </p:tav>
                                        <p:tav tm="100000">
                                          <p:val>
                                            <p:strVal val="#ppt_x"/>
                                          </p:val>
                                        </p:tav>
                                      </p:tavLst>
                                    </p:anim>
                                    <p:anim calcmode="lin" valueType="num">
                                      <p:cBhvr>
                                        <p:cTn id="67" dur="50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1" grpId="1" animBg="1"/>
      <p:bldP spid="13" grpId="0" animBg="1"/>
      <p:bldP spid="14" grpId="0" animBg="1"/>
      <p:bldP spid="15" grpId="0" animBg="1"/>
      <p:bldP spid="16" grpId="0" animBg="1"/>
      <p:bldP spid="17" grpId="0" animBg="1"/>
      <p:bldP spid="18" grpId="0" animBg="1"/>
      <p:bldP spid="19" grpId="0" animBg="1"/>
      <p:bldP spid="19" grpId="1" animBg="1"/>
      <p:bldP spid="23" grpId="0"/>
      <p:bldP spid="2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269942" y="1772816"/>
            <a:ext cx="5706380" cy="576064"/>
          </a:xfrm>
          <a:prstGeom prst="roundRect">
            <a:avLst/>
          </a:prstGeom>
          <a:solidFill>
            <a:srgbClr val="45B1D2">
              <a:alpha val="20000"/>
            </a:srgbClr>
          </a:solidFill>
          <a:ln>
            <a:gradFill flip="none" rotWithShape="1">
              <a:gsLst>
                <a:gs pos="0">
                  <a:srgbClr val="A3F2FD"/>
                </a:gs>
                <a:gs pos="100000">
                  <a:srgbClr val="45B1D2"/>
                </a:gs>
              </a:gsLst>
              <a:lin ang="2700000" scaled="1"/>
              <a:tileRect/>
            </a:gradFill>
          </a:ln>
          <a:effectLst>
            <a:glow rad="139700">
              <a:schemeClr val="accent5">
                <a:satMod val="175000"/>
                <a:alpha val="2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solidFill>
                  <a:schemeClr val="bg1"/>
                </a:solidFill>
                <a:latin typeface="微软雅黑" pitchFamily="34" charset="-122"/>
                <a:ea typeface="微软雅黑" pitchFamily="34" charset="-122"/>
              </a:rPr>
              <a:t>              一、课题背景</a:t>
            </a:r>
          </a:p>
        </p:txBody>
      </p:sp>
      <p:sp>
        <p:nvSpPr>
          <p:cNvPr id="3" name="圆角矩形 2"/>
          <p:cNvSpPr/>
          <p:nvPr/>
        </p:nvSpPr>
        <p:spPr>
          <a:xfrm>
            <a:off x="3269942" y="2732923"/>
            <a:ext cx="5706380" cy="576064"/>
          </a:xfrm>
          <a:prstGeom prst="roundRect">
            <a:avLst/>
          </a:prstGeom>
          <a:solidFill>
            <a:srgbClr val="45B1D2">
              <a:alpha val="20000"/>
            </a:srgbClr>
          </a:solidFill>
          <a:ln>
            <a:gradFill flip="none" rotWithShape="1">
              <a:gsLst>
                <a:gs pos="0">
                  <a:srgbClr val="A3F2FD"/>
                </a:gs>
                <a:gs pos="100000">
                  <a:srgbClr val="45B1D2"/>
                </a:gs>
              </a:gsLst>
              <a:lin ang="2700000" scaled="1"/>
              <a:tileRect/>
            </a:gradFill>
          </a:ln>
          <a:effectLst>
            <a:glow rad="139700">
              <a:schemeClr val="accent5">
                <a:satMod val="175000"/>
                <a:alpha val="2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solidFill>
                  <a:schemeClr val="bg1"/>
                </a:solidFill>
                <a:latin typeface="微软雅黑" pitchFamily="34" charset="-122"/>
                <a:ea typeface="微软雅黑" pitchFamily="34" charset="-122"/>
              </a:rPr>
              <a:t>              二、课题目标</a:t>
            </a:r>
          </a:p>
        </p:txBody>
      </p:sp>
      <p:sp>
        <p:nvSpPr>
          <p:cNvPr id="4" name="圆角矩形 3"/>
          <p:cNvSpPr/>
          <p:nvPr/>
        </p:nvSpPr>
        <p:spPr>
          <a:xfrm>
            <a:off x="3269942" y="3693030"/>
            <a:ext cx="5706380" cy="576064"/>
          </a:xfrm>
          <a:prstGeom prst="roundRect">
            <a:avLst/>
          </a:prstGeom>
          <a:solidFill>
            <a:srgbClr val="45B1D2">
              <a:alpha val="20000"/>
            </a:srgbClr>
          </a:solidFill>
          <a:ln>
            <a:gradFill flip="none" rotWithShape="1">
              <a:gsLst>
                <a:gs pos="0">
                  <a:srgbClr val="A3F2FD"/>
                </a:gs>
                <a:gs pos="100000">
                  <a:srgbClr val="45B1D2"/>
                </a:gs>
              </a:gsLst>
              <a:lin ang="2700000" scaled="1"/>
              <a:tileRect/>
            </a:gradFill>
          </a:ln>
          <a:effectLst>
            <a:glow rad="139700">
              <a:schemeClr val="accent5">
                <a:satMod val="175000"/>
                <a:alpha val="2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solidFill>
                  <a:schemeClr val="bg1"/>
                </a:solidFill>
                <a:latin typeface="微软雅黑" pitchFamily="34" charset="-122"/>
                <a:ea typeface="微软雅黑" pitchFamily="34" charset="-122"/>
              </a:rPr>
              <a:t>              三、课题难点及未来应用</a:t>
            </a:r>
          </a:p>
        </p:txBody>
      </p:sp>
      <p:sp>
        <p:nvSpPr>
          <p:cNvPr id="5" name="圆角矩形 4"/>
          <p:cNvSpPr/>
          <p:nvPr/>
        </p:nvSpPr>
        <p:spPr>
          <a:xfrm>
            <a:off x="3269942" y="4653136"/>
            <a:ext cx="5706380" cy="576064"/>
          </a:xfrm>
          <a:prstGeom prst="roundRect">
            <a:avLst/>
          </a:prstGeom>
          <a:solidFill>
            <a:srgbClr val="45B1D2">
              <a:alpha val="20000"/>
            </a:srgbClr>
          </a:solidFill>
          <a:ln>
            <a:gradFill flip="none" rotWithShape="1">
              <a:gsLst>
                <a:gs pos="0">
                  <a:srgbClr val="A3F2FD"/>
                </a:gs>
                <a:gs pos="100000">
                  <a:srgbClr val="45B1D2"/>
                </a:gs>
              </a:gsLst>
              <a:lin ang="2700000" scaled="1"/>
              <a:tileRect/>
            </a:gradFill>
          </a:ln>
          <a:effectLst>
            <a:glow rad="139700">
              <a:schemeClr val="accent5">
                <a:satMod val="175000"/>
                <a:alpha val="2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solidFill>
                  <a:schemeClr val="bg1"/>
                </a:solidFill>
                <a:latin typeface="微软雅黑" pitchFamily="34" charset="-122"/>
                <a:ea typeface="微软雅黑" pitchFamily="34" charset="-122"/>
              </a:rPr>
              <a:t>              四、进度安排</a:t>
            </a:r>
          </a:p>
        </p:txBody>
      </p:sp>
      <p:sp>
        <p:nvSpPr>
          <p:cNvPr id="8" name="矩形 7"/>
          <p:cNvSpPr/>
          <p:nvPr/>
        </p:nvSpPr>
        <p:spPr>
          <a:xfrm>
            <a:off x="5807968" y="888297"/>
            <a:ext cx="2210182" cy="461665"/>
          </a:xfrm>
          <a:prstGeom prst="rect">
            <a:avLst/>
          </a:prstGeom>
        </p:spPr>
        <p:txBody>
          <a:bodyPr wrap="square">
            <a:spAutoFit/>
          </a:bodyPr>
          <a:lstStyle/>
          <a:p>
            <a:r>
              <a:rPr lang="zh-CN" altLang="en-US" sz="2400" b="1" dirty="0">
                <a:gradFill>
                  <a:gsLst>
                    <a:gs pos="100000">
                      <a:srgbClr val="398EB6"/>
                    </a:gs>
                    <a:gs pos="0">
                      <a:srgbClr val="B4DAF1"/>
                    </a:gs>
                  </a:gsLst>
                  <a:path path="circle">
                    <a:fillToRect l="50000" t="50000" r="50000" b="50000"/>
                  </a:path>
                </a:gradFill>
                <a:latin typeface="微软雅黑" pitchFamily="34" charset="-122"/>
                <a:ea typeface="微软雅黑" pitchFamily="34" charset="-122"/>
              </a:rPr>
              <a:t>目录</a:t>
            </a:r>
          </a:p>
        </p:txBody>
      </p:sp>
    </p:spTree>
    <p:extLst>
      <p:ext uri="{BB962C8B-B14F-4D97-AF65-F5344CB8AC3E}">
        <p14:creationId xmlns:p14="http://schemas.microsoft.com/office/powerpoint/2010/main" val="2875958232"/>
      </p:ext>
    </p:extLst>
  </p:cSld>
  <p:clrMapOvr>
    <a:masterClrMapping/>
  </p:clrMapOvr>
  <mc:AlternateContent xmlns:mc="http://schemas.openxmlformats.org/markup-compatibility/2006" xmlns:p14="http://schemas.microsoft.com/office/powerpoint/2010/main">
    <mc:Choice Requires="p14">
      <p:transition spd="slow" advTm="2358">
        <p14:reveal dir="r"/>
      </p:transition>
    </mc:Choice>
    <mc:Fallback xmlns="">
      <p:transition spd="slow" advTm="2358">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2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0-#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50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70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0-#ppt_w/2"/>
                                          </p:val>
                                        </p:tav>
                                        <p:tav tm="100000">
                                          <p:val>
                                            <p:strVal val="#ppt_x"/>
                                          </p:val>
                                        </p:tav>
                                      </p:tavLst>
                                    </p:anim>
                                    <p:anim calcmode="lin" valueType="num">
                                      <p:cBhvr additive="base">
                                        <p:cTn id="20"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p:nvPr/>
        </p:nvSpPr>
        <p:spPr>
          <a:xfrm>
            <a:off x="2279576" y="1484784"/>
            <a:ext cx="7848872" cy="4608512"/>
          </a:xfrm>
          <a:prstGeom prst="roundRect">
            <a:avLst>
              <a:gd name="adj" fmla="val 8497"/>
            </a:avLst>
          </a:prstGeom>
          <a:solidFill>
            <a:srgbClr val="45B1D2">
              <a:alpha val="20000"/>
            </a:srgbClr>
          </a:solidFill>
          <a:ln>
            <a:gradFill flip="none" rotWithShape="1">
              <a:gsLst>
                <a:gs pos="0">
                  <a:srgbClr val="A3F2FD"/>
                </a:gs>
                <a:gs pos="100000">
                  <a:srgbClr val="45B1D2"/>
                </a:gs>
              </a:gsLst>
              <a:lin ang="2700000" scaled="1"/>
              <a:tileRect/>
            </a:gradFill>
          </a:ln>
          <a:effectLst>
            <a:glow rad="139700">
              <a:schemeClr val="accent5">
                <a:satMod val="175000"/>
                <a:alpha val="20000"/>
              </a:schemeClr>
            </a:glow>
          </a:effectLst>
          <a:scene3d>
            <a:camera prst="perspectiveFront" fov="0">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20000"/>
              </a:lnSpc>
              <a:spcBef>
                <a:spcPct val="0"/>
              </a:spcBef>
              <a:defRPr/>
            </a:pPr>
            <a:endParaRPr lang="zh-CN" altLang="en-US" sz="1600" dirty="0">
              <a:solidFill>
                <a:schemeClr val="bg1"/>
              </a:solidFill>
              <a:latin typeface="Arial"/>
              <a:ea typeface="微软雅黑"/>
            </a:endParaRPr>
          </a:p>
        </p:txBody>
      </p:sp>
      <p:sp>
        <p:nvSpPr>
          <p:cNvPr id="12" name="矩形 11"/>
          <p:cNvSpPr/>
          <p:nvPr/>
        </p:nvSpPr>
        <p:spPr>
          <a:xfrm>
            <a:off x="1559496" y="620688"/>
            <a:ext cx="2723726" cy="461665"/>
          </a:xfrm>
          <a:prstGeom prst="rect">
            <a:avLst/>
          </a:prstGeom>
        </p:spPr>
        <p:txBody>
          <a:bodyPr wrap="square">
            <a:spAutoFit/>
          </a:bodyPr>
          <a:lstStyle/>
          <a:p>
            <a:r>
              <a:rPr lang="zh-CN" altLang="en-US" sz="2400" b="1" dirty="0">
                <a:gradFill>
                  <a:gsLst>
                    <a:gs pos="100000">
                      <a:srgbClr val="398EB6"/>
                    </a:gs>
                    <a:gs pos="0">
                      <a:srgbClr val="B4DAF1"/>
                    </a:gs>
                  </a:gsLst>
                  <a:path path="circle">
                    <a:fillToRect l="50000" t="50000" r="50000" b="50000"/>
                  </a:path>
                </a:gradFill>
                <a:latin typeface="微软雅黑" pitchFamily="34" charset="-122"/>
                <a:ea typeface="微软雅黑" pitchFamily="34" charset="-122"/>
              </a:rPr>
              <a:t>一、选题背景</a:t>
            </a:r>
          </a:p>
        </p:txBody>
      </p:sp>
      <p:sp>
        <p:nvSpPr>
          <p:cNvPr id="13" name="矩形 12"/>
          <p:cNvSpPr/>
          <p:nvPr/>
        </p:nvSpPr>
        <p:spPr>
          <a:xfrm>
            <a:off x="2603612" y="1700808"/>
            <a:ext cx="7200800" cy="4598182"/>
          </a:xfrm>
          <a:prstGeom prst="rect">
            <a:avLst/>
          </a:prstGeom>
        </p:spPr>
        <p:txBody>
          <a:bodyPr wrap="square">
            <a:spAutoFit/>
          </a:bodyPr>
          <a:lstStyle/>
          <a:p>
            <a:pPr lvl="0">
              <a:lnSpc>
                <a:spcPct val="120000"/>
              </a:lnSpc>
              <a:spcBef>
                <a:spcPct val="0"/>
              </a:spcBef>
              <a:defRPr/>
            </a:pPr>
            <a:endParaRPr lang="en-US" altLang="zh-CN" sz="1600" dirty="0">
              <a:solidFill>
                <a:prstClr val="white"/>
              </a:solidFill>
              <a:latin typeface="Arial"/>
              <a:ea typeface="微软雅黑"/>
            </a:endParaRPr>
          </a:p>
          <a:p>
            <a:pPr lvl="0">
              <a:lnSpc>
                <a:spcPct val="120000"/>
              </a:lnSpc>
              <a:spcBef>
                <a:spcPct val="0"/>
              </a:spcBef>
              <a:defRPr/>
            </a:pPr>
            <a:r>
              <a:rPr lang="zh-CN" altLang="en-US" sz="1600" dirty="0">
                <a:solidFill>
                  <a:prstClr val="white"/>
                </a:solidFill>
                <a:latin typeface="Arial"/>
                <a:ea typeface="微软雅黑"/>
              </a:rPr>
              <a:t>       近年来，由深度学习所引领的人工智能</a:t>
            </a:r>
            <a:r>
              <a:rPr lang="en-US" altLang="zh-CN" sz="1600" dirty="0">
                <a:solidFill>
                  <a:prstClr val="white"/>
                </a:solidFill>
                <a:latin typeface="Arial"/>
                <a:ea typeface="微软雅黑"/>
              </a:rPr>
              <a:t>(AI)</a:t>
            </a:r>
            <a:r>
              <a:rPr lang="zh-CN" altLang="en-US" sz="1600" dirty="0">
                <a:solidFill>
                  <a:prstClr val="white"/>
                </a:solidFill>
                <a:latin typeface="Arial"/>
                <a:ea typeface="微软雅黑"/>
              </a:rPr>
              <a:t>技术浪潮，开始越来越广泛地应用到生活各个领域。这其中，人工智能与艺术的交叉碰撞，在相关技术领域和艺术领域引起了高度关注。</a:t>
            </a:r>
            <a:endParaRPr lang="en-US" altLang="zh-CN" sz="1600" dirty="0">
              <a:solidFill>
                <a:prstClr val="white"/>
              </a:solidFill>
              <a:latin typeface="Arial"/>
              <a:ea typeface="微软雅黑"/>
            </a:endParaRPr>
          </a:p>
          <a:p>
            <a:pPr lvl="0">
              <a:lnSpc>
                <a:spcPct val="120000"/>
              </a:lnSpc>
              <a:spcBef>
                <a:spcPct val="0"/>
              </a:spcBef>
              <a:defRPr/>
            </a:pPr>
            <a:r>
              <a:rPr lang="en-US" altLang="zh-CN" sz="1600" dirty="0">
                <a:solidFill>
                  <a:prstClr val="white"/>
                </a:solidFill>
                <a:latin typeface="Arial"/>
                <a:ea typeface="微软雅黑"/>
              </a:rPr>
              <a:t>       </a:t>
            </a:r>
          </a:p>
          <a:p>
            <a:pPr lvl="0">
              <a:lnSpc>
                <a:spcPct val="120000"/>
              </a:lnSpc>
              <a:spcBef>
                <a:spcPct val="0"/>
              </a:spcBef>
              <a:defRPr/>
            </a:pPr>
            <a:r>
              <a:rPr lang="en-US" altLang="zh-CN" sz="1600" dirty="0">
                <a:solidFill>
                  <a:prstClr val="white"/>
                </a:solidFill>
                <a:latin typeface="Arial"/>
                <a:ea typeface="微软雅黑"/>
              </a:rPr>
              <a:t>       </a:t>
            </a:r>
            <a:r>
              <a:rPr lang="zh-CN" altLang="en-US" sz="1600" dirty="0">
                <a:solidFill>
                  <a:prstClr val="white"/>
                </a:solidFill>
                <a:latin typeface="Arial"/>
                <a:ea typeface="微软雅黑"/>
              </a:rPr>
              <a:t>曾经，由电脑生成的艺术品在佳士得</a:t>
            </a:r>
            <a:r>
              <a:rPr lang="en-US" altLang="zh-CN" sz="1600" dirty="0">
                <a:solidFill>
                  <a:prstClr val="white"/>
                </a:solidFill>
                <a:latin typeface="Arial"/>
                <a:ea typeface="微软雅黑"/>
              </a:rPr>
              <a:t>(Christie’s)</a:t>
            </a:r>
            <a:r>
              <a:rPr lang="zh-CN" altLang="en-US" sz="1600" dirty="0">
                <a:solidFill>
                  <a:prstClr val="white"/>
                </a:solidFill>
                <a:latin typeface="Arial"/>
                <a:ea typeface="微软雅黑"/>
              </a:rPr>
              <a:t>的拍卖价竟高达</a:t>
            </a:r>
            <a:r>
              <a:rPr lang="en-US" altLang="zh-CN" sz="1600" dirty="0">
                <a:solidFill>
                  <a:prstClr val="white"/>
                </a:solidFill>
                <a:latin typeface="Arial"/>
                <a:ea typeface="微软雅黑"/>
              </a:rPr>
              <a:t>43.25</a:t>
            </a:r>
            <a:r>
              <a:rPr lang="zh-CN" altLang="en-US" sz="1600" dirty="0">
                <a:solidFill>
                  <a:prstClr val="white"/>
                </a:solidFill>
                <a:latin typeface="Arial"/>
                <a:ea typeface="微软雅黑"/>
              </a:rPr>
              <a:t>万美元，证明人工智能不仅可以具有创造性，还可以创作出世界级的艺术品。</a:t>
            </a:r>
            <a:endParaRPr lang="en-US" altLang="zh-CN" sz="1600" dirty="0">
              <a:solidFill>
                <a:prstClr val="white"/>
              </a:solidFill>
              <a:latin typeface="Arial"/>
              <a:ea typeface="微软雅黑"/>
            </a:endParaRPr>
          </a:p>
          <a:p>
            <a:pPr lvl="0">
              <a:lnSpc>
                <a:spcPct val="120000"/>
              </a:lnSpc>
              <a:spcBef>
                <a:spcPct val="0"/>
              </a:spcBef>
              <a:defRPr/>
            </a:pPr>
            <a:endParaRPr lang="en-US" altLang="zh-CN" sz="1600" dirty="0">
              <a:solidFill>
                <a:prstClr val="white"/>
              </a:solidFill>
              <a:latin typeface="Arial"/>
              <a:ea typeface="微软雅黑"/>
            </a:endParaRPr>
          </a:p>
          <a:p>
            <a:pPr lvl="0">
              <a:lnSpc>
                <a:spcPct val="120000"/>
              </a:lnSpc>
              <a:spcBef>
                <a:spcPct val="0"/>
              </a:spcBef>
              <a:defRPr/>
            </a:pPr>
            <a:r>
              <a:rPr lang="en-US" altLang="zh-CN" sz="1600" dirty="0">
                <a:solidFill>
                  <a:prstClr val="white"/>
                </a:solidFill>
                <a:latin typeface="Arial"/>
                <a:ea typeface="微软雅黑"/>
              </a:rPr>
              <a:t>       </a:t>
            </a:r>
            <a:r>
              <a:rPr lang="zh-CN" altLang="en-US" sz="1600" dirty="0">
                <a:solidFill>
                  <a:prstClr val="white"/>
                </a:solidFill>
                <a:latin typeface="Arial"/>
                <a:ea typeface="微软雅黑"/>
              </a:rPr>
              <a:t>有些人坚信艺术的创造力是人工智能无法替代的，艺术将是人类最后一片自留地！但是，这片唯一的自留地也逐渐被人工智能所取代。</a:t>
            </a:r>
          </a:p>
          <a:p>
            <a:pPr lvl="0">
              <a:lnSpc>
                <a:spcPct val="120000"/>
              </a:lnSpc>
              <a:spcBef>
                <a:spcPct val="0"/>
              </a:spcBef>
              <a:defRPr/>
            </a:pPr>
            <a:r>
              <a:rPr lang="zh-CN" altLang="en-US" sz="1600" dirty="0">
                <a:solidFill>
                  <a:prstClr val="white"/>
                </a:solidFill>
                <a:latin typeface="Arial"/>
                <a:ea typeface="微软雅黑"/>
              </a:rPr>
              <a:t>       </a:t>
            </a:r>
            <a:endParaRPr lang="en-US" altLang="zh-CN" sz="1600" dirty="0">
              <a:solidFill>
                <a:prstClr val="white"/>
              </a:solidFill>
              <a:latin typeface="Arial"/>
              <a:ea typeface="微软雅黑"/>
            </a:endParaRPr>
          </a:p>
          <a:p>
            <a:pPr lvl="0">
              <a:lnSpc>
                <a:spcPct val="120000"/>
              </a:lnSpc>
              <a:spcBef>
                <a:spcPct val="0"/>
              </a:spcBef>
              <a:defRPr/>
            </a:pPr>
            <a:r>
              <a:rPr lang="en-US" altLang="zh-CN" sz="1600" dirty="0">
                <a:solidFill>
                  <a:prstClr val="white"/>
                </a:solidFill>
                <a:latin typeface="Arial"/>
                <a:ea typeface="微软雅黑"/>
              </a:rPr>
              <a:t>       </a:t>
            </a:r>
            <a:r>
              <a:rPr lang="zh-CN" altLang="en-US" sz="1600" dirty="0">
                <a:solidFill>
                  <a:prstClr val="white"/>
                </a:solidFill>
                <a:latin typeface="Arial"/>
                <a:ea typeface="微软雅黑"/>
              </a:rPr>
              <a:t>在这各种神奇的背后，最核心的就是基于深度学习的</a:t>
            </a:r>
            <a:r>
              <a:rPr lang="zh-CN" altLang="en-US" sz="2000" dirty="0">
                <a:solidFill>
                  <a:srgbClr val="FF0000"/>
                </a:solidFill>
                <a:latin typeface="Arial"/>
                <a:ea typeface="微软雅黑"/>
              </a:rPr>
              <a:t>风格迁移</a:t>
            </a:r>
            <a:r>
              <a:rPr lang="en-US" altLang="zh-CN" sz="1600" dirty="0">
                <a:solidFill>
                  <a:prstClr val="white"/>
                </a:solidFill>
                <a:latin typeface="Arial"/>
                <a:ea typeface="微软雅黑"/>
              </a:rPr>
              <a:t>(style transfer)</a:t>
            </a:r>
            <a:r>
              <a:rPr lang="zh-CN" altLang="en-US" sz="1600" dirty="0">
                <a:solidFill>
                  <a:prstClr val="white"/>
                </a:solidFill>
                <a:latin typeface="Arial"/>
                <a:ea typeface="微软雅黑"/>
              </a:rPr>
              <a:t>技术。</a:t>
            </a:r>
            <a:endParaRPr lang="en-US" altLang="zh-CN" sz="1600" dirty="0">
              <a:solidFill>
                <a:prstClr val="white"/>
              </a:solidFill>
              <a:latin typeface="Arial"/>
              <a:ea typeface="微软雅黑"/>
            </a:endParaRPr>
          </a:p>
          <a:p>
            <a:pPr lvl="0">
              <a:lnSpc>
                <a:spcPct val="120000"/>
              </a:lnSpc>
              <a:spcBef>
                <a:spcPct val="0"/>
              </a:spcBef>
              <a:defRPr/>
            </a:pPr>
            <a:endParaRPr lang="en-US" altLang="zh-CN" sz="1600" dirty="0">
              <a:solidFill>
                <a:prstClr val="white"/>
              </a:solidFill>
              <a:latin typeface="Arial"/>
              <a:ea typeface="微软雅黑"/>
            </a:endParaRPr>
          </a:p>
          <a:p>
            <a:pPr lvl="0">
              <a:lnSpc>
                <a:spcPct val="120000"/>
              </a:lnSpc>
              <a:spcBef>
                <a:spcPct val="0"/>
              </a:spcBef>
              <a:defRPr/>
            </a:pPr>
            <a:endParaRPr lang="zh-CN" altLang="en-US" sz="1600" dirty="0">
              <a:solidFill>
                <a:prstClr val="white"/>
              </a:solidFill>
              <a:latin typeface="Arial"/>
              <a:ea typeface="微软雅黑"/>
            </a:endParaRPr>
          </a:p>
        </p:txBody>
      </p:sp>
    </p:spTree>
    <p:extLst>
      <p:ext uri="{BB962C8B-B14F-4D97-AF65-F5344CB8AC3E}">
        <p14:creationId xmlns:p14="http://schemas.microsoft.com/office/powerpoint/2010/main" val="2409539917"/>
      </p:ext>
    </p:extLst>
  </p:cSld>
  <p:clrMapOvr>
    <a:masterClrMapping/>
  </p:clrMapOvr>
  <mc:AlternateContent xmlns:mc="http://schemas.openxmlformats.org/markup-compatibility/2006" xmlns:p14="http://schemas.microsoft.com/office/powerpoint/2010/main">
    <mc:Choice Requires="p14">
      <p:transition spd="slow" advTm="3011">
        <p14:reveal dir="r"/>
      </p:transition>
    </mc:Choice>
    <mc:Fallback xmlns="">
      <p:transition spd="slow" advTm="3011">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30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800"/>
                            </p:stCondLst>
                            <p:childTnLst>
                              <p:par>
                                <p:cTn id="10" presetID="10" presetClass="entr" presetSubtype="0" fill="hold" grpId="0" nodeType="after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1775520" y="459652"/>
            <a:ext cx="4370421" cy="461665"/>
          </a:xfrm>
          <a:prstGeom prst="rect">
            <a:avLst/>
          </a:prstGeom>
        </p:spPr>
        <p:txBody>
          <a:bodyPr wrap="square">
            <a:spAutoFit/>
          </a:bodyPr>
          <a:lstStyle/>
          <a:p>
            <a:r>
              <a:rPr lang="zh-CN" altLang="en-US" sz="2400" b="1" dirty="0">
                <a:gradFill>
                  <a:gsLst>
                    <a:gs pos="100000">
                      <a:srgbClr val="398EB6"/>
                    </a:gs>
                    <a:gs pos="0">
                      <a:srgbClr val="B4DAF1"/>
                    </a:gs>
                  </a:gsLst>
                  <a:path path="circle">
                    <a:fillToRect l="50000" t="50000" r="50000" b="50000"/>
                  </a:path>
                </a:gradFill>
                <a:latin typeface="微软雅黑" pitchFamily="34" charset="-122"/>
                <a:ea typeface="微软雅黑" pitchFamily="34" charset="-122"/>
              </a:rPr>
              <a:t>二、课题目标</a:t>
            </a:r>
          </a:p>
        </p:txBody>
      </p:sp>
      <p:pic>
        <p:nvPicPr>
          <p:cNvPr id="23" name="图片 22"/>
          <p:cNvPicPr>
            <a:picLocks noChangeAspect="1"/>
          </p:cNvPicPr>
          <p:nvPr/>
        </p:nvPicPr>
        <p:blipFill>
          <a:blip r:embed="rId3"/>
          <a:stretch>
            <a:fillRect/>
          </a:stretch>
        </p:blipFill>
        <p:spPr>
          <a:xfrm>
            <a:off x="1343472" y="1052736"/>
            <a:ext cx="9319447" cy="2017532"/>
          </a:xfrm>
          <a:prstGeom prst="rect">
            <a:avLst/>
          </a:prstGeom>
        </p:spPr>
      </p:pic>
      <p:pic>
        <p:nvPicPr>
          <p:cNvPr id="24" name="图片 23"/>
          <p:cNvPicPr>
            <a:picLocks noChangeAspect="1"/>
          </p:cNvPicPr>
          <p:nvPr/>
        </p:nvPicPr>
        <p:blipFill>
          <a:blip r:embed="rId4"/>
          <a:stretch>
            <a:fillRect/>
          </a:stretch>
        </p:blipFill>
        <p:spPr>
          <a:xfrm>
            <a:off x="1487488" y="3356992"/>
            <a:ext cx="8927339" cy="2978256"/>
          </a:xfrm>
          <a:prstGeom prst="rect">
            <a:avLst/>
          </a:prstGeom>
        </p:spPr>
      </p:pic>
    </p:spTree>
    <p:extLst>
      <p:ext uri="{BB962C8B-B14F-4D97-AF65-F5344CB8AC3E}">
        <p14:creationId xmlns:p14="http://schemas.microsoft.com/office/powerpoint/2010/main" val="4085722011"/>
      </p:ext>
    </p:extLst>
  </p:cSld>
  <p:clrMapOvr>
    <a:masterClrMapping/>
  </p:clrMapOvr>
  <mc:AlternateContent xmlns:mc="http://schemas.openxmlformats.org/markup-compatibility/2006" xmlns:p14="http://schemas.microsoft.com/office/powerpoint/2010/main">
    <mc:Choice Requires="p14">
      <p:transition spd="slow" p14:dur="2000" advTm="3191">
        <p14:reveal dir="r"/>
      </p:transition>
    </mc:Choice>
    <mc:Fallback xmlns="">
      <p:transition spd="slow" advTm="3191">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燕尾形 4"/>
          <p:cNvSpPr/>
          <p:nvPr/>
        </p:nvSpPr>
        <p:spPr>
          <a:xfrm>
            <a:off x="8400827" y="3038852"/>
            <a:ext cx="484632" cy="484632"/>
          </a:xfrm>
          <a:prstGeom prst="chevron">
            <a:avLst/>
          </a:prstGeom>
          <a:solidFill>
            <a:srgbClr val="E5FFFE">
              <a:alpha val="83000"/>
            </a:srgbClr>
          </a:solidFill>
          <a:ln>
            <a:noFill/>
          </a:ln>
          <a:effectLst>
            <a:glow rad="787400">
              <a:schemeClr val="accent5">
                <a:satMod val="175000"/>
                <a:alpha val="51000"/>
              </a:schemeClr>
            </a:glow>
            <a:softEdge rad="0"/>
          </a:effectLst>
          <a:scene3d>
            <a:camera prst="perspectiveFront" fov="0">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000">
              <a:solidFill>
                <a:srgbClr val="07405E"/>
              </a:solidFill>
              <a:latin typeface="微软雅黑" pitchFamily="34" charset="-122"/>
              <a:ea typeface="微软雅黑" pitchFamily="34" charset="-122"/>
            </a:endParaRPr>
          </a:p>
        </p:txBody>
      </p:sp>
      <p:sp>
        <p:nvSpPr>
          <p:cNvPr id="22" name="矩形 21"/>
          <p:cNvSpPr/>
          <p:nvPr/>
        </p:nvSpPr>
        <p:spPr>
          <a:xfrm>
            <a:off x="1775520" y="459652"/>
            <a:ext cx="4370421" cy="461665"/>
          </a:xfrm>
          <a:prstGeom prst="rect">
            <a:avLst/>
          </a:prstGeom>
        </p:spPr>
        <p:txBody>
          <a:bodyPr wrap="square">
            <a:spAutoFit/>
          </a:bodyPr>
          <a:lstStyle/>
          <a:p>
            <a:r>
              <a:rPr lang="zh-CN" altLang="en-US" sz="2400" b="1" dirty="0">
                <a:gradFill>
                  <a:gsLst>
                    <a:gs pos="100000">
                      <a:srgbClr val="398EB6"/>
                    </a:gs>
                    <a:gs pos="0">
                      <a:srgbClr val="B4DAF1"/>
                    </a:gs>
                  </a:gsLst>
                  <a:path path="circle">
                    <a:fillToRect l="50000" t="50000" r="50000" b="50000"/>
                  </a:path>
                </a:gradFill>
                <a:latin typeface="微软雅黑" pitchFamily="34" charset="-122"/>
                <a:ea typeface="微软雅黑" pitchFamily="34" charset="-122"/>
              </a:rPr>
              <a:t>二、课题目标</a:t>
            </a:r>
          </a:p>
        </p:txBody>
      </p:sp>
      <p:sp>
        <p:nvSpPr>
          <p:cNvPr id="24" name="圆角矩形 23"/>
          <p:cNvSpPr/>
          <p:nvPr/>
        </p:nvSpPr>
        <p:spPr>
          <a:xfrm>
            <a:off x="191344" y="1219228"/>
            <a:ext cx="7848872" cy="4608512"/>
          </a:xfrm>
          <a:prstGeom prst="roundRect">
            <a:avLst>
              <a:gd name="adj" fmla="val 8497"/>
            </a:avLst>
          </a:prstGeom>
          <a:solidFill>
            <a:srgbClr val="45B1D2">
              <a:alpha val="20000"/>
            </a:srgbClr>
          </a:solidFill>
          <a:ln>
            <a:gradFill flip="none" rotWithShape="1">
              <a:gsLst>
                <a:gs pos="0">
                  <a:srgbClr val="A3F2FD"/>
                </a:gs>
                <a:gs pos="100000">
                  <a:srgbClr val="45B1D2"/>
                </a:gs>
              </a:gsLst>
              <a:lin ang="2700000" scaled="1"/>
              <a:tileRect/>
            </a:gradFill>
          </a:ln>
          <a:effectLst>
            <a:glow rad="139700">
              <a:schemeClr val="accent5">
                <a:satMod val="175000"/>
                <a:alpha val="20000"/>
              </a:schemeClr>
            </a:glow>
          </a:effectLst>
          <a:scene3d>
            <a:camera prst="perspectiveFront" fov="0">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20000"/>
              </a:lnSpc>
              <a:spcBef>
                <a:spcPct val="0"/>
              </a:spcBef>
              <a:defRPr/>
            </a:pPr>
            <a:endParaRPr lang="zh-CN" altLang="en-US" sz="1600" dirty="0">
              <a:solidFill>
                <a:schemeClr val="bg1"/>
              </a:solidFill>
              <a:latin typeface="Arial"/>
              <a:ea typeface="微软雅黑"/>
            </a:endParaRPr>
          </a:p>
        </p:txBody>
      </p:sp>
      <p:sp>
        <p:nvSpPr>
          <p:cNvPr id="25" name="矩形 24"/>
          <p:cNvSpPr/>
          <p:nvPr/>
        </p:nvSpPr>
        <p:spPr>
          <a:xfrm>
            <a:off x="290215" y="1556792"/>
            <a:ext cx="7200800" cy="3933384"/>
          </a:xfrm>
          <a:prstGeom prst="rect">
            <a:avLst/>
          </a:prstGeom>
        </p:spPr>
        <p:txBody>
          <a:bodyPr wrap="square">
            <a:spAutoFit/>
          </a:bodyPr>
          <a:lstStyle/>
          <a:p>
            <a:pPr lvl="0">
              <a:lnSpc>
                <a:spcPct val="120000"/>
              </a:lnSpc>
              <a:spcBef>
                <a:spcPct val="0"/>
              </a:spcBef>
              <a:defRPr/>
            </a:pPr>
            <a:r>
              <a:rPr lang="en-US" altLang="zh-CN" sz="1600" dirty="0">
                <a:solidFill>
                  <a:prstClr val="white"/>
                </a:solidFill>
                <a:latin typeface="Arial"/>
                <a:ea typeface="微软雅黑"/>
              </a:rPr>
              <a:t>1</a:t>
            </a:r>
            <a:r>
              <a:rPr lang="zh-CN" altLang="en-US" sz="1600" dirty="0">
                <a:solidFill>
                  <a:prstClr val="white"/>
                </a:solidFill>
                <a:latin typeface="Arial"/>
                <a:ea typeface="微软雅黑"/>
              </a:rPr>
              <a:t>） 基于笔划的渲染：</a:t>
            </a:r>
            <a:endParaRPr lang="en-US" altLang="zh-CN" sz="1600" dirty="0">
              <a:solidFill>
                <a:prstClr val="white"/>
              </a:solidFill>
              <a:latin typeface="Arial"/>
              <a:ea typeface="微软雅黑"/>
            </a:endParaRPr>
          </a:p>
          <a:p>
            <a:pPr lvl="0">
              <a:lnSpc>
                <a:spcPct val="120000"/>
              </a:lnSpc>
              <a:spcBef>
                <a:spcPct val="0"/>
              </a:spcBef>
              <a:defRPr/>
            </a:pPr>
            <a:r>
              <a:rPr lang="zh-CN" altLang="en-US" sz="1600" dirty="0">
                <a:solidFill>
                  <a:prstClr val="white"/>
                </a:solidFill>
                <a:latin typeface="Arial"/>
                <a:ea typeface="微软雅黑"/>
              </a:rPr>
              <a:t>是指在数字画布上增加虚拟笔划以渲染具有特定样式的图片的方法。应用场景大多限定在油画、水彩、草图等，不够灵活。</a:t>
            </a:r>
            <a:endParaRPr lang="en-US" altLang="zh-CN" sz="1600" dirty="0">
              <a:solidFill>
                <a:prstClr val="white"/>
              </a:solidFill>
              <a:latin typeface="Arial"/>
              <a:ea typeface="微软雅黑"/>
            </a:endParaRPr>
          </a:p>
          <a:p>
            <a:pPr lvl="0">
              <a:lnSpc>
                <a:spcPct val="120000"/>
              </a:lnSpc>
              <a:spcBef>
                <a:spcPct val="0"/>
              </a:spcBef>
              <a:defRPr/>
            </a:pPr>
            <a:endParaRPr lang="en-US" altLang="zh-CN" sz="1600" dirty="0">
              <a:solidFill>
                <a:prstClr val="white"/>
              </a:solidFill>
              <a:latin typeface="Arial"/>
              <a:ea typeface="微软雅黑"/>
            </a:endParaRPr>
          </a:p>
          <a:p>
            <a:pPr lvl="0">
              <a:lnSpc>
                <a:spcPct val="120000"/>
              </a:lnSpc>
              <a:spcBef>
                <a:spcPct val="0"/>
              </a:spcBef>
              <a:defRPr/>
            </a:pPr>
            <a:r>
              <a:rPr lang="en-US" altLang="zh-CN" sz="1600" dirty="0">
                <a:solidFill>
                  <a:prstClr val="white"/>
                </a:solidFill>
                <a:latin typeface="Arial"/>
                <a:ea typeface="微软雅黑"/>
              </a:rPr>
              <a:t>2</a:t>
            </a:r>
            <a:r>
              <a:rPr lang="zh-CN" altLang="en-US" sz="1600" dirty="0">
                <a:solidFill>
                  <a:prstClr val="white"/>
                </a:solidFill>
                <a:latin typeface="Arial"/>
                <a:ea typeface="微软雅黑"/>
              </a:rPr>
              <a:t>） 图像类比方法：</a:t>
            </a:r>
            <a:endParaRPr lang="en-US" altLang="zh-CN" sz="1600" dirty="0">
              <a:solidFill>
                <a:prstClr val="white"/>
              </a:solidFill>
              <a:latin typeface="Arial"/>
              <a:ea typeface="微软雅黑"/>
            </a:endParaRPr>
          </a:p>
          <a:p>
            <a:pPr lvl="0">
              <a:lnSpc>
                <a:spcPct val="120000"/>
              </a:lnSpc>
              <a:spcBef>
                <a:spcPct val="0"/>
              </a:spcBef>
              <a:defRPr/>
            </a:pPr>
            <a:r>
              <a:rPr lang="zh-CN" altLang="en-US" sz="1600" dirty="0">
                <a:solidFill>
                  <a:prstClr val="white"/>
                </a:solidFill>
                <a:latin typeface="Arial"/>
                <a:ea typeface="微软雅黑"/>
              </a:rPr>
              <a:t>在学习一对源图像和目标图像之间的映射，以监督学习的方式定位风格化图像。图像类比训练集包括成对的未校正的源图像和具有特定样式的相应的程式化图像。类比方法效果尚可，难点在于实际中很难获得成对的训练数据。</a:t>
            </a:r>
            <a:endParaRPr lang="en-US" altLang="zh-CN" sz="1600" dirty="0">
              <a:solidFill>
                <a:prstClr val="white"/>
              </a:solidFill>
              <a:latin typeface="Arial"/>
              <a:ea typeface="微软雅黑"/>
            </a:endParaRPr>
          </a:p>
          <a:p>
            <a:pPr lvl="0">
              <a:lnSpc>
                <a:spcPct val="120000"/>
              </a:lnSpc>
              <a:spcBef>
                <a:spcPct val="0"/>
              </a:spcBef>
              <a:defRPr/>
            </a:pPr>
            <a:endParaRPr lang="en-US" altLang="zh-CN" sz="1600" dirty="0">
              <a:solidFill>
                <a:prstClr val="white"/>
              </a:solidFill>
              <a:latin typeface="Arial"/>
              <a:ea typeface="微软雅黑"/>
            </a:endParaRPr>
          </a:p>
          <a:p>
            <a:pPr lvl="0">
              <a:lnSpc>
                <a:spcPct val="120000"/>
              </a:lnSpc>
              <a:spcBef>
                <a:spcPct val="0"/>
              </a:spcBef>
              <a:defRPr/>
            </a:pPr>
            <a:r>
              <a:rPr lang="en-US" altLang="zh-CN" sz="1600" dirty="0">
                <a:solidFill>
                  <a:prstClr val="white"/>
                </a:solidFill>
                <a:latin typeface="Arial"/>
                <a:ea typeface="微软雅黑"/>
              </a:rPr>
              <a:t>3</a:t>
            </a:r>
            <a:r>
              <a:rPr lang="zh-CN" altLang="en-US" sz="1600" dirty="0">
                <a:solidFill>
                  <a:prstClr val="white"/>
                </a:solidFill>
                <a:latin typeface="Arial"/>
                <a:ea typeface="微软雅黑"/>
              </a:rPr>
              <a:t>） 图像滤波方法：</a:t>
            </a:r>
            <a:endParaRPr lang="en-US" altLang="zh-CN" sz="1600" dirty="0">
              <a:solidFill>
                <a:prstClr val="white"/>
              </a:solidFill>
              <a:latin typeface="Arial"/>
              <a:ea typeface="微软雅黑"/>
            </a:endParaRPr>
          </a:p>
          <a:p>
            <a:pPr lvl="0">
              <a:lnSpc>
                <a:spcPct val="120000"/>
              </a:lnSpc>
              <a:spcBef>
                <a:spcPct val="0"/>
              </a:spcBef>
              <a:defRPr/>
            </a:pPr>
            <a:r>
              <a:rPr lang="zh-CN" altLang="en-US" sz="1600" dirty="0">
                <a:solidFill>
                  <a:prstClr val="white"/>
                </a:solidFill>
                <a:latin typeface="Arial"/>
                <a:ea typeface="微软雅黑"/>
              </a:rPr>
              <a:t>考虑到图像风格迁移实际上是一个图像简化和抽象的过程，图像滤波方法采用一些组合的图像滤波器（如双边和高斯滤波器等）来渲染给定的图片。</a:t>
            </a:r>
            <a:endParaRPr lang="en-US" altLang="zh-CN" sz="1600" dirty="0">
              <a:solidFill>
                <a:prstClr val="white"/>
              </a:solidFill>
              <a:latin typeface="Arial"/>
              <a:ea typeface="微软雅黑"/>
            </a:endParaRPr>
          </a:p>
          <a:p>
            <a:pPr lvl="0">
              <a:lnSpc>
                <a:spcPct val="120000"/>
              </a:lnSpc>
              <a:spcBef>
                <a:spcPct val="0"/>
              </a:spcBef>
              <a:defRPr/>
            </a:pPr>
            <a:endParaRPr lang="zh-CN" altLang="en-US" sz="1600" dirty="0">
              <a:solidFill>
                <a:prstClr val="white"/>
              </a:solidFill>
              <a:latin typeface="Arial"/>
              <a:ea typeface="微软雅黑"/>
            </a:endParaRPr>
          </a:p>
        </p:txBody>
      </p:sp>
      <p:sp>
        <p:nvSpPr>
          <p:cNvPr id="28" name="圆角矩形 27"/>
          <p:cNvSpPr/>
          <p:nvPr/>
        </p:nvSpPr>
        <p:spPr>
          <a:xfrm>
            <a:off x="9083659" y="2550432"/>
            <a:ext cx="3041207" cy="1461472"/>
          </a:xfrm>
          <a:prstGeom prst="roundRect">
            <a:avLst>
              <a:gd name="adj" fmla="val 8497"/>
            </a:avLst>
          </a:prstGeom>
          <a:solidFill>
            <a:srgbClr val="45B1D2">
              <a:alpha val="20000"/>
            </a:srgbClr>
          </a:solidFill>
          <a:ln>
            <a:gradFill flip="none" rotWithShape="1">
              <a:gsLst>
                <a:gs pos="0">
                  <a:srgbClr val="A3F2FD"/>
                </a:gs>
                <a:gs pos="100000">
                  <a:srgbClr val="45B1D2"/>
                </a:gs>
              </a:gsLst>
              <a:lin ang="2700000" scaled="1"/>
              <a:tileRect/>
            </a:gradFill>
          </a:ln>
          <a:effectLst>
            <a:glow rad="139700">
              <a:schemeClr val="accent5">
                <a:satMod val="175000"/>
                <a:alpha val="20000"/>
              </a:schemeClr>
            </a:glow>
          </a:effectLst>
          <a:scene3d>
            <a:camera prst="perspectiveFront" fov="0">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20000"/>
              </a:lnSpc>
              <a:spcBef>
                <a:spcPct val="0"/>
              </a:spcBef>
              <a:defRPr/>
            </a:pPr>
            <a:endParaRPr lang="zh-CN" altLang="en-US" sz="1600" dirty="0">
              <a:solidFill>
                <a:schemeClr val="bg1"/>
              </a:solidFill>
              <a:latin typeface="Arial"/>
              <a:ea typeface="微软雅黑"/>
            </a:endParaRPr>
          </a:p>
        </p:txBody>
      </p:sp>
      <p:sp>
        <p:nvSpPr>
          <p:cNvPr id="29" name="矩形 28"/>
          <p:cNvSpPr/>
          <p:nvPr/>
        </p:nvSpPr>
        <p:spPr>
          <a:xfrm>
            <a:off x="9261043" y="2550432"/>
            <a:ext cx="2807263" cy="1495794"/>
          </a:xfrm>
          <a:prstGeom prst="rect">
            <a:avLst/>
          </a:prstGeom>
        </p:spPr>
        <p:txBody>
          <a:bodyPr wrap="square">
            <a:spAutoFit/>
          </a:bodyPr>
          <a:lstStyle/>
          <a:p>
            <a:pPr lvl="0">
              <a:lnSpc>
                <a:spcPct val="120000"/>
              </a:lnSpc>
              <a:spcBef>
                <a:spcPct val="0"/>
              </a:spcBef>
              <a:defRPr/>
            </a:pPr>
            <a:r>
              <a:rPr lang="zh-CN" altLang="en-US" sz="1600" dirty="0">
                <a:solidFill>
                  <a:prstClr val="white"/>
                </a:solidFill>
                <a:latin typeface="Arial"/>
                <a:ea typeface="微软雅黑"/>
              </a:rPr>
              <a:t>基于</a:t>
            </a:r>
            <a:r>
              <a:rPr lang="en-US" altLang="zh-CN" sz="2400" dirty="0">
                <a:solidFill>
                  <a:srgbClr val="FF0000"/>
                </a:solidFill>
                <a:latin typeface="Arial"/>
                <a:ea typeface="微软雅黑"/>
              </a:rPr>
              <a:t>python</a:t>
            </a:r>
            <a:r>
              <a:rPr lang="zh-CN" altLang="en-US" sz="1600" dirty="0">
                <a:solidFill>
                  <a:prstClr val="white"/>
                </a:solidFill>
                <a:latin typeface="Arial"/>
                <a:ea typeface="微软雅黑"/>
              </a:rPr>
              <a:t>的</a:t>
            </a:r>
            <a:r>
              <a:rPr lang="zh-CN" altLang="en-US" sz="2000" dirty="0">
                <a:solidFill>
                  <a:srgbClr val="FF0000"/>
                </a:solidFill>
                <a:latin typeface="Arial"/>
                <a:ea typeface="微软雅黑"/>
              </a:rPr>
              <a:t>深度学习</a:t>
            </a:r>
            <a:r>
              <a:rPr lang="zh-CN" altLang="en-US" sz="1600" dirty="0">
                <a:solidFill>
                  <a:prstClr val="white"/>
                </a:solidFill>
                <a:latin typeface="Arial"/>
                <a:ea typeface="微软雅黑"/>
              </a:rPr>
              <a:t>方法，完成人物及风景图片的</a:t>
            </a:r>
            <a:r>
              <a:rPr lang="zh-CN" altLang="en-US" sz="2000" dirty="0">
                <a:solidFill>
                  <a:srgbClr val="FF0000"/>
                </a:solidFill>
                <a:latin typeface="Arial"/>
                <a:ea typeface="微软雅黑"/>
              </a:rPr>
              <a:t>较快速</a:t>
            </a:r>
            <a:r>
              <a:rPr lang="zh-CN" altLang="en-US" sz="1600" dirty="0">
                <a:solidFill>
                  <a:prstClr val="white"/>
                </a:solidFill>
                <a:latin typeface="Arial"/>
                <a:ea typeface="微软雅黑"/>
              </a:rPr>
              <a:t>的风格迁移的图像处理方法</a:t>
            </a:r>
          </a:p>
        </p:txBody>
      </p:sp>
    </p:spTree>
    <p:extLst>
      <p:ext uri="{BB962C8B-B14F-4D97-AF65-F5344CB8AC3E}">
        <p14:creationId xmlns:p14="http://schemas.microsoft.com/office/powerpoint/2010/main" val="3208693313"/>
      </p:ext>
    </p:extLst>
  </p:cSld>
  <p:clrMapOvr>
    <a:masterClrMapping/>
  </p:clrMapOvr>
  <mc:AlternateContent xmlns:mc="http://schemas.openxmlformats.org/markup-compatibility/2006" xmlns:p14="http://schemas.microsoft.com/office/powerpoint/2010/main">
    <mc:Choice Requires="p14">
      <p:transition spd="slow" p14:dur="2000" advTm="3191">
        <p14:reveal dir="r"/>
      </p:transition>
    </mc:Choice>
    <mc:Fallback xmlns="">
      <p:transition spd="slow" advTm="3191">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9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2" presetClass="entr" presetSubtype="2" fill="hold" grpId="0" nodeType="withEffect">
                                  <p:stCondLst>
                                    <p:cond delay="300"/>
                                  </p:stCondLst>
                                  <p:childTnLst>
                                    <p:set>
                                      <p:cBhvr>
                                        <p:cTn id="9" dur="1" fill="hold">
                                          <p:stCondLst>
                                            <p:cond delay="0"/>
                                          </p:stCondLst>
                                        </p:cTn>
                                        <p:tgtEl>
                                          <p:spTgt spid="24"/>
                                        </p:tgtEl>
                                        <p:attrNameLst>
                                          <p:attrName>style.visibility</p:attrName>
                                        </p:attrNameLst>
                                      </p:cBhvr>
                                      <p:to>
                                        <p:strVal val="visible"/>
                                      </p:to>
                                    </p:set>
                                    <p:anim calcmode="lin" valueType="num">
                                      <p:cBhvr additive="base">
                                        <p:cTn id="10" dur="500" fill="hold"/>
                                        <p:tgtEl>
                                          <p:spTgt spid="24"/>
                                        </p:tgtEl>
                                        <p:attrNameLst>
                                          <p:attrName>ppt_x</p:attrName>
                                        </p:attrNameLst>
                                      </p:cBhvr>
                                      <p:tavLst>
                                        <p:tav tm="0">
                                          <p:val>
                                            <p:strVal val="1+#ppt_w/2"/>
                                          </p:val>
                                        </p:tav>
                                        <p:tav tm="100000">
                                          <p:val>
                                            <p:strVal val="#ppt_x"/>
                                          </p:val>
                                        </p:tav>
                                      </p:tavLst>
                                    </p:anim>
                                    <p:anim calcmode="lin" valueType="num">
                                      <p:cBhvr additive="base">
                                        <p:cTn id="11" dur="500" fill="hold"/>
                                        <p:tgtEl>
                                          <p:spTgt spid="24"/>
                                        </p:tgtEl>
                                        <p:attrNameLst>
                                          <p:attrName>ppt_y</p:attrName>
                                        </p:attrNameLst>
                                      </p:cBhvr>
                                      <p:tavLst>
                                        <p:tav tm="0">
                                          <p:val>
                                            <p:strVal val="#ppt_y"/>
                                          </p:val>
                                        </p:tav>
                                        <p:tav tm="100000">
                                          <p:val>
                                            <p:strVal val="#ppt_y"/>
                                          </p:val>
                                        </p:tav>
                                      </p:tavLst>
                                    </p:anim>
                                  </p:childTnLst>
                                </p:cTn>
                              </p:par>
                            </p:childTnLst>
                          </p:cTn>
                        </p:par>
                        <p:par>
                          <p:cTn id="12" fill="hold">
                            <p:stCondLst>
                              <p:cond delay="2400"/>
                            </p:stCondLst>
                            <p:childTnLst>
                              <p:par>
                                <p:cTn id="13" presetID="10" presetClass="entr" presetSubtype="0" fill="hold" grpId="0" nodeType="after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fade">
                                      <p:cBhvr>
                                        <p:cTn id="15" dur="500"/>
                                        <p:tgtEl>
                                          <p:spTgt spid="25"/>
                                        </p:tgtEl>
                                      </p:cBhvr>
                                    </p:animEffect>
                                  </p:childTnLst>
                                </p:cTn>
                              </p:par>
                              <p:par>
                                <p:cTn id="16" presetID="2" presetClass="entr" presetSubtype="2" fill="hold" grpId="0" nodeType="withEffect">
                                  <p:stCondLst>
                                    <p:cond delay="300"/>
                                  </p:stCondLst>
                                  <p:childTnLst>
                                    <p:set>
                                      <p:cBhvr>
                                        <p:cTn id="17" dur="1" fill="hold">
                                          <p:stCondLst>
                                            <p:cond delay="0"/>
                                          </p:stCondLst>
                                        </p:cTn>
                                        <p:tgtEl>
                                          <p:spTgt spid="28"/>
                                        </p:tgtEl>
                                        <p:attrNameLst>
                                          <p:attrName>style.visibility</p:attrName>
                                        </p:attrNameLst>
                                      </p:cBhvr>
                                      <p:to>
                                        <p:strVal val="visible"/>
                                      </p:to>
                                    </p:set>
                                    <p:anim calcmode="lin" valueType="num">
                                      <p:cBhvr additive="base">
                                        <p:cTn id="18" dur="500" fill="hold"/>
                                        <p:tgtEl>
                                          <p:spTgt spid="28"/>
                                        </p:tgtEl>
                                        <p:attrNameLst>
                                          <p:attrName>ppt_x</p:attrName>
                                        </p:attrNameLst>
                                      </p:cBhvr>
                                      <p:tavLst>
                                        <p:tav tm="0">
                                          <p:val>
                                            <p:strVal val="1+#ppt_w/2"/>
                                          </p:val>
                                        </p:tav>
                                        <p:tav tm="100000">
                                          <p:val>
                                            <p:strVal val="#ppt_x"/>
                                          </p:val>
                                        </p:tav>
                                      </p:tavLst>
                                    </p:anim>
                                    <p:anim calcmode="lin" valueType="num">
                                      <p:cBhvr additive="base">
                                        <p:cTn id="19" dur="500" fill="hold"/>
                                        <p:tgtEl>
                                          <p:spTgt spid="28"/>
                                        </p:tgtEl>
                                        <p:attrNameLst>
                                          <p:attrName>ppt_y</p:attrName>
                                        </p:attrNameLst>
                                      </p:cBhvr>
                                      <p:tavLst>
                                        <p:tav tm="0">
                                          <p:val>
                                            <p:strVal val="#ppt_y"/>
                                          </p:val>
                                        </p:tav>
                                        <p:tav tm="100000">
                                          <p:val>
                                            <p:strVal val="#ppt_y"/>
                                          </p:val>
                                        </p:tav>
                                      </p:tavLst>
                                    </p:anim>
                                  </p:childTnLst>
                                </p:cTn>
                              </p:par>
                            </p:childTnLst>
                          </p:cTn>
                        </p:par>
                        <p:par>
                          <p:cTn id="20" fill="hold">
                            <p:stCondLst>
                              <p:cond delay="3200"/>
                            </p:stCondLst>
                            <p:childTnLst>
                              <p:par>
                                <p:cTn id="21" presetID="10" presetClass="entr" presetSubtype="0" fill="hold" grpId="0" nodeType="afterEffect">
                                  <p:stCondLst>
                                    <p:cond delay="0"/>
                                  </p:stCondLst>
                                  <p:childTnLst>
                                    <p:set>
                                      <p:cBhvr>
                                        <p:cTn id="22" dur="1" fill="hold">
                                          <p:stCondLst>
                                            <p:cond delay="0"/>
                                          </p:stCondLst>
                                        </p:cTn>
                                        <p:tgtEl>
                                          <p:spTgt spid="29"/>
                                        </p:tgtEl>
                                        <p:attrNameLst>
                                          <p:attrName>style.visibility</p:attrName>
                                        </p:attrNameLst>
                                      </p:cBhvr>
                                      <p:to>
                                        <p:strVal val="visible"/>
                                      </p:to>
                                    </p:set>
                                    <p:animEffect transition="in" filter="fade">
                                      <p:cBhvr>
                                        <p:cTn id="23"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4" grpId="0" animBg="1"/>
      <p:bldP spid="25" grpId="0"/>
      <p:bldP spid="28" grpId="0" animBg="1"/>
      <p:bldP spid="2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055440" y="476672"/>
            <a:ext cx="4176464" cy="461665"/>
          </a:xfrm>
          <a:prstGeom prst="rect">
            <a:avLst/>
          </a:prstGeom>
        </p:spPr>
        <p:txBody>
          <a:bodyPr wrap="square">
            <a:spAutoFit/>
          </a:bodyPr>
          <a:lstStyle/>
          <a:p>
            <a:r>
              <a:rPr lang="zh-CN" altLang="en-US" sz="2400" b="1" dirty="0">
                <a:gradFill>
                  <a:gsLst>
                    <a:gs pos="100000">
                      <a:srgbClr val="398EB6"/>
                    </a:gs>
                    <a:gs pos="0">
                      <a:srgbClr val="B4DAF1"/>
                    </a:gs>
                  </a:gsLst>
                  <a:path path="circle">
                    <a:fillToRect l="50000" t="50000" r="50000" b="50000"/>
                  </a:path>
                </a:gradFill>
                <a:latin typeface="微软雅黑" pitchFamily="34" charset="-122"/>
                <a:ea typeface="微软雅黑" pitchFamily="34" charset="-122"/>
              </a:rPr>
              <a:t>三、技术难点及未来的应用</a:t>
            </a:r>
          </a:p>
        </p:txBody>
      </p:sp>
      <p:sp>
        <p:nvSpPr>
          <p:cNvPr id="7" name="圆角矩形 6"/>
          <p:cNvSpPr/>
          <p:nvPr/>
        </p:nvSpPr>
        <p:spPr>
          <a:xfrm>
            <a:off x="6600056" y="1927421"/>
            <a:ext cx="5220580" cy="3816424"/>
          </a:xfrm>
          <a:prstGeom prst="roundRect">
            <a:avLst>
              <a:gd name="adj" fmla="val 8497"/>
            </a:avLst>
          </a:prstGeom>
          <a:solidFill>
            <a:srgbClr val="45B1D2">
              <a:alpha val="20000"/>
            </a:srgbClr>
          </a:solidFill>
          <a:ln>
            <a:gradFill flip="none" rotWithShape="1">
              <a:gsLst>
                <a:gs pos="0">
                  <a:srgbClr val="A3F2FD"/>
                </a:gs>
                <a:gs pos="100000">
                  <a:srgbClr val="45B1D2"/>
                </a:gs>
              </a:gsLst>
              <a:lin ang="2700000" scaled="1"/>
              <a:tileRect/>
            </a:gradFill>
          </a:ln>
          <a:effectLst>
            <a:glow rad="139700">
              <a:schemeClr val="accent5">
                <a:satMod val="175000"/>
                <a:alpha val="20000"/>
              </a:schemeClr>
            </a:glow>
          </a:effectLst>
          <a:scene3d>
            <a:camera prst="perspectiveFront" fov="0">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lnSpc>
                <a:spcPct val="120000"/>
              </a:lnSpc>
              <a:spcBef>
                <a:spcPct val="0"/>
              </a:spcBef>
              <a:buAutoNum type="arabicPeriod"/>
              <a:defRPr/>
            </a:pPr>
            <a:r>
              <a:rPr lang="zh-CN" altLang="en-US" dirty="0"/>
              <a:t>社交沟通风格迁移应用在社交网站上深受欢迎，用户可以分享交流他们的梦幻图片。</a:t>
            </a:r>
            <a:endParaRPr lang="en-US" altLang="zh-CN" dirty="0"/>
          </a:p>
          <a:p>
            <a:pPr lvl="0">
              <a:lnSpc>
                <a:spcPct val="120000"/>
              </a:lnSpc>
              <a:spcBef>
                <a:spcPct val="0"/>
              </a:spcBef>
              <a:defRPr/>
            </a:pPr>
            <a:endParaRPr lang="en-US" altLang="zh-CN" dirty="0"/>
          </a:p>
          <a:p>
            <a:pPr lvl="0">
              <a:lnSpc>
                <a:spcPct val="120000"/>
              </a:lnSpc>
              <a:spcBef>
                <a:spcPct val="0"/>
              </a:spcBef>
              <a:defRPr/>
            </a:pPr>
            <a:r>
              <a:rPr lang="en-US" altLang="zh-CN" dirty="0"/>
              <a:t>2. </a:t>
            </a:r>
            <a:r>
              <a:rPr lang="zh-CN" altLang="en-US" dirty="0"/>
              <a:t>辅助创作工具有助于画家更方便地创作特定风格的艺术作品，还有在创作计算机视觉图、时装设计等方面。</a:t>
            </a:r>
            <a:endParaRPr lang="en-US" altLang="zh-CN" dirty="0"/>
          </a:p>
          <a:p>
            <a:pPr lvl="0">
              <a:lnSpc>
                <a:spcPct val="120000"/>
              </a:lnSpc>
              <a:spcBef>
                <a:spcPct val="0"/>
              </a:spcBef>
              <a:defRPr/>
            </a:pPr>
            <a:endParaRPr lang="en-US" altLang="zh-CN" dirty="0"/>
          </a:p>
          <a:p>
            <a:pPr lvl="0">
              <a:lnSpc>
                <a:spcPct val="120000"/>
              </a:lnSpc>
              <a:spcBef>
                <a:spcPct val="0"/>
              </a:spcBef>
              <a:defRPr/>
            </a:pPr>
            <a:r>
              <a:rPr lang="en-US" altLang="zh-CN" dirty="0"/>
              <a:t>3. </a:t>
            </a:r>
            <a:r>
              <a:rPr lang="zh-CN" altLang="en-US" dirty="0"/>
              <a:t>娱乐应用如应用于电影、动画和游戏的创作中。降低创作成本，节省制作时间。</a:t>
            </a:r>
          </a:p>
        </p:txBody>
      </p:sp>
      <p:sp>
        <p:nvSpPr>
          <p:cNvPr id="9" name="圆角矩形 8"/>
          <p:cNvSpPr/>
          <p:nvPr/>
        </p:nvSpPr>
        <p:spPr>
          <a:xfrm>
            <a:off x="631776" y="1925216"/>
            <a:ext cx="5220580" cy="3816424"/>
          </a:xfrm>
          <a:prstGeom prst="roundRect">
            <a:avLst>
              <a:gd name="adj" fmla="val 8497"/>
            </a:avLst>
          </a:prstGeom>
          <a:solidFill>
            <a:srgbClr val="45B1D2">
              <a:alpha val="20000"/>
            </a:srgbClr>
          </a:solidFill>
          <a:ln>
            <a:gradFill flip="none" rotWithShape="1">
              <a:gsLst>
                <a:gs pos="0">
                  <a:srgbClr val="A3F2FD"/>
                </a:gs>
                <a:gs pos="100000">
                  <a:srgbClr val="45B1D2"/>
                </a:gs>
              </a:gsLst>
              <a:lin ang="2700000" scaled="1"/>
              <a:tileRect/>
            </a:gradFill>
          </a:ln>
          <a:effectLst>
            <a:glow rad="139700">
              <a:schemeClr val="accent5">
                <a:satMod val="175000"/>
                <a:alpha val="20000"/>
              </a:schemeClr>
            </a:glow>
          </a:effectLst>
          <a:scene3d>
            <a:camera prst="perspectiveFront" fov="0">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lnSpc>
                <a:spcPct val="120000"/>
              </a:lnSpc>
              <a:spcBef>
                <a:spcPct val="0"/>
              </a:spcBef>
              <a:buAutoNum type="arabicPeriod"/>
              <a:defRPr/>
            </a:pPr>
            <a:r>
              <a:rPr lang="zh-CN" altLang="en-US" dirty="0"/>
              <a:t>三方面的权衡</a:t>
            </a:r>
            <a:br>
              <a:rPr lang="zh-CN" altLang="en-US" sz="1600" dirty="0"/>
            </a:br>
            <a:r>
              <a:rPr lang="zh-CN" altLang="en-US" dirty="0"/>
              <a:t>速度、灵活性、转换质量三方面的权衡</a:t>
            </a:r>
            <a:br>
              <a:rPr lang="zh-CN" altLang="en-US" sz="1600" dirty="0"/>
            </a:br>
            <a:endParaRPr lang="en-US" altLang="zh-CN" sz="1600" dirty="0"/>
          </a:p>
          <a:p>
            <a:pPr lvl="0">
              <a:lnSpc>
                <a:spcPct val="120000"/>
              </a:lnSpc>
              <a:spcBef>
                <a:spcPct val="0"/>
              </a:spcBef>
              <a:defRPr/>
            </a:pPr>
            <a:r>
              <a:rPr lang="en-US" altLang="zh-CN" dirty="0"/>
              <a:t>2. </a:t>
            </a:r>
            <a:r>
              <a:rPr lang="zh-CN" altLang="en-US" dirty="0"/>
              <a:t>可解释的神经风格迁移</a:t>
            </a:r>
            <a:br>
              <a:rPr lang="zh-CN" altLang="en-US" sz="1600" dirty="0"/>
            </a:br>
            <a:r>
              <a:rPr lang="zh-CN" altLang="en-US" sz="1600" dirty="0"/>
              <a:t>      </a:t>
            </a:r>
            <a:r>
              <a:rPr lang="zh-CN" altLang="en-US" dirty="0"/>
              <a:t>黑盒子特性使得过程不可控，很难实现更精细的控制。</a:t>
            </a:r>
            <a:br>
              <a:rPr lang="zh-CN" altLang="en-US" sz="1600" dirty="0"/>
            </a:br>
            <a:endParaRPr lang="en-US" altLang="zh-CN" sz="1600" dirty="0"/>
          </a:p>
          <a:p>
            <a:pPr lvl="0">
              <a:lnSpc>
                <a:spcPct val="120000"/>
              </a:lnSpc>
              <a:spcBef>
                <a:spcPct val="0"/>
              </a:spcBef>
              <a:defRPr/>
            </a:pPr>
            <a:r>
              <a:rPr lang="en-US" altLang="zh-CN" dirty="0"/>
              <a:t>3. </a:t>
            </a:r>
            <a:r>
              <a:rPr lang="zh-CN" altLang="en-US" dirty="0"/>
              <a:t>抗干扰性能</a:t>
            </a:r>
            <a:br>
              <a:rPr lang="zh-CN" altLang="en-US" sz="1600" dirty="0"/>
            </a:br>
            <a:r>
              <a:rPr lang="zh-CN" altLang="en-US" sz="1600" dirty="0"/>
              <a:t>      </a:t>
            </a:r>
            <a:r>
              <a:rPr lang="zh-CN" altLang="en-US" dirty="0"/>
              <a:t>如果在图像上加一些干扰，网络的结果可能变得不可接受。</a:t>
            </a:r>
            <a:endParaRPr lang="zh-CN" altLang="en-US" sz="1600" dirty="0">
              <a:solidFill>
                <a:schemeClr val="bg1"/>
              </a:solidFill>
              <a:latin typeface="Arial"/>
              <a:ea typeface="微软雅黑"/>
            </a:endParaRPr>
          </a:p>
        </p:txBody>
      </p:sp>
      <p:sp>
        <p:nvSpPr>
          <p:cNvPr id="10" name="矩形 9"/>
          <p:cNvSpPr/>
          <p:nvPr/>
        </p:nvSpPr>
        <p:spPr>
          <a:xfrm>
            <a:off x="2351584" y="1273985"/>
            <a:ext cx="1989838" cy="461665"/>
          </a:xfrm>
          <a:prstGeom prst="rect">
            <a:avLst/>
          </a:prstGeom>
        </p:spPr>
        <p:txBody>
          <a:bodyPr wrap="square">
            <a:spAutoFit/>
          </a:bodyPr>
          <a:lstStyle/>
          <a:p>
            <a:r>
              <a:rPr lang="zh-CN" altLang="en-US" sz="2400" b="1" dirty="0">
                <a:gradFill>
                  <a:gsLst>
                    <a:gs pos="100000">
                      <a:srgbClr val="398EB6"/>
                    </a:gs>
                    <a:gs pos="0">
                      <a:srgbClr val="B4DAF1"/>
                    </a:gs>
                  </a:gsLst>
                  <a:path path="circle">
                    <a:fillToRect l="50000" t="50000" r="50000" b="50000"/>
                  </a:path>
                </a:gradFill>
                <a:latin typeface="微软雅黑" pitchFamily="34" charset="-122"/>
                <a:ea typeface="微软雅黑" pitchFamily="34" charset="-122"/>
              </a:rPr>
              <a:t>技术难点</a:t>
            </a:r>
          </a:p>
        </p:txBody>
      </p:sp>
      <p:sp>
        <p:nvSpPr>
          <p:cNvPr id="11" name="矩形 10"/>
          <p:cNvSpPr/>
          <p:nvPr/>
        </p:nvSpPr>
        <p:spPr>
          <a:xfrm>
            <a:off x="8544272" y="1273984"/>
            <a:ext cx="2088232" cy="461665"/>
          </a:xfrm>
          <a:prstGeom prst="rect">
            <a:avLst/>
          </a:prstGeom>
        </p:spPr>
        <p:txBody>
          <a:bodyPr wrap="square">
            <a:spAutoFit/>
          </a:bodyPr>
          <a:lstStyle/>
          <a:p>
            <a:r>
              <a:rPr lang="zh-CN" altLang="en-US" sz="2400" b="1" dirty="0">
                <a:gradFill>
                  <a:gsLst>
                    <a:gs pos="100000">
                      <a:srgbClr val="398EB6"/>
                    </a:gs>
                    <a:gs pos="0">
                      <a:srgbClr val="B4DAF1"/>
                    </a:gs>
                  </a:gsLst>
                  <a:path path="circle">
                    <a:fillToRect l="50000" t="50000" r="50000" b="50000"/>
                  </a:path>
                </a:gradFill>
                <a:latin typeface="微软雅黑" pitchFamily="34" charset="-122"/>
                <a:ea typeface="微软雅黑" pitchFamily="34" charset="-122"/>
              </a:rPr>
              <a:t>未来的应用</a:t>
            </a:r>
          </a:p>
        </p:txBody>
      </p:sp>
    </p:spTree>
    <p:extLst>
      <p:ext uri="{BB962C8B-B14F-4D97-AF65-F5344CB8AC3E}">
        <p14:creationId xmlns:p14="http://schemas.microsoft.com/office/powerpoint/2010/main" val="2837781357"/>
      </p:ext>
    </p:extLst>
  </p:cSld>
  <p:clrMapOvr>
    <a:masterClrMapping/>
  </p:clrMapOvr>
  <mc:AlternateContent xmlns:mc="http://schemas.openxmlformats.org/markup-compatibility/2006" xmlns:p14="http://schemas.microsoft.com/office/powerpoint/2010/main">
    <mc:Choice Requires="p14">
      <p:transition spd="slow" advTm="2358">
        <p14:reveal dir="r"/>
      </p:transition>
    </mc:Choice>
    <mc:Fallback xmlns="">
      <p:transition spd="slow" advTm="2358">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30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1+#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30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1+#ppt_w/2"/>
                                          </p:val>
                                        </p:tav>
                                        <p:tav tm="100000">
                                          <p:val>
                                            <p:strVal val="#ppt_x"/>
                                          </p:val>
                                        </p:tav>
                                      </p:tavLst>
                                    </p:anim>
                                    <p:anim calcmode="lin" valueType="num">
                                      <p:cBhvr additive="base">
                                        <p:cTn id="12"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2661684" y="431563"/>
            <a:ext cx="4370421" cy="461665"/>
          </a:xfrm>
          <a:prstGeom prst="rect">
            <a:avLst/>
          </a:prstGeom>
        </p:spPr>
        <p:txBody>
          <a:bodyPr wrap="square">
            <a:spAutoFit/>
          </a:bodyPr>
          <a:lstStyle/>
          <a:p>
            <a:r>
              <a:rPr lang="zh-CN" altLang="en-US" sz="2400" b="1" dirty="0">
                <a:gradFill>
                  <a:gsLst>
                    <a:gs pos="100000">
                      <a:srgbClr val="398EB6"/>
                    </a:gs>
                    <a:gs pos="0">
                      <a:srgbClr val="B4DAF1"/>
                    </a:gs>
                  </a:gsLst>
                  <a:path path="circle">
                    <a:fillToRect l="50000" t="50000" r="50000" b="50000"/>
                  </a:path>
                </a:gradFill>
                <a:latin typeface="微软雅黑" pitchFamily="34" charset="-122"/>
                <a:ea typeface="微软雅黑" pitchFamily="34" charset="-122"/>
              </a:rPr>
              <a:t>进度安排</a:t>
            </a:r>
          </a:p>
        </p:txBody>
      </p:sp>
      <p:graphicFrame>
        <p:nvGraphicFramePr>
          <p:cNvPr id="19" name="表格 19">
            <a:extLst>
              <a:ext uri="{FF2B5EF4-FFF2-40B4-BE49-F238E27FC236}">
                <a16:creationId xmlns:a16="http://schemas.microsoft.com/office/drawing/2014/main" id="{E674CFAE-C829-4EB4-BE78-011EE8D365B5}"/>
              </a:ext>
            </a:extLst>
          </p:cNvPr>
          <p:cNvGraphicFramePr>
            <a:graphicFrameLocks noGrp="1"/>
          </p:cNvGraphicFramePr>
          <p:nvPr/>
        </p:nvGraphicFramePr>
        <p:xfrm>
          <a:off x="2032000" y="1844824"/>
          <a:ext cx="8127999" cy="2966720"/>
        </p:xfrm>
        <a:graphic>
          <a:graphicData uri="http://schemas.openxmlformats.org/drawingml/2006/table">
            <a:tbl>
              <a:tblPr firstRow="1" bandRow="1">
                <a:tableStyleId>{5C22544A-7EE6-4342-B048-85BDC9FD1C3A}</a:tableStyleId>
              </a:tblPr>
              <a:tblGrid>
                <a:gridCol w="1759744">
                  <a:extLst>
                    <a:ext uri="{9D8B030D-6E8A-4147-A177-3AD203B41FA5}">
                      <a16:colId xmlns:a16="http://schemas.microsoft.com/office/drawing/2014/main" val="3174890210"/>
                    </a:ext>
                  </a:extLst>
                </a:gridCol>
                <a:gridCol w="3658922">
                  <a:extLst>
                    <a:ext uri="{9D8B030D-6E8A-4147-A177-3AD203B41FA5}">
                      <a16:colId xmlns:a16="http://schemas.microsoft.com/office/drawing/2014/main" val="2763363429"/>
                    </a:ext>
                  </a:extLst>
                </a:gridCol>
                <a:gridCol w="2709333">
                  <a:extLst>
                    <a:ext uri="{9D8B030D-6E8A-4147-A177-3AD203B41FA5}">
                      <a16:colId xmlns:a16="http://schemas.microsoft.com/office/drawing/2014/main" val="2649202914"/>
                    </a:ext>
                  </a:extLst>
                </a:gridCol>
              </a:tblGrid>
              <a:tr h="370840">
                <a:tc>
                  <a:txBody>
                    <a:bodyPr/>
                    <a:lstStyle/>
                    <a:p>
                      <a:r>
                        <a:rPr lang="zh-CN" altLang="en-US" dirty="0"/>
                        <a:t>时间</a:t>
                      </a:r>
                    </a:p>
                  </a:txBody>
                  <a:tcPr/>
                </a:tc>
                <a:tc>
                  <a:txBody>
                    <a:bodyPr/>
                    <a:lstStyle/>
                    <a:p>
                      <a:r>
                        <a:rPr lang="zh-CN" altLang="en-US" dirty="0"/>
                        <a:t>内容</a:t>
                      </a:r>
                    </a:p>
                  </a:txBody>
                  <a:tcPr/>
                </a:tc>
                <a:tc>
                  <a:txBody>
                    <a:bodyPr/>
                    <a:lstStyle/>
                    <a:p>
                      <a:r>
                        <a:rPr lang="zh-CN" altLang="en-US" dirty="0"/>
                        <a:t>目标</a:t>
                      </a:r>
                    </a:p>
                  </a:txBody>
                  <a:tcPr/>
                </a:tc>
                <a:extLst>
                  <a:ext uri="{0D108BD9-81ED-4DB2-BD59-A6C34878D82A}">
                    <a16:rowId xmlns:a16="http://schemas.microsoft.com/office/drawing/2014/main" val="2949318984"/>
                  </a:ext>
                </a:extLst>
              </a:tr>
              <a:tr h="370840">
                <a:tc>
                  <a:txBody>
                    <a:bodyPr/>
                    <a:lstStyle/>
                    <a:p>
                      <a:r>
                        <a:rPr lang="zh-CN" altLang="en-US" dirty="0"/>
                        <a:t>第二周</a:t>
                      </a:r>
                    </a:p>
                  </a:txBody>
                  <a:tcPr/>
                </a:tc>
                <a:tc>
                  <a:txBody>
                    <a:bodyPr/>
                    <a:lstStyle/>
                    <a:p>
                      <a:r>
                        <a:rPr lang="zh-CN" altLang="en-US" dirty="0"/>
                        <a:t>课程选题、讨论</a:t>
                      </a:r>
                    </a:p>
                  </a:txBody>
                  <a:tcPr/>
                </a:tc>
                <a:tc>
                  <a:txBody>
                    <a:bodyPr/>
                    <a:lstStyle/>
                    <a:p>
                      <a:r>
                        <a:rPr lang="zh-CN" altLang="en-US" dirty="0"/>
                        <a:t>确定课题</a:t>
                      </a:r>
                    </a:p>
                  </a:txBody>
                  <a:tcPr/>
                </a:tc>
                <a:extLst>
                  <a:ext uri="{0D108BD9-81ED-4DB2-BD59-A6C34878D82A}">
                    <a16:rowId xmlns:a16="http://schemas.microsoft.com/office/drawing/2014/main" val="1772270052"/>
                  </a:ext>
                </a:extLst>
              </a:tr>
              <a:tr h="370840">
                <a:tc>
                  <a:txBody>
                    <a:bodyPr/>
                    <a:lstStyle/>
                    <a:p>
                      <a:r>
                        <a:rPr lang="zh-CN" altLang="en-US" dirty="0"/>
                        <a:t>第三周</a:t>
                      </a:r>
                    </a:p>
                  </a:txBody>
                  <a:tcPr/>
                </a:tc>
                <a:tc>
                  <a:txBody>
                    <a:bodyPr/>
                    <a:lstStyle/>
                    <a:p>
                      <a:r>
                        <a:rPr lang="zh-CN" altLang="en-US" dirty="0"/>
                        <a:t>方案设计</a:t>
                      </a:r>
                    </a:p>
                  </a:txBody>
                  <a:tcPr/>
                </a:tc>
                <a:tc>
                  <a:txBody>
                    <a:bodyPr/>
                    <a:lstStyle/>
                    <a:p>
                      <a:r>
                        <a:rPr lang="zh-CN" altLang="en-US" dirty="0"/>
                        <a:t>完成开题报告</a:t>
                      </a:r>
                    </a:p>
                  </a:txBody>
                  <a:tcPr/>
                </a:tc>
                <a:extLst>
                  <a:ext uri="{0D108BD9-81ED-4DB2-BD59-A6C34878D82A}">
                    <a16:rowId xmlns:a16="http://schemas.microsoft.com/office/drawing/2014/main" val="72443932"/>
                  </a:ext>
                </a:extLst>
              </a:tr>
              <a:tr h="370840">
                <a:tc>
                  <a:txBody>
                    <a:bodyPr/>
                    <a:lstStyle/>
                    <a:p>
                      <a:r>
                        <a:rPr lang="zh-CN" altLang="en-US" dirty="0"/>
                        <a:t>第四周</a:t>
                      </a:r>
                    </a:p>
                  </a:txBody>
                  <a:tcPr/>
                </a:tc>
                <a:tc>
                  <a:txBody>
                    <a:bodyPr/>
                    <a:lstStyle/>
                    <a:p>
                      <a:r>
                        <a:rPr lang="zh-CN" altLang="en-US" dirty="0"/>
                        <a:t>编写手势识别部分代码</a:t>
                      </a:r>
                    </a:p>
                  </a:txBody>
                  <a:tcPr/>
                </a:tc>
                <a:tc>
                  <a:txBody>
                    <a:bodyPr/>
                    <a:lstStyle/>
                    <a:p>
                      <a:r>
                        <a:rPr lang="zh-CN" altLang="en-US" dirty="0"/>
                        <a:t>交互部分代码完成</a:t>
                      </a:r>
                    </a:p>
                  </a:txBody>
                  <a:tcPr/>
                </a:tc>
                <a:extLst>
                  <a:ext uri="{0D108BD9-81ED-4DB2-BD59-A6C34878D82A}">
                    <a16:rowId xmlns:a16="http://schemas.microsoft.com/office/drawing/2014/main" val="4093170723"/>
                  </a:ext>
                </a:extLst>
              </a:tr>
              <a:tr h="370840">
                <a:tc>
                  <a:txBody>
                    <a:bodyPr/>
                    <a:lstStyle/>
                    <a:p>
                      <a:r>
                        <a:rPr lang="zh-CN" altLang="en-US" dirty="0"/>
                        <a:t>第五周</a:t>
                      </a:r>
                    </a:p>
                  </a:txBody>
                  <a:tcPr/>
                </a:tc>
                <a:tc>
                  <a:txBody>
                    <a:bodyPr/>
                    <a:lstStyle/>
                    <a:p>
                      <a:r>
                        <a:rPr lang="zh-CN" altLang="en-US" dirty="0"/>
                        <a:t>编写图像处理部分代码</a:t>
                      </a:r>
                    </a:p>
                  </a:txBody>
                  <a:tcPr/>
                </a:tc>
                <a:tc>
                  <a:txBody>
                    <a:bodyPr/>
                    <a:lstStyle/>
                    <a:p>
                      <a:r>
                        <a:rPr lang="zh-CN" altLang="en-US" dirty="0"/>
                        <a:t>图像处理代码基本完成</a:t>
                      </a:r>
                    </a:p>
                  </a:txBody>
                  <a:tcPr/>
                </a:tc>
                <a:extLst>
                  <a:ext uri="{0D108BD9-81ED-4DB2-BD59-A6C34878D82A}">
                    <a16:rowId xmlns:a16="http://schemas.microsoft.com/office/drawing/2014/main" val="4293164405"/>
                  </a:ext>
                </a:extLst>
              </a:tr>
              <a:tr h="370840">
                <a:tc>
                  <a:txBody>
                    <a:bodyPr/>
                    <a:lstStyle/>
                    <a:p>
                      <a:r>
                        <a:rPr lang="zh-CN" altLang="en-US" dirty="0"/>
                        <a:t>第六周</a:t>
                      </a:r>
                    </a:p>
                  </a:txBody>
                  <a:tcPr/>
                </a:tc>
                <a:tc>
                  <a:txBody>
                    <a:bodyPr/>
                    <a:lstStyle/>
                    <a:p>
                      <a:r>
                        <a:rPr lang="zh-CN" altLang="en-US" dirty="0"/>
                        <a:t>界面设计、机器训练</a:t>
                      </a:r>
                    </a:p>
                  </a:txBody>
                  <a:tcPr/>
                </a:tc>
                <a:tc>
                  <a:txBody>
                    <a:bodyPr/>
                    <a:lstStyle/>
                    <a:p>
                      <a:r>
                        <a:rPr lang="zh-CN" altLang="en-US" dirty="0"/>
                        <a:t>目标功能基本实现</a:t>
                      </a:r>
                    </a:p>
                  </a:txBody>
                  <a:tcPr/>
                </a:tc>
                <a:extLst>
                  <a:ext uri="{0D108BD9-81ED-4DB2-BD59-A6C34878D82A}">
                    <a16:rowId xmlns:a16="http://schemas.microsoft.com/office/drawing/2014/main" val="4227090152"/>
                  </a:ext>
                </a:extLst>
              </a:tr>
              <a:tr h="370840">
                <a:tc>
                  <a:txBody>
                    <a:bodyPr/>
                    <a:lstStyle/>
                    <a:p>
                      <a:r>
                        <a:rPr lang="zh-CN" altLang="en-US" dirty="0"/>
                        <a:t>第七周</a:t>
                      </a:r>
                    </a:p>
                  </a:txBody>
                  <a:tcPr/>
                </a:tc>
                <a:tc>
                  <a:txBody>
                    <a:bodyPr/>
                    <a:lstStyle/>
                    <a:p>
                      <a:r>
                        <a:rPr lang="zh-CN" altLang="en-US" dirty="0"/>
                        <a:t>调试、撰写答辩报告</a:t>
                      </a:r>
                    </a:p>
                  </a:txBody>
                  <a:tcPr/>
                </a:tc>
                <a:tc>
                  <a:txBody>
                    <a:bodyPr/>
                    <a:lstStyle/>
                    <a:p>
                      <a:r>
                        <a:rPr lang="zh-CN" altLang="en-US" dirty="0"/>
                        <a:t>完成调试</a:t>
                      </a:r>
                    </a:p>
                  </a:txBody>
                  <a:tcPr/>
                </a:tc>
                <a:extLst>
                  <a:ext uri="{0D108BD9-81ED-4DB2-BD59-A6C34878D82A}">
                    <a16:rowId xmlns:a16="http://schemas.microsoft.com/office/drawing/2014/main" val="289935993"/>
                  </a:ext>
                </a:extLst>
              </a:tr>
              <a:tr h="370840">
                <a:tc>
                  <a:txBody>
                    <a:bodyPr/>
                    <a:lstStyle/>
                    <a:p>
                      <a:r>
                        <a:rPr lang="zh-CN" altLang="en-US" dirty="0"/>
                        <a:t>第八周</a:t>
                      </a:r>
                    </a:p>
                  </a:txBody>
                  <a:tcPr/>
                </a:tc>
                <a:tc>
                  <a:txBody>
                    <a:bodyPr/>
                    <a:lstStyle/>
                    <a:p>
                      <a:r>
                        <a:rPr lang="zh-CN" altLang="en-US" dirty="0"/>
                        <a:t>验收、答辩</a:t>
                      </a:r>
                    </a:p>
                  </a:txBody>
                  <a:tcPr/>
                </a:tc>
                <a:tc>
                  <a:txBody>
                    <a:bodyPr/>
                    <a:lstStyle/>
                    <a:p>
                      <a:r>
                        <a:rPr lang="zh-CN" altLang="en-US" dirty="0"/>
                        <a:t>验收通过</a:t>
                      </a:r>
                    </a:p>
                  </a:txBody>
                  <a:tcPr/>
                </a:tc>
                <a:extLst>
                  <a:ext uri="{0D108BD9-81ED-4DB2-BD59-A6C34878D82A}">
                    <a16:rowId xmlns:a16="http://schemas.microsoft.com/office/drawing/2014/main" val="500113907"/>
                  </a:ext>
                </a:extLst>
              </a:tr>
            </a:tbl>
          </a:graphicData>
        </a:graphic>
      </p:graphicFrame>
    </p:spTree>
    <p:extLst>
      <p:ext uri="{BB962C8B-B14F-4D97-AF65-F5344CB8AC3E}">
        <p14:creationId xmlns:p14="http://schemas.microsoft.com/office/powerpoint/2010/main" val="1296727239"/>
      </p:ext>
    </p:extLst>
  </p:cSld>
  <p:clrMapOvr>
    <a:masterClrMapping/>
  </p:clrMapOvr>
  <mc:AlternateContent xmlns:mc="http://schemas.openxmlformats.org/markup-compatibility/2006" xmlns:p14="http://schemas.microsoft.com/office/powerpoint/2010/main">
    <mc:Choice Requires="p14">
      <p:transition spd="slow" p14:dur="2000" advTm="3202">
        <p14:reveal dir="r"/>
      </p:transition>
    </mc:Choice>
    <mc:Fallback xmlns="">
      <p:transition spd="slow" advTm="3202">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524000" y="0"/>
            <a:ext cx="9144000" cy="6858000"/>
          </a:xfrm>
          <a:prstGeom prst="rect">
            <a:avLst/>
          </a:prstGeom>
          <a:gradFill flip="none" rotWithShape="1">
            <a:gsLst>
              <a:gs pos="0">
                <a:srgbClr val="011925"/>
              </a:gs>
              <a:gs pos="50000">
                <a:srgbClr val="07405E"/>
              </a:gs>
              <a:gs pos="100000">
                <a:srgbClr val="011925"/>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圆角矩形 2"/>
          <p:cNvSpPr/>
          <p:nvPr/>
        </p:nvSpPr>
        <p:spPr>
          <a:xfrm rot="181660">
            <a:off x="3967919" y="4065205"/>
            <a:ext cx="3365637" cy="2178434"/>
          </a:xfrm>
          <a:prstGeom prst="roundRect">
            <a:avLst>
              <a:gd name="adj" fmla="val 24096"/>
            </a:avLst>
          </a:prstGeom>
          <a:solidFill>
            <a:srgbClr val="45B1D2">
              <a:alpha val="20000"/>
            </a:srgbClr>
          </a:solidFill>
          <a:ln>
            <a:gradFill flip="none" rotWithShape="1">
              <a:gsLst>
                <a:gs pos="0">
                  <a:srgbClr val="A3F2FD"/>
                </a:gs>
                <a:gs pos="100000">
                  <a:srgbClr val="45B1D2"/>
                </a:gs>
              </a:gsLst>
              <a:lin ang="2700000" scaled="1"/>
              <a:tileRect/>
            </a:gradFill>
          </a:ln>
          <a:effectLst>
            <a:glow rad="139700">
              <a:schemeClr val="accent5">
                <a:satMod val="175000"/>
                <a:alpha val="20000"/>
              </a:schemeClr>
            </a:glow>
          </a:effectLst>
          <a:scene3d>
            <a:camera prst="perspectiveFront" fov="3300000">
              <a:rot lat="20703504" lon="19719696" rev="9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97BF"/>
              </a:solidFill>
            </a:endParaRPr>
          </a:p>
        </p:txBody>
      </p:sp>
      <p:sp>
        <p:nvSpPr>
          <p:cNvPr id="4" name="圆角矩形 3"/>
          <p:cNvSpPr/>
          <p:nvPr/>
        </p:nvSpPr>
        <p:spPr>
          <a:xfrm rot="438117">
            <a:off x="1496538" y="2848167"/>
            <a:ext cx="3255193" cy="2106948"/>
          </a:xfrm>
          <a:prstGeom prst="roundRect">
            <a:avLst>
              <a:gd name="adj" fmla="val 24096"/>
            </a:avLst>
          </a:prstGeom>
          <a:solidFill>
            <a:srgbClr val="45B1D2">
              <a:alpha val="20000"/>
            </a:srgbClr>
          </a:solidFill>
          <a:ln>
            <a:gradFill flip="none" rotWithShape="1">
              <a:gsLst>
                <a:gs pos="0">
                  <a:srgbClr val="A3F2FD"/>
                </a:gs>
                <a:gs pos="100000">
                  <a:srgbClr val="45B1D2"/>
                </a:gs>
              </a:gsLst>
              <a:lin ang="2700000" scaled="1"/>
              <a:tileRect/>
            </a:gradFill>
          </a:ln>
          <a:effectLst>
            <a:glow rad="139700">
              <a:schemeClr val="accent5">
                <a:satMod val="175000"/>
                <a:alpha val="20000"/>
              </a:schemeClr>
            </a:glow>
          </a:effectLst>
          <a:scene3d>
            <a:camera prst="perspectiveFront" fov="3300000">
              <a:rot lat="20703504" lon="19719696" rev="9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97BF"/>
              </a:solidFill>
            </a:endParaRPr>
          </a:p>
        </p:txBody>
      </p:sp>
      <p:sp>
        <p:nvSpPr>
          <p:cNvPr id="5" name="圆角矩形 4"/>
          <p:cNvSpPr/>
          <p:nvPr/>
        </p:nvSpPr>
        <p:spPr>
          <a:xfrm rot="984717">
            <a:off x="1112317" y="666298"/>
            <a:ext cx="3710787" cy="1356215"/>
          </a:xfrm>
          <a:prstGeom prst="roundRect">
            <a:avLst>
              <a:gd name="adj" fmla="val 24096"/>
            </a:avLst>
          </a:prstGeom>
          <a:solidFill>
            <a:srgbClr val="45B1D2">
              <a:alpha val="20000"/>
            </a:srgbClr>
          </a:solidFill>
          <a:ln>
            <a:gradFill flip="none" rotWithShape="1">
              <a:gsLst>
                <a:gs pos="0">
                  <a:srgbClr val="A3F2FD"/>
                </a:gs>
                <a:gs pos="100000">
                  <a:srgbClr val="45B1D2"/>
                </a:gs>
              </a:gsLst>
              <a:lin ang="2700000" scaled="1"/>
              <a:tileRect/>
            </a:gradFill>
          </a:ln>
          <a:effectLst>
            <a:glow rad="139700">
              <a:schemeClr val="accent5">
                <a:satMod val="175000"/>
                <a:alpha val="20000"/>
              </a:schemeClr>
            </a:glow>
          </a:effectLst>
          <a:scene3d>
            <a:camera prst="perspectiveFront" fov="6000000">
              <a:rot lat="20703504" lon="19719696" rev="9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97BF"/>
              </a:solidFill>
            </a:endParaRPr>
          </a:p>
        </p:txBody>
      </p:sp>
      <p:sp>
        <p:nvSpPr>
          <p:cNvPr id="6" name="圆角矩形 5"/>
          <p:cNvSpPr/>
          <p:nvPr/>
        </p:nvSpPr>
        <p:spPr>
          <a:xfrm rot="188303">
            <a:off x="4307521" y="2068707"/>
            <a:ext cx="2914299" cy="1672479"/>
          </a:xfrm>
          <a:prstGeom prst="roundRect">
            <a:avLst>
              <a:gd name="adj" fmla="val 24096"/>
            </a:avLst>
          </a:prstGeom>
          <a:solidFill>
            <a:srgbClr val="45B1D2">
              <a:alpha val="20000"/>
            </a:srgbClr>
          </a:solidFill>
          <a:ln>
            <a:gradFill flip="none" rotWithShape="1">
              <a:gsLst>
                <a:gs pos="0">
                  <a:srgbClr val="A3F2FD"/>
                </a:gs>
                <a:gs pos="100000">
                  <a:srgbClr val="45B1D2"/>
                </a:gs>
              </a:gsLst>
              <a:lin ang="2700000" scaled="1"/>
              <a:tileRect/>
            </a:gradFill>
          </a:ln>
          <a:effectLst>
            <a:glow rad="139700">
              <a:schemeClr val="accent5">
                <a:satMod val="175000"/>
                <a:alpha val="20000"/>
              </a:schemeClr>
            </a:glow>
          </a:effectLst>
          <a:scene3d>
            <a:camera prst="perspectiveFront" fov="3300000">
              <a:rot lat="19941725" lon="19155471" rev="937986"/>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97BF"/>
              </a:solidFill>
            </a:endParaRPr>
          </a:p>
        </p:txBody>
      </p:sp>
      <p:sp>
        <p:nvSpPr>
          <p:cNvPr id="7" name="圆角矩形 6"/>
          <p:cNvSpPr/>
          <p:nvPr/>
        </p:nvSpPr>
        <p:spPr>
          <a:xfrm rot="188303">
            <a:off x="7012723" y="3338895"/>
            <a:ext cx="2322687" cy="1422680"/>
          </a:xfrm>
          <a:prstGeom prst="roundRect">
            <a:avLst>
              <a:gd name="adj" fmla="val 24096"/>
            </a:avLst>
          </a:prstGeom>
          <a:solidFill>
            <a:srgbClr val="45B1D2">
              <a:alpha val="20000"/>
            </a:srgbClr>
          </a:solidFill>
          <a:ln>
            <a:gradFill flip="none" rotWithShape="1">
              <a:gsLst>
                <a:gs pos="0">
                  <a:srgbClr val="A3F2FD"/>
                </a:gs>
                <a:gs pos="100000">
                  <a:srgbClr val="45B1D2"/>
                </a:gs>
              </a:gsLst>
              <a:lin ang="2700000" scaled="1"/>
              <a:tileRect/>
            </a:gradFill>
          </a:ln>
          <a:effectLst>
            <a:glow rad="139700">
              <a:schemeClr val="accent5">
                <a:satMod val="175000"/>
                <a:alpha val="20000"/>
              </a:schemeClr>
            </a:glow>
          </a:effectLst>
          <a:scene3d>
            <a:camera prst="perspectiveFront" fov="3300000">
              <a:rot lat="20686716" lon="18722727" rev="1344578"/>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97BF"/>
              </a:solidFill>
            </a:endParaRPr>
          </a:p>
        </p:txBody>
      </p:sp>
      <p:sp>
        <p:nvSpPr>
          <p:cNvPr id="8" name="圆角矩形 7"/>
          <p:cNvSpPr/>
          <p:nvPr/>
        </p:nvSpPr>
        <p:spPr>
          <a:xfrm rot="471172">
            <a:off x="9342441" y="3587460"/>
            <a:ext cx="1830265" cy="1234462"/>
          </a:xfrm>
          <a:prstGeom prst="roundRect">
            <a:avLst>
              <a:gd name="adj" fmla="val 24096"/>
            </a:avLst>
          </a:prstGeom>
          <a:solidFill>
            <a:srgbClr val="45B1D2">
              <a:alpha val="20000"/>
            </a:srgbClr>
          </a:solidFill>
          <a:ln>
            <a:gradFill flip="none" rotWithShape="1">
              <a:gsLst>
                <a:gs pos="0">
                  <a:srgbClr val="A3F2FD"/>
                </a:gs>
                <a:gs pos="100000">
                  <a:srgbClr val="45B1D2"/>
                </a:gs>
              </a:gsLst>
              <a:lin ang="2700000" scaled="1"/>
              <a:tileRect/>
            </a:gradFill>
          </a:ln>
          <a:effectLst>
            <a:glow rad="139700">
              <a:schemeClr val="accent5">
                <a:satMod val="175000"/>
                <a:alpha val="20000"/>
              </a:schemeClr>
            </a:glow>
          </a:effectLst>
          <a:scene3d>
            <a:camera prst="perspectiveFront" fov="3300000">
              <a:rot lat="20210294" lon="17961556" rev="2347923"/>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97BF"/>
              </a:solidFill>
            </a:endParaRPr>
          </a:p>
        </p:txBody>
      </p:sp>
      <p:sp>
        <p:nvSpPr>
          <p:cNvPr id="9" name="圆角矩形 8"/>
          <p:cNvSpPr/>
          <p:nvPr/>
        </p:nvSpPr>
        <p:spPr>
          <a:xfrm rot="471172">
            <a:off x="7971954" y="2659149"/>
            <a:ext cx="1830265" cy="1234462"/>
          </a:xfrm>
          <a:prstGeom prst="roundRect">
            <a:avLst>
              <a:gd name="adj" fmla="val 24096"/>
            </a:avLst>
          </a:prstGeom>
          <a:solidFill>
            <a:srgbClr val="45B1D2">
              <a:alpha val="20000"/>
            </a:srgbClr>
          </a:solidFill>
          <a:ln>
            <a:gradFill flip="none" rotWithShape="1">
              <a:gsLst>
                <a:gs pos="0">
                  <a:srgbClr val="A3F2FD"/>
                </a:gs>
                <a:gs pos="100000">
                  <a:srgbClr val="45B1D2"/>
                </a:gs>
              </a:gsLst>
              <a:lin ang="2700000" scaled="1"/>
              <a:tileRect/>
            </a:gradFill>
          </a:ln>
          <a:effectLst>
            <a:glow rad="139700">
              <a:schemeClr val="accent5">
                <a:satMod val="175000"/>
                <a:alpha val="20000"/>
              </a:schemeClr>
            </a:glow>
          </a:effectLst>
          <a:scene3d>
            <a:camera prst="perspectiveFront" fov="3300000">
              <a:rot lat="20210294" lon="17961556" rev="2347923"/>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97BF"/>
              </a:solidFill>
            </a:endParaRPr>
          </a:p>
        </p:txBody>
      </p:sp>
      <p:sp>
        <p:nvSpPr>
          <p:cNvPr id="10" name="圆角矩形 9"/>
          <p:cNvSpPr/>
          <p:nvPr/>
        </p:nvSpPr>
        <p:spPr>
          <a:xfrm rot="471172">
            <a:off x="9078538" y="2484779"/>
            <a:ext cx="1598860" cy="1078386"/>
          </a:xfrm>
          <a:prstGeom prst="roundRect">
            <a:avLst>
              <a:gd name="adj" fmla="val 24096"/>
            </a:avLst>
          </a:prstGeom>
          <a:solidFill>
            <a:srgbClr val="45B1D2">
              <a:alpha val="20000"/>
            </a:srgbClr>
          </a:solidFill>
          <a:ln>
            <a:gradFill flip="none" rotWithShape="1">
              <a:gsLst>
                <a:gs pos="0">
                  <a:srgbClr val="A3F2FD"/>
                </a:gs>
                <a:gs pos="100000">
                  <a:srgbClr val="45B1D2"/>
                </a:gs>
              </a:gsLst>
              <a:lin ang="2700000" scaled="1"/>
              <a:tileRect/>
            </a:gradFill>
          </a:ln>
          <a:effectLst>
            <a:glow rad="139700">
              <a:schemeClr val="accent5">
                <a:satMod val="175000"/>
                <a:alpha val="20000"/>
              </a:schemeClr>
            </a:glow>
          </a:effectLst>
          <a:scene3d>
            <a:camera prst="perspectiveFront" fov="3300000">
              <a:rot lat="19980003" lon="17749193" rev="2138016"/>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97BF"/>
              </a:solidFill>
            </a:endParaRPr>
          </a:p>
        </p:txBody>
      </p:sp>
      <p:sp>
        <p:nvSpPr>
          <p:cNvPr id="11" name="圆角矩形 10"/>
          <p:cNvSpPr/>
          <p:nvPr/>
        </p:nvSpPr>
        <p:spPr>
          <a:xfrm rot="471172">
            <a:off x="10026965" y="3415942"/>
            <a:ext cx="1027615" cy="693097"/>
          </a:xfrm>
          <a:prstGeom prst="roundRect">
            <a:avLst>
              <a:gd name="adj" fmla="val 24096"/>
            </a:avLst>
          </a:prstGeom>
          <a:solidFill>
            <a:srgbClr val="45B1D2">
              <a:alpha val="20000"/>
            </a:srgbClr>
          </a:solidFill>
          <a:ln>
            <a:gradFill flip="none" rotWithShape="1">
              <a:gsLst>
                <a:gs pos="0">
                  <a:srgbClr val="A3F2FD"/>
                </a:gs>
                <a:gs pos="100000">
                  <a:srgbClr val="45B1D2"/>
                </a:gs>
              </a:gsLst>
              <a:lin ang="2700000" scaled="1"/>
              <a:tileRect/>
            </a:gradFill>
          </a:ln>
          <a:effectLst>
            <a:glow rad="139700">
              <a:schemeClr val="accent5">
                <a:satMod val="175000"/>
                <a:alpha val="20000"/>
              </a:schemeClr>
            </a:glow>
          </a:effectLst>
          <a:scene3d>
            <a:camera prst="perspectiveFront" fov="3300000">
              <a:rot lat="19980003" lon="17749193" rev="2138016"/>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97BF"/>
              </a:solidFill>
            </a:endParaRPr>
          </a:p>
        </p:txBody>
      </p:sp>
      <p:sp>
        <p:nvSpPr>
          <p:cNvPr id="12" name="圆角矩形 11"/>
          <p:cNvSpPr/>
          <p:nvPr/>
        </p:nvSpPr>
        <p:spPr>
          <a:xfrm rot="471172">
            <a:off x="6316384" y="1775426"/>
            <a:ext cx="2485648" cy="1288488"/>
          </a:xfrm>
          <a:prstGeom prst="roundRect">
            <a:avLst>
              <a:gd name="adj" fmla="val 24096"/>
            </a:avLst>
          </a:prstGeom>
          <a:solidFill>
            <a:srgbClr val="45B1D2">
              <a:alpha val="20000"/>
            </a:srgbClr>
          </a:solidFill>
          <a:ln>
            <a:gradFill flip="none" rotWithShape="1">
              <a:gsLst>
                <a:gs pos="0">
                  <a:srgbClr val="A3F2FD"/>
                </a:gs>
                <a:gs pos="100000">
                  <a:srgbClr val="45B1D2"/>
                </a:gs>
              </a:gsLst>
              <a:lin ang="2700000" scaled="1"/>
              <a:tileRect/>
            </a:gradFill>
          </a:ln>
          <a:effectLst>
            <a:glow rad="139700">
              <a:schemeClr val="accent5">
                <a:satMod val="175000"/>
                <a:alpha val="20000"/>
              </a:schemeClr>
            </a:glow>
          </a:effectLst>
          <a:scene3d>
            <a:camera prst="perspectiveFront" fov="3300000">
              <a:rot lat="19980003" lon="17749193" rev="2138016"/>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97BF"/>
              </a:solidFill>
            </a:endParaRPr>
          </a:p>
        </p:txBody>
      </p:sp>
      <p:sp>
        <p:nvSpPr>
          <p:cNvPr id="13" name="圆角矩形 12"/>
          <p:cNvSpPr/>
          <p:nvPr/>
        </p:nvSpPr>
        <p:spPr>
          <a:xfrm rot="188303">
            <a:off x="4291763" y="2041826"/>
            <a:ext cx="3054684" cy="1753045"/>
          </a:xfrm>
          <a:prstGeom prst="roundRect">
            <a:avLst>
              <a:gd name="adj" fmla="val 24096"/>
            </a:avLst>
          </a:prstGeom>
          <a:solidFill>
            <a:srgbClr val="E5FFFE">
              <a:alpha val="83000"/>
            </a:srgbClr>
          </a:solidFill>
          <a:ln>
            <a:solidFill>
              <a:schemeClr val="bg1"/>
            </a:solidFill>
          </a:ln>
          <a:effectLst>
            <a:glow rad="1270000">
              <a:schemeClr val="accent5">
                <a:satMod val="175000"/>
                <a:alpha val="69000"/>
              </a:schemeClr>
            </a:glow>
            <a:softEdge rad="31750"/>
          </a:effectLst>
          <a:scene3d>
            <a:camera prst="perspectiveFront" fov="3300000">
              <a:rot lat="19941725" lon="19155471" rev="937986"/>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97BF"/>
              </a:solidFill>
            </a:endParaRPr>
          </a:p>
        </p:txBody>
      </p:sp>
      <p:pic>
        <p:nvPicPr>
          <p:cNvPr id="14" name="Picture 2" descr="C:\Users\md\Desktop\xpic6209.pn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6882559" y="168973"/>
            <a:ext cx="5285135" cy="3394254"/>
          </a:xfrm>
          <a:prstGeom prst="rect">
            <a:avLst/>
          </a:prstGeom>
          <a:noFill/>
          <a:extLst>
            <a:ext uri="{909E8E84-426E-40DD-AFC4-6F175D3DCCD1}">
              <a14:hiddenFill xmlns:a14="http://schemas.microsoft.com/office/drawing/2010/main">
                <a:solidFill>
                  <a:srgbClr val="FFFFFF"/>
                </a:solidFill>
              </a14:hiddenFill>
            </a:ext>
          </a:extLst>
        </p:spPr>
      </p:pic>
      <p:sp>
        <p:nvSpPr>
          <p:cNvPr id="15" name="标题 1"/>
          <p:cNvSpPr txBox="1">
            <a:spLocks/>
          </p:cNvSpPr>
          <p:nvPr/>
        </p:nvSpPr>
        <p:spPr>
          <a:xfrm>
            <a:off x="7265416" y="5436518"/>
            <a:ext cx="3223072" cy="584775"/>
          </a:xfrm>
          <a:prstGeom prst="rect">
            <a:avLst/>
          </a:prstGeom>
        </p:spPr>
        <p:txBody>
          <a:bodyPr wrap="square">
            <a:spAutoFit/>
          </a:bodyPr>
          <a:lstStyle>
            <a:defPPr>
              <a:defRPr lang="zh-CN"/>
            </a:defPPr>
            <a:lvl1pPr lvl="0">
              <a:defRPr sz="2400" b="1">
                <a:gradFill>
                  <a:gsLst>
                    <a:gs pos="100000">
                      <a:srgbClr val="398EB6"/>
                    </a:gs>
                    <a:gs pos="0">
                      <a:srgbClr val="B4DAF1"/>
                    </a:gs>
                  </a:gsLst>
                  <a:path path="circle">
                    <a:fillToRect l="50000" t="50000" r="50000" b="50000"/>
                  </a:path>
                </a:gradFill>
                <a:latin typeface="微软雅黑" pitchFamily="34" charset="-122"/>
                <a:ea typeface="微软雅黑" pitchFamily="34" charset="-122"/>
              </a:defRPr>
            </a:lvl1pPr>
          </a:lstStyle>
          <a:p>
            <a:pPr algn="ctr"/>
            <a:r>
              <a:rPr lang="zh-CN" altLang="en-US" sz="3200" dirty="0"/>
              <a:t>谢谢观看！</a:t>
            </a:r>
          </a:p>
        </p:txBody>
      </p:sp>
    </p:spTree>
    <p:extLst>
      <p:ext uri="{BB962C8B-B14F-4D97-AF65-F5344CB8AC3E}">
        <p14:creationId xmlns:p14="http://schemas.microsoft.com/office/powerpoint/2010/main" val="2845770398"/>
      </p:ext>
    </p:extLst>
  </p:cSld>
  <p:clrMapOvr>
    <a:masterClrMapping/>
  </p:clrMapOvr>
  <mc:AlternateContent xmlns:mc="http://schemas.openxmlformats.org/markup-compatibility/2006" xmlns:p14="http://schemas.microsoft.com/office/powerpoint/2010/main">
    <mc:Choice Requires="p14">
      <p:transition spd="slow" p14:dur="2000" advTm="2735">
        <p14:reveal dir="r"/>
      </p:transition>
    </mc:Choice>
    <mc:Fallback xmlns="">
      <p:transition spd="slow" advTm="2735">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264</TotalTime>
  <Words>545</Words>
  <Application>Microsoft Office PowerPoint</Application>
  <PresentationFormat>宽屏</PresentationFormat>
  <Paragraphs>75</Paragraphs>
  <Slides>8</Slides>
  <Notes>8</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8</vt:i4>
      </vt:variant>
    </vt:vector>
  </HeadingPairs>
  <TitlesOfParts>
    <vt:vector size="13" baseType="lpstr">
      <vt:lpstr>微软雅黑</vt:lpstr>
      <vt:lpstr>Arial</vt:lpstr>
      <vt:lpstr>Calibri</vt:lpstr>
      <vt:lpstr>Verdana</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蓝色科技</dc:title>
  <dc:creator>第一PPT</dc:creator>
  <cp:keywords>www.1ppt.com</cp:keywords>
  <cp:lastModifiedBy>M cristo</cp:lastModifiedBy>
  <cp:revision>54</cp:revision>
  <dcterms:created xsi:type="dcterms:W3CDTF">2013-01-29T02:50:44Z</dcterms:created>
  <dcterms:modified xsi:type="dcterms:W3CDTF">2019-09-26T11:39:27Z</dcterms:modified>
</cp:coreProperties>
</file>