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5" r:id="rId2"/>
    <p:sldId id="272" r:id="rId3"/>
    <p:sldId id="280" r:id="rId4"/>
    <p:sldId id="258" r:id="rId5"/>
    <p:sldId id="284" r:id="rId6"/>
    <p:sldId id="281" r:id="rId7"/>
    <p:sldId id="261" r:id="rId8"/>
    <p:sldId id="285" r:id="rId9"/>
    <p:sldId id="259" r:id="rId10"/>
    <p:sldId id="282" r:id="rId11"/>
    <p:sldId id="263" r:id="rId12"/>
    <p:sldId id="283" r:id="rId13"/>
    <p:sldId id="274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392"/>
    <a:srgbClr val="063954"/>
    <a:srgbClr val="1B6A88"/>
    <a:srgbClr val="03293C"/>
    <a:srgbClr val="07405E"/>
    <a:srgbClr val="A3F2FD"/>
    <a:srgbClr val="45B1D2"/>
    <a:srgbClr val="011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>
      <p:cViewPr varScale="1">
        <p:scale>
          <a:sx n="55" d="100"/>
          <a:sy n="55" d="100"/>
        </p:scale>
        <p:origin x="749" y="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howGuides="1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382-3D9B-4346-987F-99D71E9C8B9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6A1FA-382C-4573-B6A9-25762B83C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6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3C0A3-BB4C-4E75-8C09-0BD5B3C6AD06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BA3E8-04D0-482A-842B-D2E551459F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89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BA3E8-04D0-482A-842B-D2E551459FA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2319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18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4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5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6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700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6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8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8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BA3E8-04D0-482A-842B-D2E551459F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4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437622" y="32657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www.1ppt.com/moban/     </a:t>
            </a:r>
            <a:r>
              <a:rPr lang="zh-CN" altLang="en-US" sz="100" dirty="0">
                <a:solidFill>
                  <a:schemeClr val="bg1"/>
                </a:solidFill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www.1ppt.com/hangye/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节日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模板：</a:t>
            </a:r>
            <a:r>
              <a:rPr lang="en-US" altLang="zh-CN" sz="100" dirty="0">
                <a:solidFill>
                  <a:schemeClr val="bg1"/>
                </a:solidFill>
              </a:rPr>
              <a:t>www.1ppt.com/jieri/           PPT</a:t>
            </a:r>
            <a:r>
              <a:rPr lang="zh-CN" altLang="en-US" sz="100" dirty="0">
                <a:solidFill>
                  <a:schemeClr val="bg1"/>
                </a:solidFill>
              </a:rPr>
              <a:t>素材下载：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www.1ppt.com/sucai/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背景图片：</a:t>
            </a:r>
            <a:r>
              <a:rPr lang="en-US" altLang="zh-CN" sz="100" dirty="0">
                <a:solidFill>
                  <a:schemeClr val="bg1"/>
                </a:solidFill>
              </a:rPr>
              <a:t>www.1ppt.com/beijing/      PPT</a:t>
            </a:r>
            <a:r>
              <a:rPr lang="zh-CN" altLang="en-US" sz="100" dirty="0">
                <a:solidFill>
                  <a:schemeClr val="bg1"/>
                </a:solidFill>
              </a:rPr>
              <a:t>图表下载：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www.1ppt.com/tubiao/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优秀</a:t>
            </a:r>
            <a:r>
              <a:rPr lang="en-US" altLang="zh-CN" sz="100" dirty="0">
                <a:solidFill>
                  <a:schemeClr val="bg1"/>
                </a:solidFill>
              </a:rPr>
              <a:t>PPT</a:t>
            </a:r>
            <a:r>
              <a:rPr lang="zh-CN" altLang="en-US" sz="100" dirty="0">
                <a:solidFill>
                  <a:schemeClr val="bg1"/>
                </a:solidFill>
              </a:rPr>
              <a:t>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www.1ppt.com/xiazai/        PPT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www.1ppt.com/powerpoint/      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Word</a:t>
            </a:r>
            <a:r>
              <a:rPr lang="zh-CN" altLang="en-US" sz="100" dirty="0">
                <a:solidFill>
                  <a:schemeClr val="bg1"/>
                </a:solidFill>
              </a:rPr>
              <a:t>教程： </a:t>
            </a:r>
            <a:r>
              <a:rPr lang="en-US" altLang="zh-CN" sz="100" dirty="0">
                <a:solidFill>
                  <a:schemeClr val="bg1"/>
                </a:solidFill>
              </a:rPr>
              <a:t>www.1ppt.com/word/              Excel</a:t>
            </a:r>
            <a:r>
              <a:rPr lang="zh-CN" altLang="en-US" sz="100" dirty="0">
                <a:solidFill>
                  <a:schemeClr val="bg1"/>
                </a:solidFill>
              </a:rPr>
              <a:t>教程：</a:t>
            </a:r>
            <a:r>
              <a:rPr lang="en-US" altLang="zh-CN" sz="100" dirty="0">
                <a:solidFill>
                  <a:schemeClr val="bg1"/>
                </a:solidFill>
              </a:rPr>
              <a:t>www.1ppt.com/excel/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资料下载：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www.1ppt.com/ziliao/                PPT</a:t>
            </a:r>
            <a:r>
              <a:rPr lang="zh-CN" altLang="en-US" sz="100" dirty="0">
                <a:solidFill>
                  <a:schemeClr val="bg1"/>
                </a:solidFill>
              </a:rPr>
              <a:t>课件下载：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www.1ppt.com/kejian/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范文下载：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www.1ppt.com/fanwen/             </a:t>
            </a:r>
            <a:r>
              <a:rPr lang="zh-CN" altLang="en-US" sz="100" dirty="0">
                <a:solidFill>
                  <a:schemeClr val="bg1"/>
                </a:solidFill>
              </a:rPr>
              <a:t>试卷下载：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www.1ppt.com/shiti/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教案下载：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www.1ppt.com/jiaoan/        </a:t>
            </a:r>
          </a:p>
          <a:p>
            <a:pPr lvl="0"/>
            <a:r>
              <a:rPr lang="zh-CN" altLang="en-US" sz="100" dirty="0">
                <a:solidFill>
                  <a:schemeClr val="bg1"/>
                </a:solidFill>
              </a:rPr>
              <a:t>字体下载：</a:t>
            </a:r>
            <a:r>
              <a:rPr lang="en-US" altLang="zh-CN" sz="100" dirty="0">
                <a:solidFill>
                  <a:schemeClr val="bg1"/>
                </a:solidFill>
              </a:rPr>
              <a:t>www.1ppt.com/ziti/</a:t>
            </a:r>
          </a:p>
          <a:p>
            <a:pPr lvl="0"/>
            <a:r>
              <a:rPr lang="en-US" altLang="zh-CN" sz="100" dirty="0">
                <a:solidFill>
                  <a:schemeClr val="bg1"/>
                </a:solidFill>
              </a:rPr>
              <a:t> </a:t>
            </a:r>
            <a:endParaRPr lang="zh-CN" altLang="en-US" sz="1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69708" y="414842"/>
            <a:ext cx="9998901" cy="493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24747"/>
            <a:ext cx="109728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altLang="en-US" sz="2400" b="1" kern="1200" dirty="0">
          <a:solidFill>
            <a:prstClr val="white"/>
          </a:solidFill>
          <a:latin typeface="微软雅黑" pitchFamily="34" charset="-122"/>
          <a:ea typeface="微软雅黑" pitchFamily="34" charset="-122"/>
          <a:cs typeface="+mn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bg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670911" y="-1983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圆角矩形 7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 rot="188303">
            <a:off x="4778392" y="2036568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圆角矩形 13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圆角矩形 14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圆角矩形 15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圆角矩形 16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 rot="188303">
            <a:off x="4752107" y="202351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197B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8090" y="129811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标题 1"/>
          <p:cNvSpPr txBox="1">
            <a:spLocks/>
          </p:cNvSpPr>
          <p:nvPr/>
        </p:nvSpPr>
        <p:spPr>
          <a:xfrm>
            <a:off x="4511824" y="4715880"/>
            <a:ext cx="7242063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基于手势控制的图片风格迁移系统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398EB6"/>
                  </a:gs>
                  <a:gs pos="0">
                    <a:srgbClr val="B4DAF1"/>
                  </a:gs>
                </a:gsLst>
                <a:path path="circle">
                  <a:fillToRect l="50000" t="50000" r="50000" b="50000"/>
                </a:path>
              </a:gra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4" name="副标题 2"/>
          <p:cNvSpPr txBox="1">
            <a:spLocks/>
          </p:cNvSpPr>
          <p:nvPr/>
        </p:nvSpPr>
        <p:spPr>
          <a:xfrm>
            <a:off x="6888090" y="5807695"/>
            <a:ext cx="3535463" cy="4320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10D9DE-F630-4311-95DA-F0F84650593B}"/>
              </a:ext>
            </a:extLst>
          </p:cNvPr>
          <p:cNvSpPr txBox="1"/>
          <p:nvPr/>
        </p:nvSpPr>
        <p:spPr>
          <a:xfrm>
            <a:off x="9784013" y="5774863"/>
            <a:ext cx="191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06016221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刘星雨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06016223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石芸帅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06016224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解康辉</a:t>
            </a:r>
          </a:p>
        </p:txBody>
      </p:sp>
    </p:spTree>
    <p:extLst>
      <p:ext uri="{BB962C8B-B14F-4D97-AF65-F5344CB8AC3E}">
        <p14:creationId xmlns:p14="http://schemas.microsoft.com/office/powerpoint/2010/main" val="408140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812">
        <p:fade/>
      </p:transition>
    </mc:Choice>
    <mc:Fallback xmlns="">
      <p:transition spd="med" advTm="58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1" grpId="1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项目成果</a:t>
            </a:r>
          </a:p>
        </p:txBody>
      </p:sp>
    </p:spTree>
    <p:extLst>
      <p:ext uri="{BB962C8B-B14F-4D97-AF65-F5344CB8AC3E}">
        <p14:creationId xmlns:p14="http://schemas.microsoft.com/office/powerpoint/2010/main" val="360713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9456" y="332656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项目成果展示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4A0D5-8655-4FCB-862A-AAB97E45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514" y="916791"/>
            <a:ext cx="9564972" cy="561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4">
        <p14:reveal dir="r"/>
      </p:transition>
    </mc:Choice>
    <mc:Fallback xmlns="">
      <p:transition spd="slow" advTm="5074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项目自评</a:t>
            </a:r>
          </a:p>
        </p:txBody>
      </p:sp>
    </p:spTree>
    <p:extLst>
      <p:ext uri="{BB962C8B-B14F-4D97-AF65-F5344CB8AC3E}">
        <p14:creationId xmlns:p14="http://schemas.microsoft.com/office/powerpoint/2010/main" val="159644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775520" y="459652"/>
            <a:ext cx="4370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项目自评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9E02AA-38B9-408F-B998-0FE72D140D99}"/>
              </a:ext>
            </a:extLst>
          </p:cNvPr>
          <p:cNvSpPr txBox="1"/>
          <p:nvPr/>
        </p:nvSpPr>
        <p:spPr>
          <a:xfrm>
            <a:off x="1199456" y="1412776"/>
            <a:ext cx="96490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基本完成了项目的预设目标，能够利用手势与电脑进行交互，实时地捕获图像，并对所捕获的图像进行图像风格迁移后进行预览保存，也能够查看之前所保存的进行风格迁移后的图片。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未来可能的改进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1.</a:t>
            </a:r>
            <a:r>
              <a:rPr lang="zh-CN" altLang="en-US" sz="2000" dirty="0">
                <a:solidFill>
                  <a:schemeClr val="bg1"/>
                </a:solidFill>
              </a:rPr>
              <a:t>提高手势识别的准确度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2.</a:t>
            </a:r>
            <a:r>
              <a:rPr lang="zh-CN" altLang="en-US" sz="2000" dirty="0">
                <a:solidFill>
                  <a:schemeClr val="bg1"/>
                </a:solidFill>
              </a:rPr>
              <a:t>在图片预览界面，除了自动预览，增加手势进行自主选择查看，提高手势的交互性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en-US" altLang="zh-CN" sz="2000" dirty="0">
                <a:solidFill>
                  <a:schemeClr val="bg1"/>
                </a:solidFill>
              </a:rPr>
              <a:t>3.</a:t>
            </a:r>
            <a:r>
              <a:rPr lang="zh-CN" altLang="en-US" sz="2000" dirty="0">
                <a:solidFill>
                  <a:schemeClr val="bg1"/>
                </a:solidFill>
              </a:rPr>
              <a:t>增加所能迁移的图片风格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72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1">
        <p14:reveal dir="r"/>
      </p:transition>
    </mc:Choice>
    <mc:Fallback xmlns="">
      <p:transition spd="slow" advTm="319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11925"/>
              </a:gs>
              <a:gs pos="50000">
                <a:srgbClr val="07405E"/>
              </a:gs>
              <a:gs pos="100000">
                <a:srgbClr val="01192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 rot="181660">
            <a:off x="3967919" y="4065205"/>
            <a:ext cx="3365637" cy="2178434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 rot="438117">
            <a:off x="1496538" y="2848167"/>
            <a:ext cx="3255193" cy="210694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 rot="984717">
            <a:off x="1112317" y="666298"/>
            <a:ext cx="3710787" cy="1356215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6000000">
              <a:rot lat="20703504" lon="19719696" rev="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 rot="188303">
            <a:off x="4307521" y="2068707"/>
            <a:ext cx="2914299" cy="1672479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 rot="188303">
            <a:off x="7012723" y="3338895"/>
            <a:ext cx="2322687" cy="1422680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686716" lon="18722727" rev="134457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 rot="471172">
            <a:off x="9342441" y="3587460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471172">
            <a:off x="7971954" y="2659149"/>
            <a:ext cx="1830265" cy="1234462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20210294" lon="17961556" rev="2347923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471172">
            <a:off x="9078538" y="2484779"/>
            <a:ext cx="1598860" cy="1078386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471172">
            <a:off x="10026965" y="3415942"/>
            <a:ext cx="1027615" cy="693097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 rot="471172">
            <a:off x="6316384" y="1775426"/>
            <a:ext cx="2485648" cy="1288488"/>
          </a:xfrm>
          <a:prstGeom prst="roundRect">
            <a:avLst>
              <a:gd name="adj" fmla="val 24096"/>
            </a:avLst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  <a:scene3d>
            <a:camera prst="perspectiveFront" fov="3300000">
              <a:rot lat="19980003" lon="17749193" rev="21380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 rot="188303">
            <a:off x="4291763" y="2041826"/>
            <a:ext cx="3054684" cy="1753045"/>
          </a:xfrm>
          <a:prstGeom prst="roundRect">
            <a:avLst>
              <a:gd name="adj" fmla="val 24096"/>
            </a:avLst>
          </a:prstGeom>
          <a:solidFill>
            <a:srgbClr val="E5FFFE">
              <a:alpha val="83000"/>
            </a:srgbClr>
          </a:solidFill>
          <a:ln>
            <a:solidFill>
              <a:schemeClr val="bg1"/>
            </a:solidFill>
          </a:ln>
          <a:effectLst>
            <a:glow rad="1270000">
              <a:schemeClr val="accent5">
                <a:satMod val="175000"/>
                <a:alpha val="69000"/>
              </a:schemeClr>
            </a:glow>
            <a:softEdge rad="31750"/>
          </a:effectLst>
          <a:scene3d>
            <a:camera prst="perspectiveFront" fov="3300000">
              <a:rot lat="19941725" lon="19155471" rev="93798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97BF"/>
              </a:solidFill>
            </a:endParaRPr>
          </a:p>
        </p:txBody>
      </p:sp>
      <p:pic>
        <p:nvPicPr>
          <p:cNvPr id="14" name="Picture 2" descr="C:\Users\md\Desktop\xpic6209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2559" y="168973"/>
            <a:ext cx="5285135" cy="33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7265416" y="5436518"/>
            <a:ext cx="322307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lvl="0">
              <a:defRPr sz="2400" b="1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3200" dirty="0"/>
              <a:t>谢谢观看！</a:t>
            </a:r>
          </a:p>
        </p:txBody>
      </p:sp>
    </p:spTree>
    <p:extLst>
      <p:ext uri="{BB962C8B-B14F-4D97-AF65-F5344CB8AC3E}">
        <p14:creationId xmlns:p14="http://schemas.microsoft.com/office/powerpoint/2010/main" val="284577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5">
        <p14:reveal dir="r"/>
      </p:transition>
    </mc:Choice>
    <mc:Fallback xmlns="">
      <p:transition spd="slow" advTm="27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3269942" y="177281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一、项目简介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269942" y="2732923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二、开发过程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269942" y="3693030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三、项目成果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3269942" y="4653136"/>
            <a:ext cx="5706380" cy="576064"/>
          </a:xfrm>
          <a:prstGeom prst="roundRect">
            <a:avLst/>
          </a:prstGeom>
          <a:solidFill>
            <a:srgbClr val="45B1D2">
              <a:alpha val="20000"/>
            </a:srgbClr>
          </a:solidFill>
          <a:ln>
            <a:gradFill flip="none" rotWithShape="1">
              <a:gsLst>
                <a:gs pos="0">
                  <a:srgbClr val="A3F2FD"/>
                </a:gs>
                <a:gs pos="100000">
                  <a:srgbClr val="45B1D2"/>
                </a:gs>
              </a:gsLst>
              <a:lin ang="2700000" scaled="1"/>
              <a:tileRect/>
            </a:gradFill>
          </a:ln>
          <a:effectLst>
            <a:glow rad="139700">
              <a:schemeClr val="accent5">
                <a:satMod val="175000"/>
                <a:alpha val="2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四、项目自评</a:t>
            </a:r>
          </a:p>
        </p:txBody>
      </p:sp>
      <p:sp>
        <p:nvSpPr>
          <p:cNvPr id="8" name="矩形 7"/>
          <p:cNvSpPr/>
          <p:nvPr/>
        </p:nvSpPr>
        <p:spPr>
          <a:xfrm>
            <a:off x="5807968" y="888297"/>
            <a:ext cx="22101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87595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122364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59496" y="620688"/>
            <a:ext cx="2723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项目简介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背景</a:t>
            </a:r>
          </a:p>
        </p:txBody>
      </p:sp>
      <p:sp>
        <p:nvSpPr>
          <p:cNvPr id="13" name="矩形 12"/>
          <p:cNvSpPr/>
          <p:nvPr/>
        </p:nvSpPr>
        <p:spPr>
          <a:xfrm>
            <a:off x="2603612" y="1700808"/>
            <a:ext cx="7200800" cy="65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E990AD-21FE-4E6C-896D-88DA8C7C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1268760"/>
            <a:ext cx="3341100" cy="241433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69D83B-BBDE-408A-9F2C-F5841DA59C93}"/>
              </a:ext>
            </a:extLst>
          </p:cNvPr>
          <p:cNvSpPr/>
          <p:nvPr/>
        </p:nvSpPr>
        <p:spPr>
          <a:xfrm>
            <a:off x="598784" y="142868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风格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本质上是指在各种空间尺度上图像中的纹理，颜色和视觉图案。而卷积神经网络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(CNN)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具有很强的图像特征提取能力，如图所示。对于内容图片，深层网络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(d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e)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提取的是高维特征，浅层网络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(a, b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-apple-system"/>
              </a:rPr>
              <a:t>c)</a:t>
            </a:r>
            <a:r>
              <a:rPr lang="zh-CN" altLang="en-US" dirty="0">
                <a:solidFill>
                  <a:schemeClr val="bg1"/>
                </a:solidFill>
                <a:latin typeface="-apple-system"/>
              </a:rPr>
              <a:t>提取的是低维特征，图片的细节大多都保留下来了。实现风格迁移背后的关键概念与所有深度学习算法的核心相同：定义了一个损失函数来指定想要实现的目标，并最大限度地减少这种损失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手势操控</a:t>
            </a:r>
            <a:r>
              <a:rPr lang="zh-CN" altLang="en-US" dirty="0">
                <a:solidFill>
                  <a:schemeClr val="bg1"/>
                </a:solidFill>
              </a:rPr>
              <a:t>是利用手势这一物理动作进行无声的语言交流，在交互设计领域，人们可以使用一只手或两只手对相关设备进行操作。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bg1"/>
                </a:solidFill>
              </a:rPr>
              <a:t>在虚拟现实领域，人们的体验常常受制于</a:t>
            </a:r>
            <a:r>
              <a:rPr lang="en-US" altLang="zh-CN" dirty="0">
                <a:solidFill>
                  <a:schemeClr val="bg1"/>
                </a:solidFill>
              </a:rPr>
              <a:t>VR</a:t>
            </a:r>
            <a:r>
              <a:rPr lang="zh-CN" altLang="en-US" dirty="0">
                <a:solidFill>
                  <a:schemeClr val="bg1"/>
                </a:solidFill>
              </a:rPr>
              <a:t>头显和不够自然的交互方式。相比之下，手势识别能够在虚拟环境中，赋予人们贴近现实生活的手势导航和控制能力，建立最直接的人机交互方式，让用户具有身临其境的沉浸感。</a:t>
            </a:r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en-US" altLang="zh-CN" dirty="0">
              <a:solidFill>
                <a:schemeClr val="bg1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1F13C2-DF37-4F3A-AB47-3066FD48F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3963627"/>
            <a:ext cx="3341100" cy="250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59496" y="620688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项目简介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内容与目标</a:t>
            </a:r>
          </a:p>
        </p:txBody>
      </p:sp>
      <p:sp>
        <p:nvSpPr>
          <p:cNvPr id="13" name="矩形 12"/>
          <p:cNvSpPr/>
          <p:nvPr/>
        </p:nvSpPr>
        <p:spPr>
          <a:xfrm>
            <a:off x="2603612" y="1700808"/>
            <a:ext cx="6012668" cy="65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en-US" altLang="zh-CN" sz="1600" dirty="0">
              <a:solidFill>
                <a:prstClr val="white"/>
              </a:solidFill>
              <a:latin typeface="Arial"/>
              <a:ea typeface="微软雅黑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endParaRPr lang="zh-CN" altLang="en-US" sz="160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75EA32-3A08-4781-B5E3-48F7BAA93E59}"/>
              </a:ext>
            </a:extLst>
          </p:cNvPr>
          <p:cNvSpPr txBox="1"/>
          <p:nvPr/>
        </p:nvSpPr>
        <p:spPr>
          <a:xfrm>
            <a:off x="1271464" y="18441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D316F7-DB8D-4F52-8207-0547AB2B01AE}"/>
              </a:ext>
            </a:extLst>
          </p:cNvPr>
          <p:cNvSpPr/>
          <p:nvPr/>
        </p:nvSpPr>
        <p:spPr>
          <a:xfrm>
            <a:off x="1549628" y="1082353"/>
            <a:ext cx="857367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主体功能：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手势</a:t>
            </a:r>
            <a:r>
              <a:rPr lang="en-US" altLang="zh-CN" sz="2000" dirty="0">
                <a:solidFill>
                  <a:schemeClr val="bg1"/>
                </a:solidFill>
              </a:rPr>
              <a:t>5</a:t>
            </a:r>
            <a:r>
              <a:rPr lang="zh-CN" altLang="en-US" sz="2000" dirty="0">
                <a:solidFill>
                  <a:schemeClr val="bg1"/>
                </a:solidFill>
              </a:rPr>
              <a:t>：捕捉图片，自动进行七种风格的图片风格迁移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手势</a:t>
            </a:r>
            <a:r>
              <a:rPr lang="en-US" altLang="zh-CN" sz="2000" dirty="0">
                <a:solidFill>
                  <a:schemeClr val="bg1"/>
                </a:solidFill>
              </a:rPr>
              <a:t>2</a:t>
            </a:r>
            <a:r>
              <a:rPr lang="zh-CN" altLang="en-US" sz="2000" dirty="0">
                <a:solidFill>
                  <a:schemeClr val="bg1"/>
                </a:solidFill>
              </a:rPr>
              <a:t>：回看前次保存的进行风格迁移后的图片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手势</a:t>
            </a:r>
            <a:r>
              <a:rPr lang="en-US" altLang="zh-CN" sz="2000" dirty="0">
                <a:solidFill>
                  <a:schemeClr val="bg1"/>
                </a:solidFill>
              </a:rPr>
              <a:t>0</a:t>
            </a:r>
            <a:r>
              <a:rPr lang="zh-CN" altLang="en-US" sz="2000" dirty="0">
                <a:solidFill>
                  <a:schemeClr val="bg1"/>
                </a:solidFill>
              </a:rPr>
              <a:t>：退出软件，返回桌面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软件界面：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在屏幕上实时显示交互的动作和摄像头捕获的图片，在每个界面有能进行的操作的提示，图片风格迁移后有每种风格的介绍和原图的对比。</a:t>
            </a:r>
            <a:endParaRPr lang="en-US" altLang="zh-CN" sz="2000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19">
            <a:extLst>
              <a:ext uri="{FF2B5EF4-FFF2-40B4-BE49-F238E27FC236}">
                <a16:creationId xmlns:a16="http://schemas.microsoft.com/office/drawing/2014/main" id="{64D185DF-312C-47EE-B778-E956767A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19555"/>
              </p:ext>
            </p:extLst>
          </p:nvPr>
        </p:nvGraphicFramePr>
        <p:xfrm>
          <a:off x="1772466" y="3501008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744">
                  <a:extLst>
                    <a:ext uri="{9D8B030D-6E8A-4147-A177-3AD203B41FA5}">
                      <a16:colId xmlns:a16="http://schemas.microsoft.com/office/drawing/2014/main" val="3174890210"/>
                    </a:ext>
                  </a:extLst>
                </a:gridCol>
                <a:gridCol w="3658922">
                  <a:extLst>
                    <a:ext uri="{9D8B030D-6E8A-4147-A177-3AD203B41FA5}">
                      <a16:colId xmlns:a16="http://schemas.microsoft.com/office/drawing/2014/main" val="27633634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9202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31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课程选题、讨论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确定课题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7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方案设计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完成开题报告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4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编写手势识别部分代码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交互部分代码完成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170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第五周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编写图像处理部分代码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图像处理代码基本完成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16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第六周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界面设计、机器训练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目标功能基本实现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09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第七周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调试、撰写答辩报告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完成调试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35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第八周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验收、答辩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验收通过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1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6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11">
        <p14:reveal dir="r"/>
      </p:transition>
    </mc:Choice>
    <mc:Fallback xmlns="">
      <p:transition spd="slow" advTm="301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资料带 1">
            <a:extLst>
              <a:ext uri="{FF2B5EF4-FFF2-40B4-BE49-F238E27FC236}">
                <a16:creationId xmlns:a16="http://schemas.microsoft.com/office/drawing/2014/main" id="{BE85EAD5-AFF2-4B2B-A058-B347A7891622}"/>
              </a:ext>
            </a:extLst>
          </p:cNvPr>
          <p:cNvSpPr/>
          <p:nvPr/>
        </p:nvSpPr>
        <p:spPr>
          <a:xfrm>
            <a:off x="947428" y="2024844"/>
            <a:ext cx="10297144" cy="2808312"/>
          </a:xfrm>
          <a:prstGeom prst="flowChartPunchedTape">
            <a:avLst/>
          </a:prstGeom>
          <a:solidFill>
            <a:srgbClr val="217392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+mj-ea"/>
                <a:ea typeface="+mj-ea"/>
              </a:rPr>
              <a:t>开发过程</a:t>
            </a:r>
          </a:p>
        </p:txBody>
      </p:sp>
    </p:spTree>
    <p:extLst>
      <p:ext uri="{BB962C8B-B14F-4D97-AF65-F5344CB8AC3E}">
        <p14:creationId xmlns:p14="http://schemas.microsoft.com/office/powerpoint/2010/main" val="236895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55441" y="692696"/>
            <a:ext cx="4464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开发平台与分工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8C27A-72FC-4B4F-BFCC-EC9B2CC9E74A}"/>
              </a:ext>
            </a:extLst>
          </p:cNvPr>
          <p:cNvSpPr txBox="1"/>
          <p:nvPr/>
        </p:nvSpPr>
        <p:spPr>
          <a:xfrm>
            <a:off x="1371444" y="1340768"/>
            <a:ext cx="6092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软件部分：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Python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</a:rPr>
              <a:t>Opencv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   </a:t>
            </a:r>
            <a:r>
              <a:rPr lang="en-US" altLang="zh-CN" sz="2400" dirty="0" err="1">
                <a:solidFill>
                  <a:schemeClr val="bg1"/>
                </a:solidFill>
              </a:rPr>
              <a:t>keras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硬件部分：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   附带摄像头功能的</a:t>
            </a:r>
            <a:r>
              <a:rPr lang="en-US" altLang="zh-CN" sz="2400" dirty="0">
                <a:solidFill>
                  <a:schemeClr val="bg1"/>
                </a:solidFill>
              </a:rPr>
              <a:t>PC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   单独摄像头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903E7B0-2325-4C0F-B3D3-A2293BD40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014" y="1345686"/>
            <a:ext cx="2132488" cy="12422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12FAEB-2EA5-4AC9-9F44-648A53041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14" y="2584611"/>
            <a:ext cx="2132487" cy="124221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88DE6E-E6A0-464E-9DC4-E4536D7E7A0A}"/>
              </a:ext>
            </a:extLst>
          </p:cNvPr>
          <p:cNvSpPr txBox="1"/>
          <p:nvPr/>
        </p:nvSpPr>
        <p:spPr>
          <a:xfrm>
            <a:off x="1371444" y="4653136"/>
            <a:ext cx="91170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分工：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刘星雨：图片风格提取迁移代码编写，调试程序</a:t>
            </a:r>
          </a:p>
          <a:p>
            <a:r>
              <a:rPr lang="zh-CN" altLang="en-US" sz="2400" dirty="0">
                <a:solidFill>
                  <a:schemeClr val="bg1"/>
                </a:solidFill>
              </a:rPr>
              <a:t>解康辉、石芸帅：手势识别的代码编写，调试程序，</a:t>
            </a:r>
            <a:r>
              <a:rPr lang="en-US" altLang="zh-CN" sz="2400" dirty="0" err="1">
                <a:solidFill>
                  <a:schemeClr val="bg1"/>
                </a:solidFill>
              </a:rPr>
              <a:t>opencv</a:t>
            </a:r>
            <a:r>
              <a:rPr lang="zh-CN" altLang="en-US" sz="2400" dirty="0">
                <a:solidFill>
                  <a:schemeClr val="bg1"/>
                </a:solidFill>
              </a:rPr>
              <a:t>平台的展示界面设计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85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55441" y="692696"/>
            <a:ext cx="4464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软件设计流程图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E8C27A-72FC-4B4F-BFCC-EC9B2CC9E74A}"/>
              </a:ext>
            </a:extLst>
          </p:cNvPr>
          <p:cNvSpPr txBox="1"/>
          <p:nvPr/>
        </p:nvSpPr>
        <p:spPr>
          <a:xfrm>
            <a:off x="695400" y="1340768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0FAF7-ABE8-436F-9125-40B424B7C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163" y="1266465"/>
            <a:ext cx="4241069" cy="5306966"/>
          </a:xfrm>
          <a:prstGeom prst="rect">
            <a:avLst/>
          </a:prstGeom>
          <a:effectLst>
            <a:outerShdw blurRad="50800" dist="50800" dir="5400000" algn="ctr" rotWithShape="0">
              <a:srgbClr val="217392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007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80"/>
    </mc:Choice>
    <mc:Fallback xmlns="">
      <p:transition advTm="25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055440" y="476672"/>
            <a:ext cx="4536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开发过程</a:t>
            </a:r>
            <a:r>
              <a:rPr lang="en-US" altLang="zh-CN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b="1" dirty="0">
                <a:gradFill>
                  <a:gsLst>
                    <a:gs pos="100000">
                      <a:srgbClr val="398EB6"/>
                    </a:gs>
                    <a:gs pos="0">
                      <a:srgbClr val="B4DAF1"/>
                    </a:gs>
                  </a:gsLst>
                  <a:path path="circle">
                    <a:fillToRect l="50000" t="50000" r="50000" b="50000"/>
                  </a:path>
                </a:gradFill>
                <a:latin typeface="微软雅黑" pitchFamily="34" charset="-122"/>
                <a:ea typeface="微软雅黑" pitchFamily="34" charset="-122"/>
              </a:rPr>
              <a:t>主要困难与解决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F2088E5E-5AE0-458A-A2D2-59C9B14E9A21}"/>
              </a:ext>
            </a:extLst>
          </p:cNvPr>
          <p:cNvSpPr/>
          <p:nvPr/>
        </p:nvSpPr>
        <p:spPr>
          <a:xfrm>
            <a:off x="1716542" y="2415873"/>
            <a:ext cx="411865" cy="46166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爆炸形: 8 pt  11">
            <a:extLst>
              <a:ext uri="{FF2B5EF4-FFF2-40B4-BE49-F238E27FC236}">
                <a16:creationId xmlns:a16="http://schemas.microsoft.com/office/drawing/2014/main" id="{016138D8-5AB9-459F-A671-8DF787D141BF}"/>
              </a:ext>
            </a:extLst>
          </p:cNvPr>
          <p:cNvSpPr/>
          <p:nvPr/>
        </p:nvSpPr>
        <p:spPr>
          <a:xfrm>
            <a:off x="1742539" y="3579028"/>
            <a:ext cx="372838" cy="45220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209705-6FB1-4B1C-A9C1-58A4C67EF6D7}"/>
              </a:ext>
            </a:extLst>
          </p:cNvPr>
          <p:cNvSpPr txBox="1"/>
          <p:nvPr/>
        </p:nvSpPr>
        <p:spPr>
          <a:xfrm>
            <a:off x="2115377" y="2415873"/>
            <a:ext cx="87129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使用传统的检测凸包筛选指尖的方法，手势识别的准确率不高，后来我们结合了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API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 Unicode MS" pitchFamily="34" charset="-122"/>
              </a:rPr>
              <a:t>提高了手势识别的准确性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5D2767-87FC-40CE-B11D-2AFECD11F681}"/>
              </a:ext>
            </a:extLst>
          </p:cNvPr>
          <p:cNvSpPr txBox="1"/>
          <p:nvPr/>
        </p:nvSpPr>
        <p:spPr>
          <a:xfrm>
            <a:off x="2115377" y="3579028"/>
            <a:ext cx="890500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抗干扰性能不强，如果在图像上加一些干扰，网络的结果可能变得不可接受。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7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2358">
        <p14:reveal dir="r"/>
      </p:transition>
    </mc:Choice>
    <mc:Fallback xmlns="">
      <p:transition spd="slow" advTm="2358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652</Words>
  <Application>Microsoft Office PowerPoint</Application>
  <PresentationFormat>宽屏</PresentationFormat>
  <Paragraphs>88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宋体</vt:lpstr>
      <vt:lpstr>微软雅黑</vt:lpstr>
      <vt:lpstr>Arial</vt:lpstr>
      <vt:lpstr>Calibri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蓝色科技</dc:title>
  <dc:creator>第一PPT</dc:creator>
  <cp:keywords>www.1ppt.com</cp:keywords>
  <cp:lastModifiedBy>M cristo</cp:lastModifiedBy>
  <cp:revision>78</cp:revision>
  <dcterms:created xsi:type="dcterms:W3CDTF">2013-01-29T02:50:44Z</dcterms:created>
  <dcterms:modified xsi:type="dcterms:W3CDTF">2019-10-30T14:40:53Z</dcterms:modified>
</cp:coreProperties>
</file>