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7"/>
  </p:notesMasterIdLst>
  <p:sldIdLst>
    <p:sldId id="256" r:id="rId6"/>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 Beaudry" initials="JB" lastIdx="32" clrIdx="0"/>
  <p:cmAuthor id="1" name="Christina Bullard" initials="CB" lastIdx="3" clrIdx="1"/>
  <p:cmAuthor id="2" name="Christina Bullard"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A40"/>
    <a:srgbClr val="C4D0D7"/>
    <a:srgbClr val="4D546A"/>
    <a:srgbClr val="38A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810" autoAdjust="0"/>
  </p:normalViewPr>
  <p:slideViewPr>
    <p:cSldViewPr>
      <p:cViewPr varScale="1">
        <p:scale>
          <a:sx n="33" d="100"/>
          <a:sy n="33" d="100"/>
        </p:scale>
        <p:origin x="2802" y="180"/>
      </p:cViewPr>
      <p:guideLst>
        <p:guide orient="horz" pos="10368"/>
        <p:guide pos="1382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708D8-88B1-4849-9ED0-38E23EC1E37C}" type="datetimeFigureOut">
              <a:rPr lang="en-US" smtClean="0"/>
              <a:t>4/12/2023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52C641-2F8F-E642-B486-8F194B01BDE0}" type="slidenum">
              <a:rPr lang="en-US" smtClean="0"/>
              <a:t>‹#›</a:t>
            </a:fld>
            <a:endParaRPr lang="en-US"/>
          </a:p>
        </p:txBody>
      </p:sp>
    </p:spTree>
    <p:extLst>
      <p:ext uri="{BB962C8B-B14F-4D97-AF65-F5344CB8AC3E}">
        <p14:creationId xmlns:p14="http://schemas.microsoft.com/office/powerpoint/2010/main" val="11745619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52C641-2F8F-E642-B486-8F194B01BDE0}" type="slidenum">
              <a:rPr lang="en-US" smtClean="0"/>
              <a:t>1</a:t>
            </a:fld>
            <a:endParaRPr lang="en-US"/>
          </a:p>
        </p:txBody>
      </p:sp>
    </p:spTree>
    <p:extLst>
      <p:ext uri="{BB962C8B-B14F-4D97-AF65-F5344CB8AC3E}">
        <p14:creationId xmlns:p14="http://schemas.microsoft.com/office/powerpoint/2010/main" val="155911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37348B-68DD-AA7A-2155-79E19DFED41B}"/>
              </a:ext>
            </a:extLst>
          </p:cNvPr>
          <p:cNvSpPr txBox="1"/>
          <p:nvPr userDrawn="1"/>
        </p:nvSpPr>
        <p:spPr>
          <a:xfrm>
            <a:off x="10972800" y="5105400"/>
            <a:ext cx="10972800" cy="1415772"/>
          </a:xfrm>
          <a:prstGeom prst="rect">
            <a:avLst/>
          </a:prstGeom>
          <a:noFill/>
        </p:spPr>
        <p:txBody>
          <a:bodyPr wrap="square" rtlCol="0">
            <a:spAutoFit/>
          </a:bodyPr>
          <a:lstStyle/>
          <a:p>
            <a:endParaRPr lang="en-US" dirty="0">
              <a:solidFill>
                <a:srgbClr val="081A40"/>
              </a:solidFill>
            </a:endParaRPr>
          </a:p>
        </p:txBody>
      </p:sp>
      <p:sp>
        <p:nvSpPr>
          <p:cNvPr id="5" name="TextBox 4">
            <a:extLst>
              <a:ext uri="{FF2B5EF4-FFF2-40B4-BE49-F238E27FC236}">
                <a16:creationId xmlns:a16="http://schemas.microsoft.com/office/drawing/2014/main" id="{49A41792-ED70-A183-2813-35EE0E7295A9}"/>
              </a:ext>
            </a:extLst>
          </p:cNvPr>
          <p:cNvSpPr txBox="1"/>
          <p:nvPr userDrawn="1"/>
        </p:nvSpPr>
        <p:spPr>
          <a:xfrm>
            <a:off x="0" y="3810000"/>
            <a:ext cx="9906000" cy="1415772"/>
          </a:xfrm>
          <a:prstGeom prst="rect">
            <a:avLst/>
          </a:prstGeom>
          <a:noFill/>
        </p:spPr>
        <p:txBody>
          <a:bodyPr wrap="square" rtlCol="0">
            <a:spAutoFit/>
          </a:bodyPr>
          <a:lstStyle/>
          <a:p>
            <a:r>
              <a:rPr lang="en-US" dirty="0"/>
              <a:t>test</a:t>
            </a:r>
          </a:p>
        </p:txBody>
      </p:sp>
    </p:spTree>
    <p:extLst>
      <p:ext uri="{BB962C8B-B14F-4D97-AF65-F5344CB8AC3E}">
        <p14:creationId xmlns:p14="http://schemas.microsoft.com/office/powerpoint/2010/main" val="249401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9B875105-F433-42E0-AD45-0B313962408F}" type="datetimeFigureOut">
              <a:rPr lang="en-US" smtClean="0"/>
              <a:pPr/>
              <a:t>4/12/2023</a:t>
            </a:fld>
            <a:endParaRPr lang="en-US"/>
          </a:p>
        </p:txBody>
      </p:sp>
      <p:sp>
        <p:nvSpPr>
          <p:cNvPr id="6" name="Footer Placeholder 5"/>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64873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4560" y="7680963"/>
            <a:ext cx="39502080" cy="2172462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9B875105-F433-42E0-AD45-0B313962408F}" type="datetimeFigureOut">
              <a:rPr lang="en-US" smtClean="0"/>
              <a:pPr/>
              <a:t>4/12/2023</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177312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9B875105-F433-42E0-AD45-0B313962408F}" type="datetimeFigureOut">
              <a:rPr lang="en-US" smtClean="0"/>
              <a:pPr/>
              <a:t>4/12/2023</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819476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DFF1-F131-E954-76AB-BAE4E5BC5420}"/>
              </a:ext>
            </a:extLst>
          </p:cNvPr>
          <p:cNvSpPr>
            <a:spLocks noGrp="1"/>
          </p:cNvSpPr>
          <p:nvPr>
            <p:ph type="ctrTitle"/>
          </p:nvPr>
        </p:nvSpPr>
        <p:spPr>
          <a:xfrm>
            <a:off x="5486400" y="5387975"/>
            <a:ext cx="32918400" cy="11460163"/>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849F29-85E1-0D23-AE10-242E26CB2D43}"/>
              </a:ext>
            </a:extLst>
          </p:cNvPr>
          <p:cNvSpPr>
            <a:spLocks noGrp="1"/>
          </p:cNvSpPr>
          <p:nvPr>
            <p:ph type="subTitle" idx="1"/>
          </p:nvPr>
        </p:nvSpPr>
        <p:spPr>
          <a:xfrm>
            <a:off x="5486400" y="17289463"/>
            <a:ext cx="32918400" cy="79486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9DA231-FAFD-356D-9C2B-4FF046C420CC}"/>
              </a:ext>
            </a:extLst>
          </p:cNvPr>
          <p:cNvSpPr>
            <a:spLocks noGrp="1"/>
          </p:cNvSpPr>
          <p:nvPr>
            <p:ph type="dt" sz="half" idx="10"/>
          </p:nvPr>
        </p:nvSpPr>
        <p:spPr>
          <a:xfrm>
            <a:off x="3017838" y="30510163"/>
            <a:ext cx="9875837" cy="1752600"/>
          </a:xfrm>
          <a:prstGeom prst="rect">
            <a:avLst/>
          </a:prstGeom>
        </p:spPr>
        <p:txBody>
          <a:bodyPr/>
          <a:lstStyle/>
          <a:p>
            <a:fld id="{F448DC08-6489-4456-8CE9-C2419F4071D6}" type="datetimeFigureOut">
              <a:rPr lang="en-US" smtClean="0"/>
              <a:t>4/12/2023</a:t>
            </a:fld>
            <a:endParaRPr lang="en-US"/>
          </a:p>
        </p:txBody>
      </p:sp>
      <p:sp>
        <p:nvSpPr>
          <p:cNvPr id="5" name="Footer Placeholder 4">
            <a:extLst>
              <a:ext uri="{FF2B5EF4-FFF2-40B4-BE49-F238E27FC236}">
                <a16:creationId xmlns:a16="http://schemas.microsoft.com/office/drawing/2014/main" id="{65B9F7C1-C993-8552-E170-381C7485E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50C30-CE54-B75F-F01A-2E0A3F68A142}"/>
              </a:ext>
            </a:extLst>
          </p:cNvPr>
          <p:cNvSpPr>
            <a:spLocks noGrp="1"/>
          </p:cNvSpPr>
          <p:nvPr>
            <p:ph type="sldNum" sz="quarter" idx="12"/>
          </p:nvPr>
        </p:nvSpPr>
        <p:spPr/>
        <p:txBody>
          <a:bodyPr/>
          <a:lstStyle/>
          <a:p>
            <a:fld id="{9CD33120-4104-4E04-92B4-201F6AC6CEEB}" type="slidenum">
              <a:rPr lang="en-US" smtClean="0"/>
              <a:t>‹#›</a:t>
            </a:fld>
            <a:endParaRPr lang="en-US"/>
          </a:p>
        </p:txBody>
      </p:sp>
    </p:spTree>
    <p:extLst>
      <p:ext uri="{BB962C8B-B14F-4D97-AF65-F5344CB8AC3E}">
        <p14:creationId xmlns:p14="http://schemas.microsoft.com/office/powerpoint/2010/main" val="2393833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A81F-EA39-2E8D-9D10-1C3DECAABA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DE5013-45D3-AB3B-AF1F-C598A334F9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707AF-8F18-5D94-B7FC-2ED5ADC4E75E}"/>
              </a:ext>
            </a:extLst>
          </p:cNvPr>
          <p:cNvSpPr>
            <a:spLocks noGrp="1"/>
          </p:cNvSpPr>
          <p:nvPr>
            <p:ph type="dt" sz="half" idx="10"/>
          </p:nvPr>
        </p:nvSpPr>
        <p:spPr>
          <a:xfrm>
            <a:off x="3017838" y="30510163"/>
            <a:ext cx="9875837" cy="1752600"/>
          </a:xfrm>
          <a:prstGeom prst="rect">
            <a:avLst/>
          </a:prstGeom>
        </p:spPr>
        <p:txBody>
          <a:bodyPr/>
          <a:lstStyle/>
          <a:p>
            <a:fld id="{F448DC08-6489-4456-8CE9-C2419F4071D6}" type="datetimeFigureOut">
              <a:rPr lang="en-US" smtClean="0"/>
              <a:t>4/12/2023</a:t>
            </a:fld>
            <a:endParaRPr lang="en-US"/>
          </a:p>
        </p:txBody>
      </p:sp>
      <p:sp>
        <p:nvSpPr>
          <p:cNvPr id="5" name="Footer Placeholder 4">
            <a:extLst>
              <a:ext uri="{FF2B5EF4-FFF2-40B4-BE49-F238E27FC236}">
                <a16:creationId xmlns:a16="http://schemas.microsoft.com/office/drawing/2014/main" id="{3D2CB69A-2330-0BCD-7FE2-8AD072689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60645-439F-A900-4610-6D62DC939DFB}"/>
              </a:ext>
            </a:extLst>
          </p:cNvPr>
          <p:cNvSpPr>
            <a:spLocks noGrp="1"/>
          </p:cNvSpPr>
          <p:nvPr>
            <p:ph type="sldNum" sz="quarter" idx="12"/>
          </p:nvPr>
        </p:nvSpPr>
        <p:spPr/>
        <p:txBody>
          <a:bodyPr/>
          <a:lstStyle/>
          <a:p>
            <a:fld id="{9CD33120-4104-4E04-92B4-201F6AC6CEEB}" type="slidenum">
              <a:rPr lang="en-US" smtClean="0"/>
              <a:t>‹#›</a:t>
            </a:fld>
            <a:endParaRPr lang="en-US"/>
          </a:p>
        </p:txBody>
      </p:sp>
    </p:spTree>
    <p:extLst>
      <p:ext uri="{BB962C8B-B14F-4D97-AF65-F5344CB8AC3E}">
        <p14:creationId xmlns:p14="http://schemas.microsoft.com/office/powerpoint/2010/main" val="3090095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4378-8BBF-0349-D29F-C9309894EBDD}"/>
              </a:ext>
            </a:extLst>
          </p:cNvPr>
          <p:cNvSpPr>
            <a:spLocks noGrp="1"/>
          </p:cNvSpPr>
          <p:nvPr>
            <p:ph type="title"/>
          </p:nvPr>
        </p:nvSpPr>
        <p:spPr>
          <a:xfrm>
            <a:off x="2994025" y="8207375"/>
            <a:ext cx="37857113" cy="1369218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70D824-D602-7A90-C6F8-1200D24A552C}"/>
              </a:ext>
            </a:extLst>
          </p:cNvPr>
          <p:cNvSpPr>
            <a:spLocks noGrp="1"/>
          </p:cNvSpPr>
          <p:nvPr>
            <p:ph type="body" idx="1"/>
          </p:nvPr>
        </p:nvSpPr>
        <p:spPr>
          <a:xfrm>
            <a:off x="2994025" y="22029738"/>
            <a:ext cx="37857113" cy="72009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F1086E-0591-F397-BEA8-5C9D695F3940}"/>
              </a:ext>
            </a:extLst>
          </p:cNvPr>
          <p:cNvSpPr>
            <a:spLocks noGrp="1"/>
          </p:cNvSpPr>
          <p:nvPr>
            <p:ph type="dt" sz="half" idx="10"/>
          </p:nvPr>
        </p:nvSpPr>
        <p:spPr>
          <a:xfrm>
            <a:off x="3017838" y="30510163"/>
            <a:ext cx="9875837" cy="1752600"/>
          </a:xfrm>
          <a:prstGeom prst="rect">
            <a:avLst/>
          </a:prstGeom>
        </p:spPr>
        <p:txBody>
          <a:bodyPr/>
          <a:lstStyle/>
          <a:p>
            <a:fld id="{F448DC08-6489-4456-8CE9-C2419F4071D6}" type="datetimeFigureOut">
              <a:rPr lang="en-US" smtClean="0"/>
              <a:t>4/12/2023</a:t>
            </a:fld>
            <a:endParaRPr lang="en-US"/>
          </a:p>
        </p:txBody>
      </p:sp>
      <p:sp>
        <p:nvSpPr>
          <p:cNvPr id="5" name="Footer Placeholder 4">
            <a:extLst>
              <a:ext uri="{FF2B5EF4-FFF2-40B4-BE49-F238E27FC236}">
                <a16:creationId xmlns:a16="http://schemas.microsoft.com/office/drawing/2014/main" id="{A895905B-8560-CA4E-96D1-94C479C24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D8107-ACA8-3610-7E2C-BE9B6BCB8B2E}"/>
              </a:ext>
            </a:extLst>
          </p:cNvPr>
          <p:cNvSpPr>
            <a:spLocks noGrp="1"/>
          </p:cNvSpPr>
          <p:nvPr>
            <p:ph type="sldNum" sz="quarter" idx="12"/>
          </p:nvPr>
        </p:nvSpPr>
        <p:spPr/>
        <p:txBody>
          <a:bodyPr/>
          <a:lstStyle/>
          <a:p>
            <a:fld id="{9CD33120-4104-4E04-92B4-201F6AC6CEEB}" type="slidenum">
              <a:rPr lang="en-US" smtClean="0"/>
              <a:t>‹#›</a:t>
            </a:fld>
            <a:endParaRPr lang="en-US"/>
          </a:p>
        </p:txBody>
      </p:sp>
    </p:spTree>
    <p:extLst>
      <p:ext uri="{BB962C8B-B14F-4D97-AF65-F5344CB8AC3E}">
        <p14:creationId xmlns:p14="http://schemas.microsoft.com/office/powerpoint/2010/main" val="1830904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71CE-36F0-35CC-CA9B-D3FBFBABE8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A7C7D6-354E-3A7A-C828-CE1B2648CAA6}"/>
              </a:ext>
            </a:extLst>
          </p:cNvPr>
          <p:cNvSpPr>
            <a:spLocks noGrp="1"/>
          </p:cNvSpPr>
          <p:nvPr>
            <p:ph sz="half" idx="1"/>
          </p:nvPr>
        </p:nvSpPr>
        <p:spPr>
          <a:xfrm>
            <a:off x="3017838" y="8763000"/>
            <a:ext cx="18851562" cy="20886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E7877-27E3-79AE-6F69-31E6C337846F}"/>
              </a:ext>
            </a:extLst>
          </p:cNvPr>
          <p:cNvSpPr>
            <a:spLocks noGrp="1"/>
          </p:cNvSpPr>
          <p:nvPr>
            <p:ph sz="half" idx="2"/>
          </p:nvPr>
        </p:nvSpPr>
        <p:spPr>
          <a:xfrm>
            <a:off x="22021800" y="8763000"/>
            <a:ext cx="18851563" cy="20886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3775CC-8160-DE81-727E-951186C36695}"/>
              </a:ext>
            </a:extLst>
          </p:cNvPr>
          <p:cNvSpPr>
            <a:spLocks noGrp="1"/>
          </p:cNvSpPr>
          <p:nvPr>
            <p:ph type="dt" sz="half" idx="10"/>
          </p:nvPr>
        </p:nvSpPr>
        <p:spPr>
          <a:xfrm>
            <a:off x="3017838" y="30510163"/>
            <a:ext cx="9875837" cy="1752600"/>
          </a:xfrm>
          <a:prstGeom prst="rect">
            <a:avLst/>
          </a:prstGeom>
        </p:spPr>
        <p:txBody>
          <a:bodyPr/>
          <a:lstStyle/>
          <a:p>
            <a:fld id="{F448DC08-6489-4456-8CE9-C2419F4071D6}" type="datetimeFigureOut">
              <a:rPr lang="en-US" smtClean="0"/>
              <a:t>4/12/2023</a:t>
            </a:fld>
            <a:endParaRPr lang="en-US"/>
          </a:p>
        </p:txBody>
      </p:sp>
      <p:sp>
        <p:nvSpPr>
          <p:cNvPr id="6" name="Footer Placeholder 5">
            <a:extLst>
              <a:ext uri="{FF2B5EF4-FFF2-40B4-BE49-F238E27FC236}">
                <a16:creationId xmlns:a16="http://schemas.microsoft.com/office/drawing/2014/main" id="{A17BFCC3-EE32-498E-0838-91A749F29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5B627-DF4E-62E5-A7E6-5E2BD2722264}"/>
              </a:ext>
            </a:extLst>
          </p:cNvPr>
          <p:cNvSpPr>
            <a:spLocks noGrp="1"/>
          </p:cNvSpPr>
          <p:nvPr>
            <p:ph type="sldNum" sz="quarter" idx="12"/>
          </p:nvPr>
        </p:nvSpPr>
        <p:spPr/>
        <p:txBody>
          <a:bodyPr/>
          <a:lstStyle/>
          <a:p>
            <a:fld id="{9CD33120-4104-4E04-92B4-201F6AC6CEEB}" type="slidenum">
              <a:rPr lang="en-US" smtClean="0"/>
              <a:t>‹#›</a:t>
            </a:fld>
            <a:endParaRPr lang="en-US"/>
          </a:p>
        </p:txBody>
      </p:sp>
    </p:spTree>
    <p:extLst>
      <p:ext uri="{BB962C8B-B14F-4D97-AF65-F5344CB8AC3E}">
        <p14:creationId xmlns:p14="http://schemas.microsoft.com/office/powerpoint/2010/main" val="1576908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32CA-6D83-B208-F1B3-09811F5EC5F0}"/>
              </a:ext>
            </a:extLst>
          </p:cNvPr>
          <p:cNvSpPr>
            <a:spLocks noGrp="1"/>
          </p:cNvSpPr>
          <p:nvPr>
            <p:ph type="title"/>
          </p:nvPr>
        </p:nvSpPr>
        <p:spPr>
          <a:xfrm>
            <a:off x="3022600" y="1752600"/>
            <a:ext cx="37857113" cy="63627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FEB204-8296-CD90-CBBB-39F019A97EA8}"/>
              </a:ext>
            </a:extLst>
          </p:cNvPr>
          <p:cNvSpPr>
            <a:spLocks noGrp="1"/>
          </p:cNvSpPr>
          <p:nvPr>
            <p:ph type="body" idx="1"/>
          </p:nvPr>
        </p:nvSpPr>
        <p:spPr>
          <a:xfrm>
            <a:off x="3022600" y="8069263"/>
            <a:ext cx="18568988"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5FB85D-2E9D-F05F-ABB7-CFBD6FAA3C90}"/>
              </a:ext>
            </a:extLst>
          </p:cNvPr>
          <p:cNvSpPr>
            <a:spLocks noGrp="1"/>
          </p:cNvSpPr>
          <p:nvPr>
            <p:ph sz="half" idx="2"/>
          </p:nvPr>
        </p:nvSpPr>
        <p:spPr>
          <a:xfrm>
            <a:off x="3022600" y="12023725"/>
            <a:ext cx="18568988" cy="17686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77E465-ADAF-1775-7510-13EBE14E0592}"/>
              </a:ext>
            </a:extLst>
          </p:cNvPr>
          <p:cNvSpPr>
            <a:spLocks noGrp="1"/>
          </p:cNvSpPr>
          <p:nvPr>
            <p:ph type="body" sz="quarter" idx="3"/>
          </p:nvPr>
        </p:nvSpPr>
        <p:spPr>
          <a:xfrm>
            <a:off x="22220238" y="8069263"/>
            <a:ext cx="18659475"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4D91B6-FCCB-F3FB-81A4-6592380235BC}"/>
              </a:ext>
            </a:extLst>
          </p:cNvPr>
          <p:cNvSpPr>
            <a:spLocks noGrp="1"/>
          </p:cNvSpPr>
          <p:nvPr>
            <p:ph sz="quarter" idx="4"/>
          </p:nvPr>
        </p:nvSpPr>
        <p:spPr>
          <a:xfrm>
            <a:off x="22220238" y="12023725"/>
            <a:ext cx="18659475" cy="17686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9A8246-6A09-D462-DFE3-0F2D0E1F7467}"/>
              </a:ext>
            </a:extLst>
          </p:cNvPr>
          <p:cNvSpPr>
            <a:spLocks noGrp="1"/>
          </p:cNvSpPr>
          <p:nvPr>
            <p:ph type="dt" sz="half" idx="10"/>
          </p:nvPr>
        </p:nvSpPr>
        <p:spPr>
          <a:xfrm>
            <a:off x="3017838" y="30510163"/>
            <a:ext cx="9875837" cy="1752600"/>
          </a:xfrm>
          <a:prstGeom prst="rect">
            <a:avLst/>
          </a:prstGeom>
        </p:spPr>
        <p:txBody>
          <a:bodyPr/>
          <a:lstStyle/>
          <a:p>
            <a:fld id="{F448DC08-6489-4456-8CE9-C2419F4071D6}" type="datetimeFigureOut">
              <a:rPr lang="en-US" smtClean="0"/>
              <a:t>4/12/2023</a:t>
            </a:fld>
            <a:endParaRPr lang="en-US"/>
          </a:p>
        </p:txBody>
      </p:sp>
      <p:sp>
        <p:nvSpPr>
          <p:cNvPr id="8" name="Footer Placeholder 7">
            <a:extLst>
              <a:ext uri="{FF2B5EF4-FFF2-40B4-BE49-F238E27FC236}">
                <a16:creationId xmlns:a16="http://schemas.microsoft.com/office/drawing/2014/main" id="{4DE26723-9397-3B39-26C5-0A14CB21E7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B6CC62-1B1C-7D3A-95DE-755419AB4488}"/>
              </a:ext>
            </a:extLst>
          </p:cNvPr>
          <p:cNvSpPr>
            <a:spLocks noGrp="1"/>
          </p:cNvSpPr>
          <p:nvPr>
            <p:ph type="sldNum" sz="quarter" idx="12"/>
          </p:nvPr>
        </p:nvSpPr>
        <p:spPr/>
        <p:txBody>
          <a:bodyPr/>
          <a:lstStyle/>
          <a:p>
            <a:fld id="{9CD33120-4104-4E04-92B4-201F6AC6CEEB}" type="slidenum">
              <a:rPr lang="en-US" smtClean="0"/>
              <a:t>‹#›</a:t>
            </a:fld>
            <a:endParaRPr lang="en-US"/>
          </a:p>
        </p:txBody>
      </p:sp>
    </p:spTree>
    <p:extLst>
      <p:ext uri="{BB962C8B-B14F-4D97-AF65-F5344CB8AC3E}">
        <p14:creationId xmlns:p14="http://schemas.microsoft.com/office/powerpoint/2010/main" val="274144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0D6-F179-9B55-9E81-DF92E4516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FDF096-7C55-FC43-510F-B2FA63A410E9}"/>
              </a:ext>
            </a:extLst>
          </p:cNvPr>
          <p:cNvSpPr>
            <a:spLocks noGrp="1"/>
          </p:cNvSpPr>
          <p:nvPr>
            <p:ph type="dt" sz="half" idx="10"/>
          </p:nvPr>
        </p:nvSpPr>
        <p:spPr>
          <a:xfrm>
            <a:off x="3017838" y="30510163"/>
            <a:ext cx="9875837" cy="1752600"/>
          </a:xfrm>
          <a:prstGeom prst="rect">
            <a:avLst/>
          </a:prstGeom>
        </p:spPr>
        <p:txBody>
          <a:bodyPr/>
          <a:lstStyle/>
          <a:p>
            <a:fld id="{F448DC08-6489-4456-8CE9-C2419F4071D6}" type="datetimeFigureOut">
              <a:rPr lang="en-US" smtClean="0"/>
              <a:t>4/12/2023</a:t>
            </a:fld>
            <a:endParaRPr lang="en-US"/>
          </a:p>
        </p:txBody>
      </p:sp>
      <p:sp>
        <p:nvSpPr>
          <p:cNvPr id="4" name="Footer Placeholder 3">
            <a:extLst>
              <a:ext uri="{FF2B5EF4-FFF2-40B4-BE49-F238E27FC236}">
                <a16:creationId xmlns:a16="http://schemas.microsoft.com/office/drawing/2014/main" id="{F45DD89F-C636-1227-AF50-CFF32FFA67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77D8D9-60A4-2802-1907-E4A6F0A193B2}"/>
              </a:ext>
            </a:extLst>
          </p:cNvPr>
          <p:cNvSpPr>
            <a:spLocks noGrp="1"/>
          </p:cNvSpPr>
          <p:nvPr>
            <p:ph type="sldNum" sz="quarter" idx="12"/>
          </p:nvPr>
        </p:nvSpPr>
        <p:spPr/>
        <p:txBody>
          <a:bodyPr/>
          <a:lstStyle/>
          <a:p>
            <a:fld id="{9CD33120-4104-4E04-92B4-201F6AC6CEEB}" type="slidenum">
              <a:rPr lang="en-US" smtClean="0"/>
              <a:t>‹#›</a:t>
            </a:fld>
            <a:endParaRPr lang="en-US"/>
          </a:p>
        </p:txBody>
      </p:sp>
    </p:spTree>
    <p:extLst>
      <p:ext uri="{BB962C8B-B14F-4D97-AF65-F5344CB8AC3E}">
        <p14:creationId xmlns:p14="http://schemas.microsoft.com/office/powerpoint/2010/main" val="3092614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EB424-C54B-B51F-7DCD-8D6D21A62AB6}"/>
              </a:ext>
            </a:extLst>
          </p:cNvPr>
          <p:cNvSpPr>
            <a:spLocks noGrp="1"/>
          </p:cNvSpPr>
          <p:nvPr>
            <p:ph type="dt" sz="half" idx="10"/>
          </p:nvPr>
        </p:nvSpPr>
        <p:spPr>
          <a:xfrm>
            <a:off x="3017838" y="30510163"/>
            <a:ext cx="9875837" cy="1752600"/>
          </a:xfrm>
          <a:prstGeom prst="rect">
            <a:avLst/>
          </a:prstGeom>
        </p:spPr>
        <p:txBody>
          <a:bodyPr/>
          <a:lstStyle/>
          <a:p>
            <a:fld id="{F448DC08-6489-4456-8CE9-C2419F4071D6}" type="datetimeFigureOut">
              <a:rPr lang="en-US" smtClean="0"/>
              <a:t>4/12/2023</a:t>
            </a:fld>
            <a:endParaRPr lang="en-US"/>
          </a:p>
        </p:txBody>
      </p:sp>
      <p:sp>
        <p:nvSpPr>
          <p:cNvPr id="3" name="Footer Placeholder 2">
            <a:extLst>
              <a:ext uri="{FF2B5EF4-FFF2-40B4-BE49-F238E27FC236}">
                <a16:creationId xmlns:a16="http://schemas.microsoft.com/office/drawing/2014/main" id="{788412C6-E073-C27A-5112-E614A99142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ED3274-52BF-5B7B-38D8-4D230AA6FD96}"/>
              </a:ext>
            </a:extLst>
          </p:cNvPr>
          <p:cNvSpPr>
            <a:spLocks noGrp="1"/>
          </p:cNvSpPr>
          <p:nvPr>
            <p:ph type="sldNum" sz="quarter" idx="12"/>
          </p:nvPr>
        </p:nvSpPr>
        <p:spPr/>
        <p:txBody>
          <a:bodyPr/>
          <a:lstStyle/>
          <a:p>
            <a:fld id="{9CD33120-4104-4E04-92B4-201F6AC6CEEB}" type="slidenum">
              <a:rPr lang="en-US" smtClean="0"/>
              <a:t>‹#›</a:t>
            </a:fld>
            <a:endParaRPr lang="en-US"/>
          </a:p>
        </p:txBody>
      </p:sp>
    </p:spTree>
    <p:extLst>
      <p:ext uri="{BB962C8B-B14F-4D97-AF65-F5344CB8AC3E}">
        <p14:creationId xmlns:p14="http://schemas.microsoft.com/office/powerpoint/2010/main" val="346772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6583680" y="18653760"/>
            <a:ext cx="30723840" cy="8412480"/>
          </a:xfrm>
          <a:prstGeom prst="rect">
            <a:avLst/>
          </a:prstGeo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9B875105-F433-42E0-AD45-0B313962408F}" type="datetimeFigureOut">
              <a:rPr lang="en-US" smtClean="0"/>
              <a:pPr/>
              <a:t>4/12/2023</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81357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D214-7314-FDE2-DB67-88C0C030A20F}"/>
              </a:ext>
            </a:extLst>
          </p:cNvPr>
          <p:cNvSpPr>
            <a:spLocks noGrp="1"/>
          </p:cNvSpPr>
          <p:nvPr>
            <p:ph type="title"/>
          </p:nvPr>
        </p:nvSpPr>
        <p:spPr>
          <a:xfrm>
            <a:off x="3022600" y="2193925"/>
            <a:ext cx="14157325" cy="76819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54D45C-6723-17D4-8B31-A12C01FF66A6}"/>
              </a:ext>
            </a:extLst>
          </p:cNvPr>
          <p:cNvSpPr>
            <a:spLocks noGrp="1"/>
          </p:cNvSpPr>
          <p:nvPr>
            <p:ph idx="1"/>
          </p:nvPr>
        </p:nvSpPr>
        <p:spPr>
          <a:xfrm>
            <a:off x="18659475" y="4740275"/>
            <a:ext cx="22220238"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554BBC-787D-53C5-A914-641DA086C0C8}"/>
              </a:ext>
            </a:extLst>
          </p:cNvPr>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3FE40-13E5-6C21-78D4-7C828AEC17E3}"/>
              </a:ext>
            </a:extLst>
          </p:cNvPr>
          <p:cNvSpPr>
            <a:spLocks noGrp="1"/>
          </p:cNvSpPr>
          <p:nvPr>
            <p:ph type="dt" sz="half" idx="10"/>
          </p:nvPr>
        </p:nvSpPr>
        <p:spPr>
          <a:xfrm>
            <a:off x="3017838" y="30510163"/>
            <a:ext cx="9875837" cy="1752600"/>
          </a:xfrm>
          <a:prstGeom prst="rect">
            <a:avLst/>
          </a:prstGeom>
        </p:spPr>
        <p:txBody>
          <a:bodyPr/>
          <a:lstStyle/>
          <a:p>
            <a:fld id="{F448DC08-6489-4456-8CE9-C2419F4071D6}" type="datetimeFigureOut">
              <a:rPr lang="en-US" smtClean="0"/>
              <a:t>4/12/2023</a:t>
            </a:fld>
            <a:endParaRPr lang="en-US"/>
          </a:p>
        </p:txBody>
      </p:sp>
      <p:sp>
        <p:nvSpPr>
          <p:cNvPr id="6" name="Footer Placeholder 5">
            <a:extLst>
              <a:ext uri="{FF2B5EF4-FFF2-40B4-BE49-F238E27FC236}">
                <a16:creationId xmlns:a16="http://schemas.microsoft.com/office/drawing/2014/main" id="{F2BB009C-46B4-80F3-ECD0-37DBB7B0A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58A33-C14B-E97F-B736-D225EC7D63AD}"/>
              </a:ext>
            </a:extLst>
          </p:cNvPr>
          <p:cNvSpPr>
            <a:spLocks noGrp="1"/>
          </p:cNvSpPr>
          <p:nvPr>
            <p:ph type="sldNum" sz="quarter" idx="12"/>
          </p:nvPr>
        </p:nvSpPr>
        <p:spPr/>
        <p:txBody>
          <a:bodyPr/>
          <a:lstStyle/>
          <a:p>
            <a:fld id="{9CD33120-4104-4E04-92B4-201F6AC6CEEB}" type="slidenum">
              <a:rPr lang="en-US" smtClean="0"/>
              <a:t>‹#›</a:t>
            </a:fld>
            <a:endParaRPr lang="en-US"/>
          </a:p>
        </p:txBody>
      </p:sp>
    </p:spTree>
    <p:extLst>
      <p:ext uri="{BB962C8B-B14F-4D97-AF65-F5344CB8AC3E}">
        <p14:creationId xmlns:p14="http://schemas.microsoft.com/office/powerpoint/2010/main" val="407025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B1E9-7199-51EF-5E49-19A0AE8585CD}"/>
              </a:ext>
            </a:extLst>
          </p:cNvPr>
          <p:cNvSpPr>
            <a:spLocks noGrp="1"/>
          </p:cNvSpPr>
          <p:nvPr>
            <p:ph type="title"/>
          </p:nvPr>
        </p:nvSpPr>
        <p:spPr>
          <a:xfrm>
            <a:off x="3022600" y="2193925"/>
            <a:ext cx="14157325" cy="76819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432609-96E4-4BA3-4700-54C2004B60AE}"/>
              </a:ext>
            </a:extLst>
          </p:cNvPr>
          <p:cNvSpPr>
            <a:spLocks noGrp="1"/>
          </p:cNvSpPr>
          <p:nvPr>
            <p:ph type="pic" idx="1"/>
          </p:nvPr>
        </p:nvSpPr>
        <p:spPr>
          <a:xfrm>
            <a:off x="18659475" y="4740275"/>
            <a:ext cx="22220238"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AECF8B-7B43-F485-75AD-CB981D4200A9}"/>
              </a:ext>
            </a:extLst>
          </p:cNvPr>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DE33F4-1E96-5E5F-1077-19FC97DAD40C}"/>
              </a:ext>
            </a:extLst>
          </p:cNvPr>
          <p:cNvSpPr>
            <a:spLocks noGrp="1"/>
          </p:cNvSpPr>
          <p:nvPr>
            <p:ph type="dt" sz="half" idx="10"/>
          </p:nvPr>
        </p:nvSpPr>
        <p:spPr>
          <a:xfrm>
            <a:off x="3017838" y="30510163"/>
            <a:ext cx="9875837" cy="1752600"/>
          </a:xfrm>
          <a:prstGeom prst="rect">
            <a:avLst/>
          </a:prstGeom>
        </p:spPr>
        <p:txBody>
          <a:bodyPr/>
          <a:lstStyle/>
          <a:p>
            <a:fld id="{F448DC08-6489-4456-8CE9-C2419F4071D6}" type="datetimeFigureOut">
              <a:rPr lang="en-US" smtClean="0"/>
              <a:t>4/12/2023</a:t>
            </a:fld>
            <a:endParaRPr lang="en-US"/>
          </a:p>
        </p:txBody>
      </p:sp>
      <p:sp>
        <p:nvSpPr>
          <p:cNvPr id="6" name="Footer Placeholder 5">
            <a:extLst>
              <a:ext uri="{FF2B5EF4-FFF2-40B4-BE49-F238E27FC236}">
                <a16:creationId xmlns:a16="http://schemas.microsoft.com/office/drawing/2014/main" id="{5887CF83-A921-9D6A-08ED-AA6B052BC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F66E86-155A-05E1-D3BC-4B124F8BC10E}"/>
              </a:ext>
            </a:extLst>
          </p:cNvPr>
          <p:cNvSpPr>
            <a:spLocks noGrp="1"/>
          </p:cNvSpPr>
          <p:nvPr>
            <p:ph type="sldNum" sz="quarter" idx="12"/>
          </p:nvPr>
        </p:nvSpPr>
        <p:spPr/>
        <p:txBody>
          <a:bodyPr/>
          <a:lstStyle/>
          <a:p>
            <a:fld id="{9CD33120-4104-4E04-92B4-201F6AC6CEEB}" type="slidenum">
              <a:rPr lang="en-US" smtClean="0"/>
              <a:t>‹#›</a:t>
            </a:fld>
            <a:endParaRPr lang="en-US"/>
          </a:p>
        </p:txBody>
      </p:sp>
    </p:spTree>
    <p:extLst>
      <p:ext uri="{BB962C8B-B14F-4D97-AF65-F5344CB8AC3E}">
        <p14:creationId xmlns:p14="http://schemas.microsoft.com/office/powerpoint/2010/main" val="2396201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0CA4-2CD3-1818-37AD-B2ED7E84C8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4F9E77-20D6-1975-30A1-6078016E79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EFAB2-CFD1-4F30-5F64-C438A3085C7D}"/>
              </a:ext>
            </a:extLst>
          </p:cNvPr>
          <p:cNvSpPr>
            <a:spLocks noGrp="1"/>
          </p:cNvSpPr>
          <p:nvPr>
            <p:ph type="dt" sz="half" idx="10"/>
          </p:nvPr>
        </p:nvSpPr>
        <p:spPr>
          <a:xfrm>
            <a:off x="3017838" y="30510163"/>
            <a:ext cx="9875837" cy="1752600"/>
          </a:xfrm>
          <a:prstGeom prst="rect">
            <a:avLst/>
          </a:prstGeom>
        </p:spPr>
        <p:txBody>
          <a:bodyPr/>
          <a:lstStyle/>
          <a:p>
            <a:fld id="{F448DC08-6489-4456-8CE9-C2419F4071D6}" type="datetimeFigureOut">
              <a:rPr lang="en-US" smtClean="0"/>
              <a:t>4/12/2023</a:t>
            </a:fld>
            <a:endParaRPr lang="en-US"/>
          </a:p>
        </p:txBody>
      </p:sp>
      <p:sp>
        <p:nvSpPr>
          <p:cNvPr id="5" name="Footer Placeholder 4">
            <a:extLst>
              <a:ext uri="{FF2B5EF4-FFF2-40B4-BE49-F238E27FC236}">
                <a16:creationId xmlns:a16="http://schemas.microsoft.com/office/drawing/2014/main" id="{E2C6C8E4-6D16-97F9-B163-C24BB2170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A4E2C-656C-4EA1-0320-D3A3207819D4}"/>
              </a:ext>
            </a:extLst>
          </p:cNvPr>
          <p:cNvSpPr>
            <a:spLocks noGrp="1"/>
          </p:cNvSpPr>
          <p:nvPr>
            <p:ph type="sldNum" sz="quarter" idx="12"/>
          </p:nvPr>
        </p:nvSpPr>
        <p:spPr/>
        <p:txBody>
          <a:bodyPr/>
          <a:lstStyle/>
          <a:p>
            <a:fld id="{9CD33120-4104-4E04-92B4-201F6AC6CEEB}" type="slidenum">
              <a:rPr lang="en-US" smtClean="0"/>
              <a:t>‹#›</a:t>
            </a:fld>
            <a:endParaRPr lang="en-US"/>
          </a:p>
        </p:txBody>
      </p:sp>
    </p:spTree>
    <p:extLst>
      <p:ext uri="{BB962C8B-B14F-4D97-AF65-F5344CB8AC3E}">
        <p14:creationId xmlns:p14="http://schemas.microsoft.com/office/powerpoint/2010/main" val="10554995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D9943-F691-6C49-6419-395F4E4322E6}"/>
              </a:ext>
            </a:extLst>
          </p:cNvPr>
          <p:cNvSpPr>
            <a:spLocks noGrp="1"/>
          </p:cNvSpPr>
          <p:nvPr>
            <p:ph type="title" orient="vert"/>
          </p:nvPr>
        </p:nvSpPr>
        <p:spPr>
          <a:xfrm>
            <a:off x="31410275" y="1752600"/>
            <a:ext cx="9463088" cy="278971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46DAF0-88D8-4BFA-95FB-FA3759E29EF6}"/>
              </a:ext>
            </a:extLst>
          </p:cNvPr>
          <p:cNvSpPr>
            <a:spLocks noGrp="1"/>
          </p:cNvSpPr>
          <p:nvPr>
            <p:ph type="body" orient="vert" idx="1"/>
          </p:nvPr>
        </p:nvSpPr>
        <p:spPr>
          <a:xfrm>
            <a:off x="3017838" y="1752600"/>
            <a:ext cx="28240037" cy="278971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B997D-513F-5AB6-8A41-69E6E21ACFB8}"/>
              </a:ext>
            </a:extLst>
          </p:cNvPr>
          <p:cNvSpPr>
            <a:spLocks noGrp="1"/>
          </p:cNvSpPr>
          <p:nvPr>
            <p:ph type="dt" sz="half" idx="10"/>
          </p:nvPr>
        </p:nvSpPr>
        <p:spPr>
          <a:xfrm>
            <a:off x="3017838" y="30510163"/>
            <a:ext cx="9875837" cy="1752600"/>
          </a:xfrm>
          <a:prstGeom prst="rect">
            <a:avLst/>
          </a:prstGeom>
        </p:spPr>
        <p:txBody>
          <a:bodyPr/>
          <a:lstStyle/>
          <a:p>
            <a:fld id="{F448DC08-6489-4456-8CE9-C2419F4071D6}" type="datetimeFigureOut">
              <a:rPr lang="en-US" smtClean="0"/>
              <a:t>4/12/2023</a:t>
            </a:fld>
            <a:endParaRPr lang="en-US"/>
          </a:p>
        </p:txBody>
      </p:sp>
      <p:sp>
        <p:nvSpPr>
          <p:cNvPr id="5" name="Footer Placeholder 4">
            <a:extLst>
              <a:ext uri="{FF2B5EF4-FFF2-40B4-BE49-F238E27FC236}">
                <a16:creationId xmlns:a16="http://schemas.microsoft.com/office/drawing/2014/main" id="{BB2D0E56-CB26-3BCE-FFFD-4EF7A4024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DA937-E7F0-C0B3-F1F3-1D56766F0570}"/>
              </a:ext>
            </a:extLst>
          </p:cNvPr>
          <p:cNvSpPr>
            <a:spLocks noGrp="1"/>
          </p:cNvSpPr>
          <p:nvPr>
            <p:ph type="sldNum" sz="quarter" idx="12"/>
          </p:nvPr>
        </p:nvSpPr>
        <p:spPr/>
        <p:txBody>
          <a:bodyPr/>
          <a:lstStyle/>
          <a:p>
            <a:fld id="{9CD33120-4104-4E04-92B4-201F6AC6CEEB}" type="slidenum">
              <a:rPr lang="en-US" smtClean="0"/>
              <a:t>‹#›</a:t>
            </a:fld>
            <a:endParaRPr lang="en-US"/>
          </a:p>
        </p:txBody>
      </p:sp>
    </p:spTree>
    <p:extLst>
      <p:ext uri="{BB962C8B-B14F-4D97-AF65-F5344CB8AC3E}">
        <p14:creationId xmlns:p14="http://schemas.microsoft.com/office/powerpoint/2010/main" val="392676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194560" y="7680963"/>
            <a:ext cx="39502080" cy="217246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9B875105-F433-42E0-AD45-0B313962408F}" type="datetimeFigureOut">
              <a:rPr lang="en-US" smtClean="0"/>
              <a:pPr/>
              <a:t>4/12/2023</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45657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9B875105-F433-42E0-AD45-0B313962408F}" type="datetimeFigureOut">
              <a:rPr lang="en-US" smtClean="0"/>
              <a:pPr/>
              <a:t>4/12/2023</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27516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9B875105-F433-42E0-AD45-0B313962408F}" type="datetimeFigureOut">
              <a:rPr lang="en-US" smtClean="0"/>
              <a:pPr/>
              <a:t>4/12/2023</a:t>
            </a:fld>
            <a:endParaRPr lang="en-US"/>
          </a:p>
        </p:txBody>
      </p:sp>
      <p:sp>
        <p:nvSpPr>
          <p:cNvPr id="6" name="Footer Placeholder 5"/>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128805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194560" y="30510482"/>
            <a:ext cx="10241280" cy="1752600"/>
          </a:xfrm>
          <a:prstGeom prst="rect">
            <a:avLst/>
          </a:prstGeom>
        </p:spPr>
        <p:txBody>
          <a:bodyPr/>
          <a:lstStyle/>
          <a:p>
            <a:fld id="{9B875105-F433-42E0-AD45-0B313962408F}" type="datetimeFigureOut">
              <a:rPr lang="en-US" smtClean="0"/>
              <a:pPr/>
              <a:t>4/12/2023</a:t>
            </a:fld>
            <a:endParaRPr lang="en-US"/>
          </a:p>
        </p:txBody>
      </p:sp>
      <p:sp>
        <p:nvSpPr>
          <p:cNvPr id="8" name="Footer Placeholder 7"/>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9" name="Slide Number Placeholder 8"/>
          <p:cNvSpPr>
            <a:spLocks noGrp="1"/>
          </p:cNvSpPr>
          <p:nvPr>
            <p:ph type="sldNum" sz="quarter" idx="12"/>
          </p:nvPr>
        </p:nvSpPr>
        <p:spPr>
          <a:xfrm>
            <a:off x="31455360" y="30510482"/>
            <a:ext cx="10241280" cy="1752600"/>
          </a:xfrm>
          <a:prstGeom prst="rect">
            <a:avLst/>
          </a:prstGeom>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233097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2194560" y="30510482"/>
            <a:ext cx="10241280" cy="1752600"/>
          </a:xfrm>
          <a:prstGeom prst="rect">
            <a:avLst/>
          </a:prstGeom>
        </p:spPr>
        <p:txBody>
          <a:bodyPr/>
          <a:lstStyle/>
          <a:p>
            <a:fld id="{9B875105-F433-42E0-AD45-0B313962408F}" type="datetimeFigureOut">
              <a:rPr lang="en-US" smtClean="0"/>
              <a:pPr/>
              <a:t>4/12/2023</a:t>
            </a:fld>
            <a:endParaRPr lang="en-US"/>
          </a:p>
        </p:txBody>
      </p:sp>
      <p:sp>
        <p:nvSpPr>
          <p:cNvPr id="4" name="Footer Placeholder 3"/>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5" name="Slide Number Placeholder 4"/>
          <p:cNvSpPr>
            <a:spLocks noGrp="1"/>
          </p:cNvSpPr>
          <p:nvPr>
            <p:ph type="sldNum" sz="quarter" idx="12"/>
          </p:nvPr>
        </p:nvSpPr>
        <p:spPr>
          <a:xfrm>
            <a:off x="31455360" y="30510482"/>
            <a:ext cx="10241280" cy="1752600"/>
          </a:xfrm>
          <a:prstGeom prst="rect">
            <a:avLst/>
          </a:prstGeom>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49612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194560" y="30510482"/>
            <a:ext cx="10241280" cy="1752600"/>
          </a:xfrm>
          <a:prstGeom prst="rect">
            <a:avLst/>
          </a:prstGeom>
        </p:spPr>
        <p:txBody>
          <a:bodyPr/>
          <a:lstStyle/>
          <a:p>
            <a:fld id="{9B875105-F433-42E0-AD45-0B313962408F}" type="datetimeFigureOut">
              <a:rPr lang="en-US" smtClean="0"/>
              <a:pPr/>
              <a:t>4/12/2023</a:t>
            </a:fld>
            <a:endParaRPr lang="en-US"/>
          </a:p>
        </p:txBody>
      </p:sp>
      <p:sp>
        <p:nvSpPr>
          <p:cNvPr id="3" name="Footer Placeholder 2"/>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4" name="Slide Number Placeholder 3"/>
          <p:cNvSpPr>
            <a:spLocks noGrp="1"/>
          </p:cNvSpPr>
          <p:nvPr>
            <p:ph type="sldNum" sz="quarter" idx="12"/>
          </p:nvPr>
        </p:nvSpPr>
        <p:spPr>
          <a:xfrm>
            <a:off x="31455360" y="30510482"/>
            <a:ext cx="10241280" cy="1752600"/>
          </a:xfrm>
          <a:prstGeom prst="rect">
            <a:avLst/>
          </a:prstGeom>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25649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9B875105-F433-42E0-AD45-0B313962408F}" type="datetimeFigureOut">
              <a:rPr lang="en-US" smtClean="0"/>
              <a:pPr/>
              <a:t>4/12/2023</a:t>
            </a:fld>
            <a:endParaRPr lang="en-US"/>
          </a:p>
        </p:txBody>
      </p:sp>
      <p:sp>
        <p:nvSpPr>
          <p:cNvPr id="6" name="Footer Placeholder 5"/>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132284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3205DB-F058-278D-3861-1663DC9E0A4C}"/>
              </a:ext>
            </a:extLst>
          </p:cNvPr>
          <p:cNvSpPr/>
          <p:nvPr userDrawn="1"/>
        </p:nvSpPr>
        <p:spPr>
          <a:xfrm>
            <a:off x="-9167" y="4654296"/>
            <a:ext cx="43891200" cy="1060704"/>
          </a:xfrm>
          <a:prstGeom prst="rect">
            <a:avLst/>
          </a:prstGeom>
          <a:solidFill>
            <a:srgbClr val="4D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D546A"/>
              </a:solidFill>
            </a:endParaRPr>
          </a:p>
        </p:txBody>
      </p:sp>
      <p:sp>
        <p:nvSpPr>
          <p:cNvPr id="2" name="Rectangle 1">
            <a:extLst>
              <a:ext uri="{FF2B5EF4-FFF2-40B4-BE49-F238E27FC236}">
                <a16:creationId xmlns:a16="http://schemas.microsoft.com/office/drawing/2014/main" id="{1D0FBD66-3AD6-B5E6-1EF2-16E4ED32CD2B}"/>
              </a:ext>
            </a:extLst>
          </p:cNvPr>
          <p:cNvSpPr/>
          <p:nvPr userDrawn="1"/>
        </p:nvSpPr>
        <p:spPr>
          <a:xfrm>
            <a:off x="-9167" y="4752267"/>
            <a:ext cx="43891200" cy="28284110"/>
          </a:xfrm>
          <a:prstGeom prst="rect">
            <a:avLst/>
          </a:prstGeom>
          <a:solidFill>
            <a:srgbClr val="C4D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9303C00-A809-BFCE-9682-569101A59E98}"/>
              </a:ext>
            </a:extLst>
          </p:cNvPr>
          <p:cNvSpPr/>
          <p:nvPr userDrawn="1"/>
        </p:nvSpPr>
        <p:spPr>
          <a:xfrm>
            <a:off x="0" y="31568136"/>
            <a:ext cx="43891200" cy="1426464"/>
          </a:xfrm>
          <a:prstGeom prst="rect">
            <a:avLst/>
          </a:prstGeom>
          <a:solidFill>
            <a:srgbClr val="C4D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546A"/>
              </a:solidFill>
            </a:endParaRPr>
          </a:p>
        </p:txBody>
      </p:sp>
      <p:pic>
        <p:nvPicPr>
          <p:cNvPr id="9" name="Picture 8">
            <a:extLst>
              <a:ext uri="{FF2B5EF4-FFF2-40B4-BE49-F238E27FC236}">
                <a16:creationId xmlns:a16="http://schemas.microsoft.com/office/drawing/2014/main" id="{9A1EDF86-82D1-5F77-C514-1037A5B9715A}"/>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99736" y="440242"/>
            <a:ext cx="10982664" cy="253155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F5FDD554-706D-0BDC-2098-6BB0D8157BCE}"/>
              </a:ext>
            </a:extLst>
          </p:cNvPr>
          <p:cNvSpPr/>
          <p:nvPr userDrawn="1"/>
        </p:nvSpPr>
        <p:spPr>
          <a:xfrm>
            <a:off x="0" y="31724707"/>
            <a:ext cx="43891200" cy="1243584"/>
          </a:xfrm>
          <a:prstGeom prst="rect">
            <a:avLst/>
          </a:prstGeom>
          <a:solidFill>
            <a:srgbClr val="38AF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546A"/>
              </a:solidFill>
            </a:endParaRPr>
          </a:p>
        </p:txBody>
      </p:sp>
      <p:sp>
        <p:nvSpPr>
          <p:cNvPr id="15" name="Rectangle 14">
            <a:extLst>
              <a:ext uri="{FF2B5EF4-FFF2-40B4-BE49-F238E27FC236}">
                <a16:creationId xmlns:a16="http://schemas.microsoft.com/office/drawing/2014/main" id="{60F7160D-617A-C0E1-269B-06CE17E7A297}"/>
              </a:ext>
            </a:extLst>
          </p:cNvPr>
          <p:cNvSpPr/>
          <p:nvPr userDrawn="1"/>
        </p:nvSpPr>
        <p:spPr>
          <a:xfrm>
            <a:off x="-9167" y="31968500"/>
            <a:ext cx="43891200" cy="1060704"/>
          </a:xfrm>
          <a:prstGeom prst="rect">
            <a:avLst/>
          </a:prstGeom>
          <a:solidFill>
            <a:srgbClr val="4D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D546A"/>
              </a:solidFill>
            </a:endParaRPr>
          </a:p>
        </p:txBody>
      </p:sp>
      <p:sp>
        <p:nvSpPr>
          <p:cNvPr id="14" name="Rectangle 13">
            <a:extLst>
              <a:ext uri="{FF2B5EF4-FFF2-40B4-BE49-F238E27FC236}">
                <a16:creationId xmlns:a16="http://schemas.microsoft.com/office/drawing/2014/main" id="{5B9AFF88-DDFA-A73F-C579-C6CC25AAE53D}"/>
              </a:ext>
            </a:extLst>
          </p:cNvPr>
          <p:cNvSpPr/>
          <p:nvPr userDrawn="1"/>
        </p:nvSpPr>
        <p:spPr>
          <a:xfrm>
            <a:off x="-9167" y="32297684"/>
            <a:ext cx="43891200" cy="731520"/>
          </a:xfrm>
          <a:prstGeom prst="rect">
            <a:avLst/>
          </a:prstGeom>
          <a:solidFill>
            <a:srgbClr val="081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1576381"/>
      </p:ext>
    </p:extLst>
  </p:cSld>
  <p:clrMap bg1="lt1" tx1="dk1" bg2="lt2" tx2="dk2" accent1="accent1" accent2="accent2" accent3="accent3" accent4="accent4" accent5="accent5" accent6="accent6" hlink="hlink" folHlink="folHlink"/>
  <p:sldLayoutIdLst>
    <p:sldLayoutId id="214748367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BBCC2-C21C-19FC-9AE1-A6C23011DA39}"/>
              </a:ext>
            </a:extLst>
          </p:cNvPr>
          <p:cNvSpPr>
            <a:spLocks noGrp="1"/>
          </p:cNvSpPr>
          <p:nvPr>
            <p:ph type="title"/>
          </p:nvPr>
        </p:nvSpPr>
        <p:spPr>
          <a:xfrm>
            <a:off x="3017838" y="1752600"/>
            <a:ext cx="37855525" cy="63627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3FCF4D-6AAB-FA18-003B-A29781C695C5}"/>
              </a:ext>
            </a:extLst>
          </p:cNvPr>
          <p:cNvSpPr>
            <a:spLocks noGrp="1"/>
          </p:cNvSpPr>
          <p:nvPr>
            <p:ph type="body" idx="1"/>
          </p:nvPr>
        </p:nvSpPr>
        <p:spPr>
          <a:xfrm>
            <a:off x="3017838" y="8763000"/>
            <a:ext cx="37855525" cy="208867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46396CE-5E51-F546-3ACD-E56A07DA3285}"/>
              </a:ext>
            </a:extLst>
          </p:cNvPr>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0D5B5A-6DCA-4F67-9A38-23D0F768EB1F}"/>
              </a:ext>
            </a:extLst>
          </p:cNvPr>
          <p:cNvSpPr>
            <a:spLocks noGrp="1"/>
          </p:cNvSpPr>
          <p:nvPr>
            <p:ph type="sldNum" sz="quarter" idx="4"/>
          </p:nvPr>
        </p:nvSpPr>
        <p:spPr>
          <a:xfrm>
            <a:off x="30997525" y="30510163"/>
            <a:ext cx="9875838"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9CD33120-4104-4E04-92B4-201F6AC6CEEB}" type="slidenum">
              <a:rPr lang="en-US" smtClean="0"/>
              <a:t>‹#›</a:t>
            </a:fld>
            <a:endParaRPr lang="en-US"/>
          </a:p>
        </p:txBody>
      </p:sp>
    </p:spTree>
    <p:extLst>
      <p:ext uri="{BB962C8B-B14F-4D97-AF65-F5344CB8AC3E}">
        <p14:creationId xmlns:p14="http://schemas.microsoft.com/office/powerpoint/2010/main" val="825892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789E1D47-2A4A-FF89-3D05-A1B8C071461C}"/>
              </a:ext>
            </a:extLst>
          </p:cNvPr>
          <p:cNvSpPr/>
          <p:nvPr/>
        </p:nvSpPr>
        <p:spPr>
          <a:xfrm>
            <a:off x="21993546" y="4865208"/>
            <a:ext cx="21592854" cy="18745200"/>
          </a:xfrm>
          <a:prstGeom prst="roundRect">
            <a:avLst>
              <a:gd name="adj" fmla="val 933"/>
            </a:avLst>
          </a:prstGeom>
          <a:solidFill>
            <a:schemeClr val="bg1">
              <a:alpha val="90000"/>
            </a:schemeClr>
          </a:solidFill>
          <a:ln>
            <a:noFill/>
          </a:ln>
          <a:scene3d>
            <a:camera prst="orthographicFront"/>
            <a:lightRig rig="threePt" dir="t"/>
          </a:scene3d>
          <a:sp3d prstMaterial="metal">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A058BDA-093D-7A9E-C86D-20BFB62FF214}"/>
              </a:ext>
            </a:extLst>
          </p:cNvPr>
          <p:cNvSpPr txBox="1"/>
          <p:nvPr/>
        </p:nvSpPr>
        <p:spPr>
          <a:xfrm>
            <a:off x="21945600" y="4904389"/>
            <a:ext cx="21488400" cy="18745200"/>
          </a:xfrm>
          <a:prstGeom prst="rect">
            <a:avLst/>
          </a:prstGeom>
          <a:noFill/>
          <a:ln>
            <a:noFill/>
          </a:ln>
        </p:spPr>
        <p:txBody>
          <a:bodyPr wrap="square" rtlCol="0">
            <a:spAutoFit/>
          </a:bodyPr>
          <a:lstStyle/>
          <a:p>
            <a:pPr algn="ctr"/>
            <a:r>
              <a:rPr lang="en-US" sz="3600" b="1" dirty="0">
                <a:solidFill>
                  <a:srgbClr val="081A40"/>
                </a:solidFill>
                <a:ea typeface="Calibri" panose="020F0502020204030204" pitchFamily="34" charset="0"/>
                <a:cs typeface="Times New Roman" panose="02020603050405020304" pitchFamily="18" charset="0"/>
              </a:rPr>
              <a:t>Results</a:t>
            </a:r>
            <a:endParaRPr lang="en-US" sz="3200" b="1" dirty="0"/>
          </a:p>
        </p:txBody>
      </p:sp>
      <p:pic>
        <p:nvPicPr>
          <p:cNvPr id="1032" name="Picture 8">
            <a:extLst>
              <a:ext uri="{FF2B5EF4-FFF2-40B4-BE49-F238E27FC236}">
                <a16:creationId xmlns:a16="http://schemas.microsoft.com/office/drawing/2014/main" id="{8B7DF7EF-3227-7C6A-83F5-1FAE31ECB0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37525" y="16004144"/>
            <a:ext cx="8857605" cy="679285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A643D399-E270-7B52-D8F5-49F339A6AB09}"/>
              </a:ext>
            </a:extLst>
          </p:cNvPr>
          <p:cNvSpPr/>
          <p:nvPr/>
        </p:nvSpPr>
        <p:spPr>
          <a:xfrm>
            <a:off x="21989142" y="23808214"/>
            <a:ext cx="21592854" cy="7774439"/>
          </a:xfrm>
          <a:prstGeom prst="roundRect">
            <a:avLst>
              <a:gd name="adj" fmla="val 3198"/>
            </a:avLst>
          </a:prstGeom>
          <a:solidFill>
            <a:schemeClr val="bg1">
              <a:alpha val="90000"/>
            </a:schemeClr>
          </a:solidFill>
          <a:ln>
            <a:noFill/>
          </a:ln>
          <a:scene3d>
            <a:camera prst="orthographicFront"/>
            <a:lightRig rig="threePt" dir="t"/>
          </a:scene3d>
          <a:sp3d prstMaterial="metal">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5F8B5BB-9F79-9FCC-C318-917B370FBFDA}"/>
              </a:ext>
            </a:extLst>
          </p:cNvPr>
          <p:cNvSpPr txBox="1"/>
          <p:nvPr/>
        </p:nvSpPr>
        <p:spPr>
          <a:xfrm>
            <a:off x="22041852" y="24018240"/>
            <a:ext cx="21488400" cy="6263253"/>
          </a:xfrm>
          <a:prstGeom prst="rect">
            <a:avLst/>
          </a:prstGeom>
          <a:noFill/>
          <a:ln>
            <a:noFill/>
          </a:ln>
        </p:spPr>
        <p:txBody>
          <a:bodyPr wrap="square" rtlCol="0">
            <a:spAutoFit/>
          </a:bodyPr>
          <a:lstStyle/>
          <a:p>
            <a:pPr algn="ctr">
              <a:spcAft>
                <a:spcPts val="600"/>
              </a:spcAft>
            </a:pPr>
            <a:r>
              <a:rPr lang="en-US" sz="3600" b="1" dirty="0">
                <a:solidFill>
                  <a:srgbClr val="081A40"/>
                </a:solidFill>
                <a:ea typeface="Calibri" panose="020F0502020204030204" pitchFamily="34" charset="0"/>
                <a:cs typeface="Times New Roman" panose="02020603050405020304" pitchFamily="18" charset="0"/>
              </a:rPr>
              <a:t>Discussion/Implications</a:t>
            </a:r>
          </a:p>
          <a:p>
            <a:r>
              <a:rPr lang="en-US" sz="3600" dirty="0">
                <a:solidFill>
                  <a:srgbClr val="081A40"/>
                </a:solidFill>
              </a:rPr>
              <a:t>The use of digital technology has become so pervasive among young Americans that daily active users represent a significant portion of the sample size.  The methods applied in this study found no significant relationships between screen time and behavioral health outcomes.  These findings do not however negate the need for a harm reduction approach in designing technology for adolescents [6].  Nor could the underlying data’s focus on screen time as a primary metric for digital media interaction fully account for the impacts of “dispositional, developmental, and social-context differences among media users” [7].  Considering the quantity </a:t>
            </a:r>
          </a:p>
          <a:p>
            <a:r>
              <a:rPr lang="en-US" sz="3600" dirty="0">
                <a:solidFill>
                  <a:srgbClr val="081A40"/>
                </a:solidFill>
              </a:rPr>
              <a:t>of user data that is commoditized in the furtherance of profits by technology companies, the lack</a:t>
            </a:r>
          </a:p>
          <a:p>
            <a:r>
              <a:rPr lang="en-US" sz="3600" dirty="0">
                <a:solidFill>
                  <a:srgbClr val="081A40"/>
                </a:solidFill>
              </a:rPr>
              <a:t>of data available to study digital harm among vulnerable populations is of great concern [8].  </a:t>
            </a:r>
          </a:p>
          <a:p>
            <a:r>
              <a:rPr lang="en-US" sz="3600" dirty="0">
                <a:solidFill>
                  <a:srgbClr val="081A40"/>
                </a:solidFill>
              </a:rPr>
              <a:t>With 95% of teens reporting access to a smartphone [9], studying the social and behavioral </a:t>
            </a:r>
          </a:p>
          <a:p>
            <a:r>
              <a:rPr lang="en-US" sz="3600" dirty="0">
                <a:solidFill>
                  <a:srgbClr val="081A40"/>
                </a:solidFill>
              </a:rPr>
              <a:t>impacts should be met with increased determination, better data collection, and transparency.</a:t>
            </a:r>
          </a:p>
        </p:txBody>
      </p:sp>
      <p:sp>
        <p:nvSpPr>
          <p:cNvPr id="23" name="Rectangle: Rounded Corners 22">
            <a:extLst>
              <a:ext uri="{FF2B5EF4-FFF2-40B4-BE49-F238E27FC236}">
                <a16:creationId xmlns:a16="http://schemas.microsoft.com/office/drawing/2014/main" id="{657A4056-98EA-309C-39E0-0718FB34C5F7}"/>
              </a:ext>
            </a:extLst>
          </p:cNvPr>
          <p:cNvSpPr/>
          <p:nvPr/>
        </p:nvSpPr>
        <p:spPr>
          <a:xfrm>
            <a:off x="304800" y="4872338"/>
            <a:ext cx="21500718" cy="7209851"/>
          </a:xfrm>
          <a:prstGeom prst="roundRect">
            <a:avLst>
              <a:gd name="adj" fmla="val 3198"/>
            </a:avLst>
          </a:prstGeom>
          <a:solidFill>
            <a:schemeClr val="bg1">
              <a:alpha val="90000"/>
            </a:schemeClr>
          </a:solidFill>
          <a:ln>
            <a:noFill/>
          </a:ln>
          <a:scene3d>
            <a:camera prst="orthographicFront"/>
            <a:lightRig rig="threePt" dir="t"/>
          </a:scene3d>
          <a:sp3d prstMaterial="metal">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Rounded Corners 23">
            <a:extLst>
              <a:ext uri="{FF2B5EF4-FFF2-40B4-BE49-F238E27FC236}">
                <a16:creationId xmlns:a16="http://schemas.microsoft.com/office/drawing/2014/main" id="{07EB676A-2102-63A6-6373-7F59D938EBD1}"/>
              </a:ext>
            </a:extLst>
          </p:cNvPr>
          <p:cNvSpPr/>
          <p:nvPr/>
        </p:nvSpPr>
        <p:spPr>
          <a:xfrm>
            <a:off x="298641" y="12274977"/>
            <a:ext cx="21500718" cy="7132320"/>
          </a:xfrm>
          <a:prstGeom prst="roundRect">
            <a:avLst>
              <a:gd name="adj" fmla="val 3198"/>
            </a:avLst>
          </a:prstGeom>
          <a:solidFill>
            <a:schemeClr val="bg1">
              <a:alpha val="90000"/>
            </a:schemeClr>
          </a:solidFill>
          <a:ln>
            <a:noFill/>
          </a:ln>
          <a:scene3d>
            <a:camera prst="orthographicFront"/>
            <a:lightRig rig="threePt" dir="t"/>
          </a:scene3d>
          <a:sp3d prstMaterial="metal">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9F62B62E-6D23-FFE1-D03A-FA0F8DED785A}"/>
              </a:ext>
            </a:extLst>
          </p:cNvPr>
          <p:cNvSpPr txBox="1"/>
          <p:nvPr/>
        </p:nvSpPr>
        <p:spPr>
          <a:xfrm>
            <a:off x="304800" y="12240712"/>
            <a:ext cx="21488400" cy="7231018"/>
          </a:xfrm>
          <a:prstGeom prst="rect">
            <a:avLst/>
          </a:prstGeom>
          <a:noFill/>
          <a:ln>
            <a:noFill/>
          </a:ln>
        </p:spPr>
        <p:txBody>
          <a:bodyPr wrap="square" rtlCol="0">
            <a:spAutoFit/>
          </a:bodyPr>
          <a:lstStyle/>
          <a:p>
            <a:pPr algn="ctr"/>
            <a:r>
              <a:rPr lang="en-US" sz="3600" b="1" dirty="0">
                <a:solidFill>
                  <a:srgbClr val="081A40"/>
                </a:solidFill>
                <a:ea typeface="Calibri" panose="020F0502020204030204" pitchFamily="34" charset="0"/>
                <a:cs typeface="Times New Roman" panose="02020603050405020304" pitchFamily="18" charset="0"/>
              </a:rPr>
              <a:t>Research Question</a:t>
            </a:r>
          </a:p>
          <a:p>
            <a:r>
              <a:rPr lang="en-US" sz="2900" dirty="0">
                <a:solidFill>
                  <a:srgbClr val="081A40"/>
                </a:solidFill>
                <a:effectLst/>
                <a:ea typeface="Calibri" panose="020F0502020204030204" pitchFamily="34" charset="0"/>
                <a:cs typeface="Times New Roman" panose="02020603050405020304" pitchFamily="18" charset="0"/>
              </a:rPr>
              <a:t>Is there a difference in self-reported indicators of adverse behavioral health outcomes among self-reported heavy users of digital technology?</a:t>
            </a:r>
          </a:p>
          <a:p>
            <a:pPr marL="0" marR="0">
              <a:lnSpc>
                <a:spcPct val="107000"/>
              </a:lnSpc>
              <a:spcBef>
                <a:spcPts val="200"/>
              </a:spcBef>
              <a:spcAft>
                <a:spcPts val="0"/>
              </a:spcAft>
            </a:pPr>
            <a:endParaRPr lang="en-US" sz="2800" b="1" dirty="0">
              <a:solidFill>
                <a:srgbClr val="081A40"/>
              </a:solidFill>
              <a:effectLst/>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2900" b="1" dirty="0">
                <a:solidFill>
                  <a:srgbClr val="081A40"/>
                </a:solidFill>
                <a:effectLst/>
                <a:ea typeface="Times New Roman" panose="02020603050405020304" pitchFamily="18" charset="0"/>
                <a:cs typeface="Times New Roman" panose="02020603050405020304" pitchFamily="18" charset="0"/>
              </a:rPr>
              <a:t>YRBS Data</a:t>
            </a:r>
          </a:p>
          <a:p>
            <a:pPr marL="0" marR="0">
              <a:lnSpc>
                <a:spcPct val="107000"/>
              </a:lnSpc>
              <a:spcBef>
                <a:spcPts val="200"/>
              </a:spcBef>
              <a:spcAft>
                <a:spcPts val="0"/>
              </a:spcAft>
            </a:pPr>
            <a:r>
              <a:rPr lang="en-US" sz="2900" b="1" i="1" dirty="0">
                <a:solidFill>
                  <a:srgbClr val="081A40"/>
                </a:solidFill>
                <a:effectLst/>
                <a:ea typeface="Times New Roman" panose="02020603050405020304" pitchFamily="18" charset="0"/>
                <a:cs typeface="Times New Roman" panose="02020603050405020304" pitchFamily="18" charset="0"/>
              </a:rPr>
              <a:t>H0 Null Hypothesis</a:t>
            </a:r>
          </a:p>
          <a:p>
            <a:pPr marL="0" marR="0">
              <a:lnSpc>
                <a:spcPct val="107000"/>
              </a:lnSpc>
              <a:spcBef>
                <a:spcPts val="0"/>
              </a:spcBef>
            </a:pPr>
            <a:r>
              <a:rPr lang="en-US" sz="2900" dirty="0">
                <a:solidFill>
                  <a:srgbClr val="081A40"/>
                </a:solidFill>
                <a:effectLst/>
                <a:ea typeface="Calibri" panose="020F0502020204030204" pitchFamily="34" charset="0"/>
                <a:cs typeface="Times New Roman" panose="02020603050405020304" pitchFamily="18" charset="0"/>
              </a:rPr>
              <a:t>There is no relationship between persistently feeling sad or hopeless</a:t>
            </a:r>
            <a:r>
              <a:rPr lang="en-US" sz="2900" b="1" dirty="0">
                <a:solidFill>
                  <a:srgbClr val="081A40"/>
                </a:solidFill>
                <a:effectLst/>
                <a:ea typeface="Calibri" panose="020F0502020204030204" pitchFamily="34" charset="0"/>
                <a:cs typeface="Times New Roman" panose="02020603050405020304" pitchFamily="18" charset="0"/>
              </a:rPr>
              <a:t> (question 25</a:t>
            </a:r>
            <a:r>
              <a:rPr lang="en-US" sz="2900" dirty="0">
                <a:solidFill>
                  <a:srgbClr val="081A40"/>
                </a:solidFill>
                <a:effectLst/>
                <a:ea typeface="Calibri" panose="020F0502020204030204" pitchFamily="34" charset="0"/>
                <a:cs typeface="Times New Roman" panose="02020603050405020304" pitchFamily="18" charset="0"/>
              </a:rPr>
              <a:t>), and time spent using digital technology (</a:t>
            </a:r>
            <a:r>
              <a:rPr lang="en-US" sz="2900" b="1" dirty="0">
                <a:solidFill>
                  <a:srgbClr val="081A40"/>
                </a:solidFill>
                <a:effectLst/>
                <a:ea typeface="Calibri" panose="020F0502020204030204" pitchFamily="34" charset="0"/>
                <a:cs typeface="Times New Roman" panose="02020603050405020304" pitchFamily="18" charset="0"/>
              </a:rPr>
              <a:t>question 80</a:t>
            </a:r>
            <a:r>
              <a:rPr lang="en-US" sz="2900" dirty="0">
                <a:solidFill>
                  <a:srgbClr val="081A40"/>
                </a:solidFill>
                <a:effectLst/>
                <a:ea typeface="Calibri" panose="020F0502020204030204" pitchFamily="34" charset="0"/>
                <a:cs typeface="Times New Roman" panose="02020603050405020304" pitchFamily="18" charset="0"/>
              </a:rPr>
              <a:t>).</a:t>
            </a:r>
          </a:p>
          <a:p>
            <a:pPr marL="0" marR="0">
              <a:lnSpc>
                <a:spcPct val="107000"/>
              </a:lnSpc>
              <a:spcBef>
                <a:spcPts val="200"/>
              </a:spcBef>
              <a:spcAft>
                <a:spcPts val="0"/>
              </a:spcAft>
            </a:pPr>
            <a:r>
              <a:rPr lang="en-US" sz="2900" b="1" i="1" dirty="0">
                <a:solidFill>
                  <a:srgbClr val="081A40"/>
                </a:solidFill>
                <a:effectLst/>
                <a:ea typeface="Times New Roman" panose="02020603050405020304" pitchFamily="18" charset="0"/>
                <a:cs typeface="Times New Roman" panose="02020603050405020304" pitchFamily="18" charset="0"/>
              </a:rPr>
              <a:t>H1 Alternative Hypothesis</a:t>
            </a:r>
          </a:p>
          <a:p>
            <a:pPr marL="0" marR="0">
              <a:lnSpc>
                <a:spcPct val="107000"/>
              </a:lnSpc>
              <a:spcBef>
                <a:spcPts val="0"/>
              </a:spcBef>
            </a:pPr>
            <a:r>
              <a:rPr lang="en-US" sz="2900" dirty="0">
                <a:solidFill>
                  <a:srgbClr val="081A40"/>
                </a:solidFill>
                <a:effectLst/>
                <a:ea typeface="Calibri" panose="020F0502020204030204" pitchFamily="34" charset="0"/>
                <a:cs typeface="Times New Roman" panose="02020603050405020304" pitchFamily="18" charset="0"/>
              </a:rPr>
              <a:t>There is a relationship between persistently feeling sad or hopeless (</a:t>
            </a:r>
            <a:r>
              <a:rPr lang="en-US" sz="2900" b="1" dirty="0">
                <a:solidFill>
                  <a:srgbClr val="081A40"/>
                </a:solidFill>
                <a:effectLst/>
                <a:ea typeface="Calibri" panose="020F0502020204030204" pitchFamily="34" charset="0"/>
                <a:cs typeface="Times New Roman" panose="02020603050405020304" pitchFamily="18" charset="0"/>
              </a:rPr>
              <a:t>question 25</a:t>
            </a:r>
            <a:r>
              <a:rPr lang="en-US" sz="2900" dirty="0">
                <a:solidFill>
                  <a:srgbClr val="081A40"/>
                </a:solidFill>
                <a:effectLst/>
                <a:ea typeface="Calibri" panose="020F0502020204030204" pitchFamily="34" charset="0"/>
                <a:cs typeface="Times New Roman" panose="02020603050405020304" pitchFamily="18" charset="0"/>
              </a:rPr>
              <a:t>), and time spent using digital technology (</a:t>
            </a:r>
            <a:r>
              <a:rPr lang="en-US" sz="2900" b="1" dirty="0">
                <a:solidFill>
                  <a:srgbClr val="081A40"/>
                </a:solidFill>
                <a:effectLst/>
                <a:ea typeface="Calibri" panose="020F0502020204030204" pitchFamily="34" charset="0"/>
                <a:cs typeface="Times New Roman" panose="02020603050405020304" pitchFamily="18" charset="0"/>
              </a:rPr>
              <a:t>question 80</a:t>
            </a:r>
            <a:r>
              <a:rPr lang="en-US" sz="2900" dirty="0">
                <a:solidFill>
                  <a:srgbClr val="081A40"/>
                </a:solidFill>
                <a:effectLst/>
                <a:ea typeface="Calibri" panose="020F0502020204030204" pitchFamily="34" charset="0"/>
                <a:cs typeface="Times New Roman" panose="02020603050405020304" pitchFamily="18" charset="0"/>
              </a:rPr>
              <a:t>).</a:t>
            </a:r>
          </a:p>
          <a:p>
            <a:endParaRPr lang="en-US" sz="2900" b="1" dirty="0">
              <a:solidFill>
                <a:srgbClr val="081A40"/>
              </a:solidFill>
            </a:endParaRPr>
          </a:p>
          <a:p>
            <a:pPr marL="0" marR="0">
              <a:lnSpc>
                <a:spcPct val="107000"/>
              </a:lnSpc>
              <a:spcBef>
                <a:spcPts val="200"/>
              </a:spcBef>
              <a:spcAft>
                <a:spcPts val="0"/>
              </a:spcAft>
            </a:pPr>
            <a:r>
              <a:rPr lang="en-US" sz="2900" b="1" dirty="0">
                <a:solidFill>
                  <a:srgbClr val="081A40"/>
                </a:solidFill>
                <a:effectLst/>
                <a:ea typeface="Times New Roman" panose="02020603050405020304" pitchFamily="18" charset="0"/>
                <a:cs typeface="Times New Roman" panose="02020603050405020304" pitchFamily="18" charset="0"/>
              </a:rPr>
              <a:t>MTF Data</a:t>
            </a:r>
          </a:p>
          <a:p>
            <a:pPr marL="0" marR="0">
              <a:lnSpc>
                <a:spcPct val="107000"/>
              </a:lnSpc>
              <a:spcBef>
                <a:spcPts val="200"/>
              </a:spcBef>
              <a:spcAft>
                <a:spcPts val="0"/>
              </a:spcAft>
            </a:pPr>
            <a:r>
              <a:rPr lang="en-US" sz="2900" b="1" i="1" dirty="0">
                <a:solidFill>
                  <a:srgbClr val="081A40"/>
                </a:solidFill>
                <a:effectLst/>
                <a:ea typeface="Times New Roman" panose="02020603050405020304" pitchFamily="18" charset="0"/>
                <a:cs typeface="Times New Roman" panose="02020603050405020304" pitchFamily="18" charset="0"/>
              </a:rPr>
              <a:t>H0 Null Hypothesis</a:t>
            </a:r>
          </a:p>
          <a:p>
            <a:pPr marL="0" marR="0">
              <a:lnSpc>
                <a:spcPct val="107000"/>
              </a:lnSpc>
              <a:spcBef>
                <a:spcPts val="0"/>
              </a:spcBef>
              <a:spcAft>
                <a:spcPts val="800"/>
              </a:spcAft>
            </a:pPr>
            <a:r>
              <a:rPr lang="en-US" sz="2900" dirty="0">
                <a:solidFill>
                  <a:srgbClr val="081A40"/>
                </a:solidFill>
                <a:effectLst/>
                <a:ea typeface="Calibri" panose="020F0502020204030204" pitchFamily="34" charset="0"/>
                <a:cs typeface="Times New Roman" panose="02020603050405020304" pitchFamily="18" charset="0"/>
              </a:rPr>
              <a:t>There is no relationship between happiness (</a:t>
            </a:r>
            <a:r>
              <a:rPr lang="en-US" sz="2900" b="1" dirty="0">
                <a:solidFill>
                  <a:srgbClr val="081A40"/>
                </a:solidFill>
                <a:effectLst/>
                <a:ea typeface="Calibri" panose="020F0502020204030204" pitchFamily="34" charset="0"/>
                <a:cs typeface="Times New Roman" panose="02020603050405020304" pitchFamily="18" charset="0"/>
              </a:rPr>
              <a:t>question V7302</a:t>
            </a:r>
            <a:r>
              <a:rPr lang="en-US" sz="2900" dirty="0">
                <a:solidFill>
                  <a:srgbClr val="081A40"/>
                </a:solidFill>
                <a:effectLst/>
                <a:ea typeface="Calibri" panose="020F0502020204030204" pitchFamily="34" charset="0"/>
                <a:cs typeface="Times New Roman" panose="02020603050405020304" pitchFamily="18" charset="0"/>
              </a:rPr>
              <a:t>), and time spent on social networking sites (</a:t>
            </a:r>
            <a:r>
              <a:rPr lang="en-US" sz="2900" b="1" dirty="0">
                <a:solidFill>
                  <a:srgbClr val="081A40"/>
                </a:solidFill>
                <a:effectLst/>
                <a:ea typeface="Calibri" panose="020F0502020204030204" pitchFamily="34" charset="0"/>
                <a:cs typeface="Times New Roman" panose="02020603050405020304" pitchFamily="18" charset="0"/>
              </a:rPr>
              <a:t>question</a:t>
            </a:r>
            <a:r>
              <a:rPr lang="en-US" sz="2900" dirty="0">
                <a:solidFill>
                  <a:srgbClr val="081A40"/>
                </a:solidFill>
                <a:effectLst/>
                <a:ea typeface="Calibri" panose="020F0502020204030204" pitchFamily="34" charset="0"/>
                <a:cs typeface="Times New Roman" panose="02020603050405020304" pitchFamily="18" charset="0"/>
              </a:rPr>
              <a:t> </a:t>
            </a:r>
            <a:r>
              <a:rPr lang="en-US" sz="2900" b="1" dirty="0">
                <a:solidFill>
                  <a:srgbClr val="081A40"/>
                </a:solidFill>
                <a:effectLst/>
                <a:ea typeface="Calibri" panose="020F0502020204030204" pitchFamily="34" charset="0"/>
                <a:cs typeface="Times New Roman" panose="02020603050405020304" pitchFamily="18" charset="0"/>
              </a:rPr>
              <a:t>V7685</a:t>
            </a:r>
            <a:r>
              <a:rPr lang="en-US" sz="2900" dirty="0">
                <a:solidFill>
                  <a:srgbClr val="081A40"/>
                </a:solidFill>
                <a:effectLst/>
                <a:ea typeface="Calibri" panose="020F0502020204030204" pitchFamily="34" charset="0"/>
                <a:cs typeface="Times New Roman" panose="02020603050405020304" pitchFamily="18" charset="0"/>
              </a:rPr>
              <a:t>).</a:t>
            </a:r>
          </a:p>
          <a:p>
            <a:pPr marL="0" marR="0">
              <a:lnSpc>
                <a:spcPct val="107000"/>
              </a:lnSpc>
              <a:spcBef>
                <a:spcPts val="200"/>
              </a:spcBef>
              <a:spcAft>
                <a:spcPts val="0"/>
              </a:spcAft>
            </a:pPr>
            <a:r>
              <a:rPr lang="en-US" sz="2900" b="1" i="1" dirty="0">
                <a:solidFill>
                  <a:srgbClr val="081A40"/>
                </a:solidFill>
                <a:effectLst/>
                <a:ea typeface="Times New Roman" panose="02020603050405020304" pitchFamily="18" charset="0"/>
                <a:cs typeface="Times New Roman" panose="02020603050405020304" pitchFamily="18" charset="0"/>
              </a:rPr>
              <a:t>H1 Alternative Hypothesis</a:t>
            </a:r>
          </a:p>
          <a:p>
            <a:r>
              <a:rPr lang="en-US" sz="2900" dirty="0">
                <a:solidFill>
                  <a:srgbClr val="081A40"/>
                </a:solidFill>
                <a:effectLst/>
                <a:ea typeface="Calibri" panose="020F0502020204030204" pitchFamily="34" charset="0"/>
              </a:rPr>
              <a:t>There is a relationship between happiness (</a:t>
            </a:r>
            <a:r>
              <a:rPr lang="en-US" sz="2900" b="1" dirty="0">
                <a:solidFill>
                  <a:srgbClr val="081A40"/>
                </a:solidFill>
                <a:effectLst/>
                <a:ea typeface="Calibri" panose="020F0502020204030204" pitchFamily="34" charset="0"/>
              </a:rPr>
              <a:t>question V7302</a:t>
            </a:r>
            <a:r>
              <a:rPr lang="en-US" sz="2900" dirty="0">
                <a:solidFill>
                  <a:srgbClr val="081A40"/>
                </a:solidFill>
                <a:effectLst/>
                <a:ea typeface="Calibri" panose="020F0502020204030204" pitchFamily="34" charset="0"/>
              </a:rPr>
              <a:t>), and time spent on social networking sites (</a:t>
            </a:r>
            <a:r>
              <a:rPr lang="en-US" sz="2900" b="1" dirty="0">
                <a:solidFill>
                  <a:srgbClr val="081A40"/>
                </a:solidFill>
                <a:effectLst/>
                <a:ea typeface="Calibri" panose="020F0502020204030204" pitchFamily="34" charset="0"/>
              </a:rPr>
              <a:t>question</a:t>
            </a:r>
            <a:r>
              <a:rPr lang="en-US" sz="2900" dirty="0">
                <a:solidFill>
                  <a:srgbClr val="081A40"/>
                </a:solidFill>
                <a:effectLst/>
                <a:ea typeface="Calibri" panose="020F0502020204030204" pitchFamily="34" charset="0"/>
              </a:rPr>
              <a:t> </a:t>
            </a:r>
            <a:r>
              <a:rPr lang="en-US" sz="2900" b="1" dirty="0">
                <a:solidFill>
                  <a:srgbClr val="081A40"/>
                </a:solidFill>
                <a:effectLst/>
                <a:ea typeface="Calibri" panose="020F0502020204030204" pitchFamily="34" charset="0"/>
              </a:rPr>
              <a:t>V7685).</a:t>
            </a:r>
            <a:endParaRPr lang="en-US" sz="2900" dirty="0">
              <a:solidFill>
                <a:srgbClr val="081A40"/>
              </a:solidFill>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D7615EE-5CCD-A0B9-26BB-6D6D70720AFC}"/>
              </a:ext>
            </a:extLst>
          </p:cNvPr>
          <p:cNvSpPr txBox="1"/>
          <p:nvPr/>
        </p:nvSpPr>
        <p:spPr>
          <a:xfrm>
            <a:off x="304800" y="4865943"/>
            <a:ext cx="21488400" cy="7132320"/>
          </a:xfrm>
          <a:prstGeom prst="rect">
            <a:avLst/>
          </a:prstGeom>
          <a:noFill/>
          <a:ln>
            <a:noFill/>
          </a:ln>
          <a:effectLst/>
        </p:spPr>
        <p:txBody>
          <a:bodyPr wrap="square" rtlCol="0">
            <a:spAutoFit/>
          </a:bodyPr>
          <a:lstStyle/>
          <a:p>
            <a:pPr algn="ctr"/>
            <a:r>
              <a:rPr lang="en-US" sz="3600" b="1" dirty="0">
                <a:solidFill>
                  <a:srgbClr val="081A40"/>
                </a:solidFill>
              </a:rPr>
              <a:t>Abstract</a:t>
            </a:r>
            <a:endParaRPr lang="en-US" sz="3200" b="1" dirty="0">
              <a:solidFill>
                <a:srgbClr val="081A40"/>
              </a:solidFill>
            </a:endParaRPr>
          </a:p>
          <a:p>
            <a:r>
              <a:rPr lang="en-US" sz="2800" b="1" dirty="0">
                <a:solidFill>
                  <a:srgbClr val="081A40"/>
                </a:solidFill>
              </a:rPr>
              <a:t>Introduction</a:t>
            </a:r>
            <a:r>
              <a:rPr lang="en-US" sz="2800" dirty="0">
                <a:solidFill>
                  <a:srgbClr val="081A40"/>
                </a:solidFill>
              </a:rPr>
              <a:t>:</a:t>
            </a:r>
          </a:p>
          <a:p>
            <a:r>
              <a:rPr lang="en-US" sz="2800" dirty="0">
                <a:solidFill>
                  <a:srgbClr val="081A40"/>
                </a:solidFill>
              </a:rPr>
              <a:t>To inform the potential for a relationship between the use of digital technology and adverse behavioral health outcomes two large representative datasets of American Youths were examined.  From each two questions were selected, one to establish ordinal categorical data for time spent interacting with digital technology, and one to represent behavioral health outcomes.</a:t>
            </a:r>
          </a:p>
          <a:p>
            <a:r>
              <a:rPr lang="en-US" sz="2800" dirty="0">
                <a:solidFill>
                  <a:srgbClr val="081A40"/>
                </a:solidFill>
              </a:rPr>
              <a:t>  </a:t>
            </a:r>
          </a:p>
          <a:p>
            <a:r>
              <a:rPr lang="en-US" sz="2800" b="1" dirty="0">
                <a:solidFill>
                  <a:srgbClr val="081A40"/>
                </a:solidFill>
              </a:rPr>
              <a:t>Purpose:</a:t>
            </a:r>
          </a:p>
          <a:p>
            <a:r>
              <a:rPr lang="en-US" sz="2800" dirty="0">
                <a:solidFill>
                  <a:srgbClr val="081A40"/>
                </a:solidFill>
              </a:rPr>
              <a:t>The Youth Risk Behavior Survey (YRBS) administered by the Centers for Disease Control and Prevention has since 1991 collected data [1] biennially from a representative sample of American Youths.  Its purpose is to monitor the effectiveness of public health interventions by observing health-related behaviors [2].  In 2021 the United States Surgeon General issued an urgent public health advisory stating that “from 2009 to 2019, the proportion of high school students reporting persistent feelings of sadness or hopelessness increased by 40%; the share seriously considering attempting suicide increased by 36%; and the share creating a suicide plan increased by 44%” [3].  While this trend of increasing negative indicators of behavioral health outcomes has been observed to coincide with an increase in the use of digital technology there is little convincing evidence to establish causation [4].  As the YRBS question regarding technology use is broad based, and therefore lacks specificity to the type of media that young people are interacting with, an additional large dataset was also evaluated to provide data specific to social media use.  The Monitoring the Future (MTF) Public-Use Cross-Sectional Datasets [5] was examined with permission from the University of Michigan.</a:t>
            </a:r>
            <a:endParaRPr lang="en-US" sz="2800" dirty="0"/>
          </a:p>
        </p:txBody>
      </p:sp>
      <p:sp>
        <p:nvSpPr>
          <p:cNvPr id="29" name="Rectangle: Rounded Corners 28">
            <a:extLst>
              <a:ext uri="{FF2B5EF4-FFF2-40B4-BE49-F238E27FC236}">
                <a16:creationId xmlns:a16="http://schemas.microsoft.com/office/drawing/2014/main" id="{320EFE4B-2355-9522-DA3F-1350A4E68D5F}"/>
              </a:ext>
            </a:extLst>
          </p:cNvPr>
          <p:cNvSpPr/>
          <p:nvPr/>
        </p:nvSpPr>
        <p:spPr>
          <a:xfrm>
            <a:off x="304800" y="19642207"/>
            <a:ext cx="21500718" cy="11940446"/>
          </a:xfrm>
          <a:prstGeom prst="roundRect">
            <a:avLst>
              <a:gd name="adj" fmla="val 3198"/>
            </a:avLst>
          </a:prstGeom>
          <a:solidFill>
            <a:schemeClr val="bg1">
              <a:alpha val="90000"/>
            </a:schemeClr>
          </a:solidFill>
          <a:ln>
            <a:noFill/>
          </a:ln>
          <a:scene3d>
            <a:camera prst="orthographicFront"/>
            <a:lightRig rig="threePt" dir="t"/>
          </a:scene3d>
          <a:sp3d prstMaterial="metal">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E5AEB6A-33CD-DEE5-B0B9-F138102AB9A9}"/>
              </a:ext>
            </a:extLst>
          </p:cNvPr>
          <p:cNvSpPr txBox="1"/>
          <p:nvPr/>
        </p:nvSpPr>
        <p:spPr>
          <a:xfrm>
            <a:off x="304800" y="19604013"/>
            <a:ext cx="21488400" cy="11978640"/>
          </a:xfrm>
          <a:prstGeom prst="rect">
            <a:avLst/>
          </a:prstGeom>
          <a:noFill/>
          <a:ln>
            <a:noFill/>
          </a:ln>
        </p:spPr>
        <p:txBody>
          <a:bodyPr wrap="square" rtlCol="0">
            <a:spAutoFit/>
          </a:bodyPr>
          <a:lstStyle/>
          <a:p>
            <a:pPr algn="ctr"/>
            <a:r>
              <a:rPr lang="en-US" sz="3600" b="1" dirty="0">
                <a:solidFill>
                  <a:srgbClr val="081A40"/>
                </a:solidFill>
                <a:ea typeface="Calibri" panose="020F0502020204030204" pitchFamily="34" charset="0"/>
                <a:cs typeface="Times New Roman" panose="02020603050405020304" pitchFamily="18" charset="0"/>
              </a:rPr>
              <a:t>Methodology</a:t>
            </a:r>
          </a:p>
          <a:p>
            <a:r>
              <a:rPr lang="en-US" sz="3200" b="1" dirty="0">
                <a:solidFill>
                  <a:srgbClr val="081A40"/>
                </a:solidFill>
                <a:ea typeface="Calibri" panose="020F0502020204030204" pitchFamily="34" charset="0"/>
                <a:cs typeface="Times New Roman" panose="02020603050405020304" pitchFamily="18" charset="0"/>
              </a:rPr>
              <a:t>Data Retrieval &amp; Winnowing:</a:t>
            </a:r>
          </a:p>
          <a:p>
            <a:r>
              <a:rPr lang="en-US" sz="3200" dirty="0">
                <a:solidFill>
                  <a:srgbClr val="081A40"/>
                </a:solidFill>
                <a:ea typeface="Calibri" panose="020F0502020204030204" pitchFamily="34" charset="0"/>
                <a:cs typeface="Times New Roman" panose="02020603050405020304" pitchFamily="18" charset="0"/>
              </a:rPr>
              <a:t>Raw data retrieved in Microsoft Access format, winnowed via SQL query, imported into python via pandas library script, and assigned to a python data frame (see figure 1 below).</a:t>
            </a: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dirty="0">
              <a:solidFill>
                <a:srgbClr val="081A40"/>
              </a:solidFill>
              <a:ea typeface="Calibri" panose="020F0502020204030204" pitchFamily="34" charset="0"/>
              <a:cs typeface="Times New Roman" panose="02020603050405020304" pitchFamily="18" charset="0"/>
            </a:endParaRPr>
          </a:p>
          <a:p>
            <a:endParaRPr lang="en-US" sz="3200" b="1" dirty="0"/>
          </a:p>
          <a:p>
            <a:r>
              <a:rPr lang="en-US" sz="3200" b="1" dirty="0"/>
              <a:t>Data Analysis:</a:t>
            </a:r>
          </a:p>
          <a:p>
            <a:r>
              <a:rPr lang="en-US" sz="3200" dirty="0">
                <a:solidFill>
                  <a:srgbClr val="081A40"/>
                </a:solidFill>
                <a:ea typeface="Calibri" panose="020F0502020204030204" pitchFamily="34" charset="0"/>
                <a:cs typeface="Times New Roman" panose="02020603050405020304" pitchFamily="18" charset="0"/>
              </a:rPr>
              <a:t>Actual distribution among respondents was established using a stacked histogram.  Expected distribution was calculated using chi-squared test of independence to determine if a relationship was present.  A P-value of .05 was determined in advance to test the hypothesis.</a:t>
            </a:r>
            <a:endParaRPr lang="en-US" sz="3200" b="1" dirty="0"/>
          </a:p>
        </p:txBody>
      </p:sp>
      <p:sp>
        <p:nvSpPr>
          <p:cNvPr id="9" name="TextBox 8">
            <a:extLst>
              <a:ext uri="{FF2B5EF4-FFF2-40B4-BE49-F238E27FC236}">
                <a16:creationId xmlns:a16="http://schemas.microsoft.com/office/drawing/2014/main" id="{59B197F1-78D7-FA06-25FE-CBEF131B5868}"/>
              </a:ext>
            </a:extLst>
          </p:cNvPr>
          <p:cNvSpPr txBox="1"/>
          <p:nvPr/>
        </p:nvSpPr>
        <p:spPr>
          <a:xfrm>
            <a:off x="11364193" y="949147"/>
            <a:ext cx="21249899" cy="1446550"/>
          </a:xfrm>
          <a:prstGeom prst="rect">
            <a:avLst/>
          </a:prstGeom>
          <a:noFill/>
        </p:spPr>
        <p:txBody>
          <a:bodyPr wrap="square" rtlCol="0">
            <a:spAutoFit/>
          </a:bodyPr>
          <a:lstStyle/>
          <a:p>
            <a:pPr algn="ctr"/>
            <a:r>
              <a:rPr lang="en-US" sz="8800" b="1" dirty="0">
                <a:solidFill>
                  <a:srgbClr val="081A40"/>
                </a:solidFill>
              </a:rPr>
              <a:t>Youth Technology Use &amp; Behavioral Health</a:t>
            </a:r>
          </a:p>
        </p:txBody>
      </p:sp>
      <p:sp>
        <p:nvSpPr>
          <p:cNvPr id="12" name="TextBox 11">
            <a:extLst>
              <a:ext uri="{FF2B5EF4-FFF2-40B4-BE49-F238E27FC236}">
                <a16:creationId xmlns:a16="http://schemas.microsoft.com/office/drawing/2014/main" id="{3F981A6F-CCAF-A113-6111-758700691D93}"/>
              </a:ext>
            </a:extLst>
          </p:cNvPr>
          <p:cNvSpPr txBox="1"/>
          <p:nvPr/>
        </p:nvSpPr>
        <p:spPr>
          <a:xfrm>
            <a:off x="0" y="2819400"/>
            <a:ext cx="43891200" cy="1754326"/>
          </a:xfrm>
          <a:prstGeom prst="rect">
            <a:avLst/>
          </a:prstGeom>
          <a:noFill/>
        </p:spPr>
        <p:txBody>
          <a:bodyPr wrap="square" rtlCol="0">
            <a:spAutoFit/>
          </a:bodyPr>
          <a:lstStyle/>
          <a:p>
            <a:pPr algn="ctr"/>
            <a:r>
              <a:rPr lang="en-US" sz="5400" b="1" dirty="0">
                <a:solidFill>
                  <a:srgbClr val="081A40"/>
                </a:solidFill>
              </a:rPr>
              <a:t>Authors: Daniel Scheer &amp; Gaetano Hirshout - Faculty Mentor: Dr. </a:t>
            </a:r>
            <a:r>
              <a:rPr lang="en-US" sz="5400" b="1" dirty="0" err="1">
                <a:solidFill>
                  <a:srgbClr val="081A40"/>
                </a:solidFill>
              </a:rPr>
              <a:t>Erdei</a:t>
            </a:r>
            <a:endParaRPr lang="en-US" sz="5400" b="1" dirty="0">
              <a:solidFill>
                <a:srgbClr val="081A40"/>
              </a:solidFill>
            </a:endParaRPr>
          </a:p>
          <a:p>
            <a:pPr algn="ctr"/>
            <a:r>
              <a:rPr lang="en-US" sz="5400" dirty="0">
                <a:solidFill>
                  <a:srgbClr val="081A40"/>
                </a:solidFill>
              </a:rPr>
              <a:t>Computational Science Department, University of South Carolina Beaufort, Bluffton, SC 29909</a:t>
            </a:r>
          </a:p>
        </p:txBody>
      </p:sp>
      <p:pic>
        <p:nvPicPr>
          <p:cNvPr id="46" name="Picture 45">
            <a:extLst>
              <a:ext uri="{FF2B5EF4-FFF2-40B4-BE49-F238E27FC236}">
                <a16:creationId xmlns:a16="http://schemas.microsoft.com/office/drawing/2014/main" id="{C570AC87-3DD0-3656-FDC2-DE00F0931319}"/>
              </a:ext>
            </a:extLst>
          </p:cNvPr>
          <p:cNvPicPr>
            <a:picLocks noChangeAspect="1"/>
          </p:cNvPicPr>
          <p:nvPr/>
        </p:nvPicPr>
        <p:blipFill>
          <a:blip r:embed="rId4"/>
          <a:stretch>
            <a:fillRect/>
          </a:stretch>
        </p:blipFill>
        <p:spPr>
          <a:xfrm>
            <a:off x="4971084" y="21863749"/>
            <a:ext cx="10963275" cy="7534275"/>
          </a:xfrm>
          <a:prstGeom prst="rect">
            <a:avLst/>
          </a:prstGeom>
        </p:spPr>
      </p:pic>
      <p:sp>
        <p:nvSpPr>
          <p:cNvPr id="49" name="TextBox 48">
            <a:extLst>
              <a:ext uri="{FF2B5EF4-FFF2-40B4-BE49-F238E27FC236}">
                <a16:creationId xmlns:a16="http://schemas.microsoft.com/office/drawing/2014/main" id="{12D864CD-A080-9102-1FA2-49C1F19C66F1}"/>
              </a:ext>
            </a:extLst>
          </p:cNvPr>
          <p:cNvSpPr txBox="1"/>
          <p:nvPr/>
        </p:nvSpPr>
        <p:spPr>
          <a:xfrm>
            <a:off x="4971084" y="29120740"/>
            <a:ext cx="1676400" cy="553998"/>
          </a:xfrm>
          <a:prstGeom prst="rect">
            <a:avLst/>
          </a:prstGeom>
          <a:noFill/>
        </p:spPr>
        <p:txBody>
          <a:bodyPr wrap="square" rtlCol="0">
            <a:spAutoFit/>
          </a:bodyPr>
          <a:lstStyle/>
          <a:p>
            <a:r>
              <a:rPr lang="en-US" sz="3000" i="1" dirty="0"/>
              <a:t>Figure 1</a:t>
            </a:r>
          </a:p>
        </p:txBody>
      </p:sp>
      <p:sp>
        <p:nvSpPr>
          <p:cNvPr id="51" name="TextBox 50">
            <a:extLst>
              <a:ext uri="{FF2B5EF4-FFF2-40B4-BE49-F238E27FC236}">
                <a16:creationId xmlns:a16="http://schemas.microsoft.com/office/drawing/2014/main" id="{8A537865-32BE-69E7-6D90-3A7AF263B302}"/>
              </a:ext>
            </a:extLst>
          </p:cNvPr>
          <p:cNvSpPr txBox="1"/>
          <p:nvPr/>
        </p:nvSpPr>
        <p:spPr>
          <a:xfrm>
            <a:off x="22390482" y="12224938"/>
            <a:ext cx="9384918" cy="553998"/>
          </a:xfrm>
          <a:prstGeom prst="rect">
            <a:avLst/>
          </a:prstGeom>
          <a:noFill/>
        </p:spPr>
        <p:txBody>
          <a:bodyPr wrap="square" rtlCol="0">
            <a:spAutoFit/>
          </a:bodyPr>
          <a:lstStyle/>
          <a:p>
            <a:r>
              <a:rPr lang="en-US" sz="3000" i="1" dirty="0"/>
              <a:t>Figure 2 actual distribution stacked histogram for YRBS</a:t>
            </a:r>
          </a:p>
        </p:txBody>
      </p:sp>
      <p:graphicFrame>
        <p:nvGraphicFramePr>
          <p:cNvPr id="60" name="Table 68">
            <a:extLst>
              <a:ext uri="{FF2B5EF4-FFF2-40B4-BE49-F238E27FC236}">
                <a16:creationId xmlns:a16="http://schemas.microsoft.com/office/drawing/2014/main" id="{6E185B52-C160-BCC9-69D6-B92C9840AC13}"/>
              </a:ext>
            </a:extLst>
          </p:cNvPr>
          <p:cNvGraphicFramePr>
            <a:graphicFrameLocks noGrp="1"/>
          </p:cNvGraphicFramePr>
          <p:nvPr>
            <p:extLst>
              <p:ext uri="{D42A27DB-BD31-4B8C-83A1-F6EECF244321}">
                <p14:modId xmlns:p14="http://schemas.microsoft.com/office/powerpoint/2010/main" val="1315132480"/>
              </p:ext>
            </p:extLst>
          </p:nvPr>
        </p:nvGraphicFramePr>
        <p:xfrm>
          <a:off x="22390482" y="12894682"/>
          <a:ext cx="9566536" cy="2868777"/>
        </p:xfrm>
        <a:graphic>
          <a:graphicData uri="http://schemas.openxmlformats.org/drawingml/2006/table">
            <a:tbl>
              <a:tblPr firstRow="1" bandRow="1">
                <a:tableStyleId>{073A0DAA-6AF3-43AB-8588-CEC1D06C72B9}</a:tableStyleId>
              </a:tblPr>
              <a:tblGrid>
                <a:gridCol w="5029200">
                  <a:extLst>
                    <a:ext uri="{9D8B030D-6E8A-4147-A177-3AD203B41FA5}">
                      <a16:colId xmlns:a16="http://schemas.microsoft.com/office/drawing/2014/main" val="3464540106"/>
                    </a:ext>
                  </a:extLst>
                </a:gridCol>
                <a:gridCol w="4537336">
                  <a:extLst>
                    <a:ext uri="{9D8B030D-6E8A-4147-A177-3AD203B41FA5}">
                      <a16:colId xmlns:a16="http://schemas.microsoft.com/office/drawing/2014/main" val="1515480177"/>
                    </a:ext>
                  </a:extLst>
                </a:gridCol>
              </a:tblGrid>
              <a:tr h="956259">
                <a:tc gridSpan="2">
                  <a:txBody>
                    <a:bodyPr/>
                    <a:lstStyle/>
                    <a:p>
                      <a:pPr algn="ctr"/>
                      <a:r>
                        <a:rPr lang="en-US" sz="3000" dirty="0">
                          <a:solidFill>
                            <a:schemeClr val="bg1"/>
                          </a:solidFill>
                        </a:rPr>
                        <a:t>Chi-Squared Test of Independence (YRBS)</a:t>
                      </a:r>
                    </a:p>
                  </a:txBody>
                  <a:tcPr anchor="ctr">
                    <a:solidFill>
                      <a:srgbClr val="081A40"/>
                    </a:solidFill>
                  </a:tcPr>
                </a:tc>
                <a:tc hMerge="1">
                  <a:txBody>
                    <a:bodyPr/>
                    <a:lstStyle/>
                    <a:p>
                      <a:pPr algn="ctr"/>
                      <a:endParaRPr lang="en-US" sz="4000" dirty="0"/>
                    </a:p>
                  </a:txBody>
                  <a:tcPr anchor="ctr">
                    <a:solidFill>
                      <a:srgbClr val="081A40"/>
                    </a:solidFill>
                  </a:tcPr>
                </a:tc>
                <a:extLst>
                  <a:ext uri="{0D108BD9-81ED-4DB2-BD59-A6C34878D82A}">
                    <a16:rowId xmlns:a16="http://schemas.microsoft.com/office/drawing/2014/main" val="2183218651"/>
                  </a:ext>
                </a:extLst>
              </a:tr>
              <a:tr h="956259">
                <a:tc>
                  <a:txBody>
                    <a:bodyPr/>
                    <a:lstStyle/>
                    <a:p>
                      <a:pPr algn="ctr"/>
                      <a:r>
                        <a:rPr lang="en-US" sz="4000" dirty="0">
                          <a:solidFill>
                            <a:schemeClr val="bg1"/>
                          </a:solidFill>
                        </a:rPr>
                        <a:t>P-Value</a:t>
                      </a:r>
                    </a:p>
                  </a:txBody>
                  <a:tcPr anchor="ctr">
                    <a:solidFill>
                      <a:srgbClr val="081A40"/>
                    </a:solidFill>
                  </a:tcPr>
                </a:tc>
                <a:tc>
                  <a:txBody>
                    <a:bodyPr/>
                    <a:lstStyle/>
                    <a:p>
                      <a:pPr algn="ctr"/>
                      <a:r>
                        <a:rPr lang="en-US" sz="4000" dirty="0">
                          <a:solidFill>
                            <a:schemeClr val="bg1"/>
                          </a:solidFill>
                        </a:rPr>
                        <a:t>Degrees of Freedom</a:t>
                      </a:r>
                    </a:p>
                  </a:txBody>
                  <a:tcPr anchor="ctr">
                    <a:solidFill>
                      <a:srgbClr val="081A40"/>
                    </a:solidFill>
                  </a:tcPr>
                </a:tc>
                <a:extLst>
                  <a:ext uri="{0D108BD9-81ED-4DB2-BD59-A6C34878D82A}">
                    <a16:rowId xmlns:a16="http://schemas.microsoft.com/office/drawing/2014/main" val="115967595"/>
                  </a:ext>
                </a:extLst>
              </a:tr>
              <a:tr h="956259">
                <a:tc>
                  <a:txBody>
                    <a:bodyPr/>
                    <a:lstStyle/>
                    <a:p>
                      <a:pPr algn="ctr"/>
                      <a:r>
                        <a:rPr lang="en-US" sz="3200" dirty="0">
                          <a:solidFill>
                            <a:srgbClr val="081A40"/>
                          </a:solidFill>
                        </a:rPr>
                        <a:t>4.2993388683043516e-280</a:t>
                      </a:r>
                      <a:endParaRPr lang="en-US" sz="2800" dirty="0">
                        <a:solidFill>
                          <a:srgbClr val="081A40"/>
                        </a:solidFill>
                      </a:endParaRPr>
                    </a:p>
                  </a:txBody>
                  <a:tcPr anchor="ctr">
                    <a:solidFill>
                      <a:srgbClr val="C4D0D7"/>
                    </a:solidFill>
                  </a:tcPr>
                </a:tc>
                <a:tc>
                  <a:txBody>
                    <a:bodyPr/>
                    <a:lstStyle/>
                    <a:p>
                      <a:pPr algn="ctr"/>
                      <a:r>
                        <a:rPr lang="en-US" sz="4000" dirty="0">
                          <a:solidFill>
                            <a:srgbClr val="081A40"/>
                          </a:solidFill>
                        </a:rPr>
                        <a:t>6</a:t>
                      </a:r>
                    </a:p>
                  </a:txBody>
                  <a:tcPr anchor="ctr">
                    <a:solidFill>
                      <a:srgbClr val="C4D0D7"/>
                    </a:solidFill>
                  </a:tcPr>
                </a:tc>
                <a:extLst>
                  <a:ext uri="{0D108BD9-81ED-4DB2-BD59-A6C34878D82A}">
                    <a16:rowId xmlns:a16="http://schemas.microsoft.com/office/drawing/2014/main" val="1579944290"/>
                  </a:ext>
                </a:extLst>
              </a:tr>
            </a:tbl>
          </a:graphicData>
        </a:graphic>
      </p:graphicFrame>
      <p:graphicFrame>
        <p:nvGraphicFramePr>
          <p:cNvPr id="19" name="Table 68">
            <a:extLst>
              <a:ext uri="{FF2B5EF4-FFF2-40B4-BE49-F238E27FC236}">
                <a16:creationId xmlns:a16="http://schemas.microsoft.com/office/drawing/2014/main" id="{F6FDBE62-423C-48A8-A6CC-F102236DAB59}"/>
              </a:ext>
            </a:extLst>
          </p:cNvPr>
          <p:cNvGraphicFramePr>
            <a:graphicFrameLocks noGrp="1"/>
          </p:cNvGraphicFramePr>
          <p:nvPr>
            <p:extLst>
              <p:ext uri="{D42A27DB-BD31-4B8C-83A1-F6EECF244321}">
                <p14:modId xmlns:p14="http://schemas.microsoft.com/office/powerpoint/2010/main" val="3698873926"/>
              </p:ext>
            </p:extLst>
          </p:nvPr>
        </p:nvGraphicFramePr>
        <p:xfrm>
          <a:off x="33446796" y="12937561"/>
          <a:ext cx="9566536" cy="2868777"/>
        </p:xfrm>
        <a:graphic>
          <a:graphicData uri="http://schemas.openxmlformats.org/drawingml/2006/table">
            <a:tbl>
              <a:tblPr firstRow="1" bandRow="1">
                <a:tableStyleId>{073A0DAA-6AF3-43AB-8588-CEC1D06C72B9}</a:tableStyleId>
              </a:tblPr>
              <a:tblGrid>
                <a:gridCol w="5029200">
                  <a:extLst>
                    <a:ext uri="{9D8B030D-6E8A-4147-A177-3AD203B41FA5}">
                      <a16:colId xmlns:a16="http://schemas.microsoft.com/office/drawing/2014/main" val="3464540106"/>
                    </a:ext>
                  </a:extLst>
                </a:gridCol>
                <a:gridCol w="4537336">
                  <a:extLst>
                    <a:ext uri="{9D8B030D-6E8A-4147-A177-3AD203B41FA5}">
                      <a16:colId xmlns:a16="http://schemas.microsoft.com/office/drawing/2014/main" val="1515480177"/>
                    </a:ext>
                  </a:extLst>
                </a:gridCol>
              </a:tblGrid>
              <a:tr h="956259">
                <a:tc gridSpan="2">
                  <a:txBody>
                    <a:bodyPr/>
                    <a:lstStyle/>
                    <a:p>
                      <a:pPr algn="ctr"/>
                      <a:r>
                        <a:rPr lang="en-US" sz="3000" dirty="0">
                          <a:solidFill>
                            <a:schemeClr val="bg1"/>
                          </a:solidFill>
                        </a:rPr>
                        <a:t>Chi-Squared Test of Independence (MTF)</a:t>
                      </a:r>
                    </a:p>
                  </a:txBody>
                  <a:tcPr anchor="ctr">
                    <a:solidFill>
                      <a:srgbClr val="081A40"/>
                    </a:solidFill>
                  </a:tcPr>
                </a:tc>
                <a:tc hMerge="1">
                  <a:txBody>
                    <a:bodyPr/>
                    <a:lstStyle/>
                    <a:p>
                      <a:pPr algn="ctr"/>
                      <a:endParaRPr lang="en-US" sz="4000" dirty="0"/>
                    </a:p>
                  </a:txBody>
                  <a:tcPr anchor="ctr">
                    <a:solidFill>
                      <a:srgbClr val="081A40"/>
                    </a:solidFill>
                  </a:tcPr>
                </a:tc>
                <a:extLst>
                  <a:ext uri="{0D108BD9-81ED-4DB2-BD59-A6C34878D82A}">
                    <a16:rowId xmlns:a16="http://schemas.microsoft.com/office/drawing/2014/main" val="2183218651"/>
                  </a:ext>
                </a:extLst>
              </a:tr>
              <a:tr h="956259">
                <a:tc>
                  <a:txBody>
                    <a:bodyPr/>
                    <a:lstStyle/>
                    <a:p>
                      <a:pPr algn="ctr"/>
                      <a:r>
                        <a:rPr lang="en-US" sz="4000" dirty="0">
                          <a:solidFill>
                            <a:schemeClr val="bg1"/>
                          </a:solidFill>
                        </a:rPr>
                        <a:t>P-Value</a:t>
                      </a:r>
                    </a:p>
                  </a:txBody>
                  <a:tcPr anchor="ctr">
                    <a:solidFill>
                      <a:srgbClr val="081A40"/>
                    </a:solidFill>
                  </a:tcPr>
                </a:tc>
                <a:tc>
                  <a:txBody>
                    <a:bodyPr/>
                    <a:lstStyle/>
                    <a:p>
                      <a:pPr algn="ctr"/>
                      <a:r>
                        <a:rPr lang="en-US" sz="4000" dirty="0">
                          <a:solidFill>
                            <a:schemeClr val="bg1"/>
                          </a:solidFill>
                        </a:rPr>
                        <a:t>Degrees of Freedom</a:t>
                      </a:r>
                    </a:p>
                  </a:txBody>
                  <a:tcPr anchor="ctr">
                    <a:solidFill>
                      <a:srgbClr val="081A40"/>
                    </a:solidFill>
                  </a:tcPr>
                </a:tc>
                <a:extLst>
                  <a:ext uri="{0D108BD9-81ED-4DB2-BD59-A6C34878D82A}">
                    <a16:rowId xmlns:a16="http://schemas.microsoft.com/office/drawing/2014/main" val="115967595"/>
                  </a:ext>
                </a:extLst>
              </a:tr>
              <a:tr h="956259">
                <a:tc>
                  <a:txBody>
                    <a:bodyPr/>
                    <a:lstStyle/>
                    <a:p>
                      <a:pPr algn="ctr"/>
                      <a:r>
                        <a:rPr lang="en-US" sz="3200" dirty="0">
                          <a:solidFill>
                            <a:srgbClr val="081A40"/>
                          </a:solidFill>
                        </a:rPr>
                        <a:t>2.8233542012215992e-61</a:t>
                      </a:r>
                    </a:p>
                  </a:txBody>
                  <a:tcPr anchor="ctr">
                    <a:solidFill>
                      <a:srgbClr val="C4D0D7"/>
                    </a:solidFill>
                  </a:tcPr>
                </a:tc>
                <a:tc>
                  <a:txBody>
                    <a:bodyPr/>
                    <a:lstStyle/>
                    <a:p>
                      <a:pPr algn="ctr"/>
                      <a:r>
                        <a:rPr lang="en-US" sz="4000" dirty="0">
                          <a:solidFill>
                            <a:srgbClr val="081A40"/>
                          </a:solidFill>
                        </a:rPr>
                        <a:t>12</a:t>
                      </a:r>
                    </a:p>
                  </a:txBody>
                  <a:tcPr anchor="ctr">
                    <a:solidFill>
                      <a:srgbClr val="C4D0D7"/>
                    </a:solidFill>
                  </a:tcPr>
                </a:tc>
                <a:extLst>
                  <a:ext uri="{0D108BD9-81ED-4DB2-BD59-A6C34878D82A}">
                    <a16:rowId xmlns:a16="http://schemas.microsoft.com/office/drawing/2014/main" val="1579944290"/>
                  </a:ext>
                </a:extLst>
              </a:tr>
            </a:tbl>
          </a:graphicData>
        </a:graphic>
      </p:graphicFrame>
      <p:sp>
        <p:nvSpPr>
          <p:cNvPr id="20" name="TextBox 19">
            <a:extLst>
              <a:ext uri="{FF2B5EF4-FFF2-40B4-BE49-F238E27FC236}">
                <a16:creationId xmlns:a16="http://schemas.microsoft.com/office/drawing/2014/main" id="{758AC2A1-59CB-493D-87B7-C4135FDB334F}"/>
              </a:ext>
            </a:extLst>
          </p:cNvPr>
          <p:cNvSpPr txBox="1"/>
          <p:nvPr/>
        </p:nvSpPr>
        <p:spPr>
          <a:xfrm>
            <a:off x="32934012" y="12224938"/>
            <a:ext cx="9384918" cy="553998"/>
          </a:xfrm>
          <a:prstGeom prst="rect">
            <a:avLst/>
          </a:prstGeom>
          <a:noFill/>
        </p:spPr>
        <p:txBody>
          <a:bodyPr wrap="square" rtlCol="0">
            <a:spAutoFit/>
          </a:bodyPr>
          <a:lstStyle/>
          <a:p>
            <a:r>
              <a:rPr lang="en-US" sz="3000" i="1" dirty="0"/>
              <a:t>Figure 3 actual distribution stacked histogram for MTF</a:t>
            </a:r>
          </a:p>
        </p:txBody>
      </p:sp>
      <p:sp>
        <p:nvSpPr>
          <p:cNvPr id="21" name="TextBox 20">
            <a:extLst>
              <a:ext uri="{FF2B5EF4-FFF2-40B4-BE49-F238E27FC236}">
                <a16:creationId xmlns:a16="http://schemas.microsoft.com/office/drawing/2014/main" id="{F4E58F0F-C2E8-4F04-B441-337CA5B336C5}"/>
              </a:ext>
            </a:extLst>
          </p:cNvPr>
          <p:cNvSpPr txBox="1"/>
          <p:nvPr/>
        </p:nvSpPr>
        <p:spPr>
          <a:xfrm>
            <a:off x="22402800" y="22922589"/>
            <a:ext cx="9384918" cy="553998"/>
          </a:xfrm>
          <a:prstGeom prst="rect">
            <a:avLst/>
          </a:prstGeom>
          <a:noFill/>
        </p:spPr>
        <p:txBody>
          <a:bodyPr wrap="square" rtlCol="0">
            <a:spAutoFit/>
          </a:bodyPr>
          <a:lstStyle/>
          <a:p>
            <a:r>
              <a:rPr lang="en-US" sz="3000" i="1" dirty="0"/>
              <a:t>Figure 4 heatmap for YRBS</a:t>
            </a:r>
          </a:p>
        </p:txBody>
      </p:sp>
      <p:sp>
        <p:nvSpPr>
          <p:cNvPr id="22" name="TextBox 21">
            <a:extLst>
              <a:ext uri="{FF2B5EF4-FFF2-40B4-BE49-F238E27FC236}">
                <a16:creationId xmlns:a16="http://schemas.microsoft.com/office/drawing/2014/main" id="{2F99B81A-6789-41DF-86DF-DF1C5EDCEFA5}"/>
              </a:ext>
            </a:extLst>
          </p:cNvPr>
          <p:cNvSpPr txBox="1"/>
          <p:nvPr/>
        </p:nvSpPr>
        <p:spPr>
          <a:xfrm>
            <a:off x="32934012" y="22874463"/>
            <a:ext cx="9384918" cy="553998"/>
          </a:xfrm>
          <a:prstGeom prst="rect">
            <a:avLst/>
          </a:prstGeom>
          <a:noFill/>
        </p:spPr>
        <p:txBody>
          <a:bodyPr wrap="square" rtlCol="0">
            <a:spAutoFit/>
          </a:bodyPr>
          <a:lstStyle/>
          <a:p>
            <a:r>
              <a:rPr lang="en-US" sz="3000" i="1" dirty="0"/>
              <a:t>Figure 5 heatmap for MTF</a:t>
            </a:r>
          </a:p>
        </p:txBody>
      </p:sp>
      <p:sp>
        <p:nvSpPr>
          <p:cNvPr id="6" name="TextBox 5">
            <a:extLst>
              <a:ext uri="{FF2B5EF4-FFF2-40B4-BE49-F238E27FC236}">
                <a16:creationId xmlns:a16="http://schemas.microsoft.com/office/drawing/2014/main" id="{8C20CF1A-FBEE-44EF-990F-51D91ADDF42C}"/>
              </a:ext>
            </a:extLst>
          </p:cNvPr>
          <p:cNvSpPr txBox="1"/>
          <p:nvPr/>
        </p:nvSpPr>
        <p:spPr>
          <a:xfrm>
            <a:off x="34108954" y="30512938"/>
            <a:ext cx="9372600" cy="954107"/>
          </a:xfrm>
          <a:prstGeom prst="rect">
            <a:avLst/>
          </a:prstGeom>
          <a:noFill/>
        </p:spPr>
        <p:txBody>
          <a:bodyPr wrap="square" rtlCol="0">
            <a:spAutoFit/>
          </a:bodyPr>
          <a:lstStyle/>
          <a:p>
            <a:pPr algn="r"/>
            <a:r>
              <a:rPr lang="en-US" sz="2800" b="1" dirty="0">
                <a:solidFill>
                  <a:srgbClr val="081A40"/>
                </a:solidFill>
                <a:ea typeface="Calibri" panose="020F0502020204030204" pitchFamily="34" charset="0"/>
                <a:cs typeface="Times New Roman" panose="02020603050405020304" pitchFamily="18" charset="0"/>
              </a:rPr>
              <a:t>To view works cited, source code, and full text</a:t>
            </a:r>
          </a:p>
          <a:p>
            <a:pPr algn="r"/>
            <a:r>
              <a:rPr lang="en-US" sz="2800" b="1" dirty="0">
                <a:solidFill>
                  <a:srgbClr val="081A40"/>
                </a:solidFill>
                <a:ea typeface="Calibri" panose="020F0502020204030204" pitchFamily="34" charset="0"/>
                <a:cs typeface="Times New Roman" panose="02020603050405020304" pitchFamily="18" charset="0"/>
              </a:rPr>
              <a:t> please use QR code to follow link to GitHub page</a:t>
            </a:r>
          </a:p>
        </p:txBody>
      </p:sp>
      <p:pic>
        <p:nvPicPr>
          <p:cNvPr id="2" name="Picture 2">
            <a:extLst>
              <a:ext uri="{FF2B5EF4-FFF2-40B4-BE49-F238E27FC236}">
                <a16:creationId xmlns:a16="http://schemas.microsoft.com/office/drawing/2014/main" id="{F142C691-7B02-9AE7-603F-6BE8ADAB863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920168" y="5404449"/>
            <a:ext cx="9381381" cy="68122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E2500BB-24F4-52DC-E63C-45E622A77C9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767367" y="16018892"/>
            <a:ext cx="8812766" cy="67767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a:extLst>
              <a:ext uri="{FF2B5EF4-FFF2-40B4-BE49-F238E27FC236}">
                <a16:creationId xmlns:a16="http://schemas.microsoft.com/office/drawing/2014/main" id="{C2C02F8B-AD47-0881-0DC7-D176D3F9179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28913" y="5440815"/>
            <a:ext cx="9414089" cy="68122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3DB81F1-2B1F-7BE4-72A2-BE73DC8F948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690800" y="27835634"/>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354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5046f2f-515b-4749-9252-26888146347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A62A9B1E92A343BD3BEF1334D562F9" ma:contentTypeVersion="10" ma:contentTypeDescription="Create a new document." ma:contentTypeScope="" ma:versionID="25ab1ba5f38fd18635c7d710590ea4aa">
  <xsd:schema xmlns:xsd="http://www.w3.org/2001/XMLSchema" xmlns:xs="http://www.w3.org/2001/XMLSchema" xmlns:p="http://schemas.microsoft.com/office/2006/metadata/properties" xmlns:ns3="15046f2f-515b-4749-9252-26888146347d" xmlns:ns4="969e4617-8072-49bc-a27d-5d57cadbc6bd" targetNamespace="http://schemas.microsoft.com/office/2006/metadata/properties" ma:root="true" ma:fieldsID="8cd0011a6d16562388875e7b23dd7e79" ns3:_="" ns4:_="">
    <xsd:import namespace="15046f2f-515b-4749-9252-26888146347d"/>
    <xsd:import namespace="969e4617-8072-49bc-a27d-5d57cadbc6bd"/>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046f2f-515b-4749-9252-2688814634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9e4617-8072-49bc-a27d-5d57cadbc6b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B4BCDD-48F9-435F-9F94-9FA103C15D7E}">
  <ds:schemaRefs>
    <ds:schemaRef ds:uri="http://schemas.microsoft.com/sharepoint/v3/contenttype/forms"/>
  </ds:schemaRefs>
</ds:datastoreItem>
</file>

<file path=customXml/itemProps2.xml><?xml version="1.0" encoding="utf-8"?>
<ds:datastoreItem xmlns:ds="http://schemas.openxmlformats.org/officeDocument/2006/customXml" ds:itemID="{A8791C1E-1DD1-488E-AB18-9CDBC4724C59}">
  <ds:schemaRefs>
    <ds:schemaRef ds:uri="http://www.w3.org/XML/1998/namespace"/>
    <ds:schemaRef ds:uri="http://schemas.microsoft.com/office/infopath/2007/PartnerControls"/>
    <ds:schemaRef ds:uri="http://purl.org/dc/elements/1.1/"/>
    <ds:schemaRef ds:uri="969e4617-8072-49bc-a27d-5d57cadbc6bd"/>
    <ds:schemaRef ds:uri="http://schemas.openxmlformats.org/package/2006/metadata/core-properties"/>
    <ds:schemaRef ds:uri="15046f2f-515b-4749-9252-26888146347d"/>
    <ds:schemaRef ds:uri="http://schemas.microsoft.com/office/2006/documentManagement/types"/>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7ECFCD85-43A2-4BA4-8598-5326C23E4E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046f2f-515b-4749-9252-26888146347d"/>
    <ds:schemaRef ds:uri="969e4617-8072-49bc-a27d-5d57cadbc6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3556</TotalTime>
  <Words>779</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Calibri Light</vt:lpstr>
      <vt:lpstr>Office Theme</vt:lpstr>
      <vt:lpstr>Custom Design</vt:lpstr>
      <vt:lpstr>PowerPoint Presentation</vt:lpstr>
    </vt:vector>
  </TitlesOfParts>
  <Company>University of South Carolina Beaufort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USCB</dc:creator>
  <cp:lastModifiedBy>Gaetano Hirshout</cp:lastModifiedBy>
  <cp:revision>136</cp:revision>
  <dcterms:created xsi:type="dcterms:W3CDTF">2013-04-14T22:23:17Z</dcterms:created>
  <dcterms:modified xsi:type="dcterms:W3CDTF">2023-04-12T20:47:58Z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0x01010077A62A9B1E92A343BD3BEF1334D562F9</vt:lpwstr>
  </property>
</Properties>
</file>