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7199" r:id="rId2"/>
    <p:sldId id="366" r:id="rId3"/>
    <p:sldId id="12921" r:id="rId4"/>
    <p:sldId id="12922" r:id="rId5"/>
    <p:sldId id="12927" r:id="rId6"/>
    <p:sldId id="12923" r:id="rId7"/>
    <p:sldId id="12924" r:id="rId8"/>
    <p:sldId id="12925" r:id="rId9"/>
    <p:sldId id="12926" r:id="rId10"/>
    <p:sldId id="12934" r:id="rId11"/>
    <p:sldId id="12906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5AE"/>
    <a:srgbClr val="3C0070"/>
    <a:srgbClr val="31449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97DA5-BE03-498E-985B-2D8954DCC7E1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F8EDE-A50B-4536-90C0-6524E78B30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F8EDE-A50B-4536-90C0-6524E78B303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F8EDE-A50B-4536-90C0-6524E78B303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" y="0"/>
            <a:ext cx="4533641" cy="1184163"/>
            <a:chOff x="1" y="0"/>
            <a:chExt cx="4533641" cy="118416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8" r="38278"/>
            <a:stretch>
              <a:fillRect/>
            </a:stretch>
          </p:blipFill>
          <p:spPr>
            <a:xfrm>
              <a:off x="1" y="0"/>
              <a:ext cx="1299368" cy="1184163"/>
            </a:xfrm>
            <a:custGeom>
              <a:avLst/>
              <a:gdLst>
                <a:gd name="connsiteX0" fmla="*/ 1 w 7525202"/>
                <a:gd name="connsiteY0" fmla="*/ 2073624 h 6858000"/>
                <a:gd name="connsiteX1" fmla="*/ 1 w 7525202"/>
                <a:gd name="connsiteY1" fmla="*/ 4784375 h 6858000"/>
                <a:gd name="connsiteX2" fmla="*/ 833577 w 7525202"/>
                <a:gd name="connsiteY2" fmla="*/ 3950799 h 6858000"/>
                <a:gd name="connsiteX3" fmla="*/ 833578 w 7525202"/>
                <a:gd name="connsiteY3" fmla="*/ 2907201 h 6858000"/>
                <a:gd name="connsiteX4" fmla="*/ 0 w 7525202"/>
                <a:gd name="connsiteY4" fmla="*/ 0 h 6858000"/>
                <a:gd name="connsiteX5" fmla="*/ 667203 w 7525202"/>
                <a:gd name="connsiteY5" fmla="*/ 0 h 6858000"/>
                <a:gd name="connsiteX6" fmla="*/ 2203988 w 7525202"/>
                <a:gd name="connsiteY6" fmla="*/ 1536787 h 6858000"/>
                <a:gd name="connsiteX7" fmla="*/ 3247588 w 7525202"/>
                <a:gd name="connsiteY7" fmla="*/ 1536787 h 6858000"/>
                <a:gd name="connsiteX8" fmla="*/ 4784374 w 7525202"/>
                <a:gd name="connsiteY8" fmla="*/ 0 h 6858000"/>
                <a:gd name="connsiteX9" fmla="*/ 7525202 w 7525202"/>
                <a:gd name="connsiteY9" fmla="*/ 1 h 6858000"/>
                <a:gd name="connsiteX10" fmla="*/ 4794812 w 7525202"/>
                <a:gd name="connsiteY10" fmla="*/ 2730391 h 6858000"/>
                <a:gd name="connsiteX11" fmla="*/ 4794812 w 7525202"/>
                <a:gd name="connsiteY11" fmla="*/ 4127609 h 6858000"/>
                <a:gd name="connsiteX12" fmla="*/ 7525202 w 7525202"/>
                <a:gd name="connsiteY12" fmla="*/ 6858000 h 6858000"/>
                <a:gd name="connsiteX13" fmla="*/ 4784377 w 7525202"/>
                <a:gd name="connsiteY13" fmla="*/ 6858000 h 6858000"/>
                <a:gd name="connsiteX14" fmla="*/ 3247591 w 7525202"/>
                <a:gd name="connsiteY14" fmla="*/ 5321214 h 6858000"/>
                <a:gd name="connsiteX15" fmla="*/ 2725790 w 7525202"/>
                <a:gd name="connsiteY15" fmla="*/ 5105078 h 6858000"/>
                <a:gd name="connsiteX16" fmla="*/ 2203992 w 7525202"/>
                <a:gd name="connsiteY16" fmla="*/ 5321214 h 6858000"/>
                <a:gd name="connsiteX17" fmla="*/ 667205 w 7525202"/>
                <a:gd name="connsiteY17" fmla="*/ 6858000 h 6858000"/>
                <a:gd name="connsiteX18" fmla="*/ 0 w 7525202"/>
                <a:gd name="connsiteY1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25202" h="6858000">
                  <a:moveTo>
                    <a:pt x="1" y="2073624"/>
                  </a:moveTo>
                  <a:lnTo>
                    <a:pt x="1" y="4784375"/>
                  </a:lnTo>
                  <a:lnTo>
                    <a:pt x="833577" y="3950799"/>
                  </a:lnTo>
                  <a:cubicBezTo>
                    <a:pt x="1121759" y="3662617"/>
                    <a:pt x="1121759" y="3195383"/>
                    <a:pt x="833578" y="2907201"/>
                  </a:cubicBezTo>
                  <a:close/>
                  <a:moveTo>
                    <a:pt x="0" y="0"/>
                  </a:moveTo>
                  <a:lnTo>
                    <a:pt x="667203" y="0"/>
                  </a:lnTo>
                  <a:lnTo>
                    <a:pt x="2203988" y="1536787"/>
                  </a:lnTo>
                  <a:cubicBezTo>
                    <a:pt x="2492172" y="1824969"/>
                    <a:pt x="2959405" y="1824969"/>
                    <a:pt x="3247588" y="1536787"/>
                  </a:cubicBezTo>
                  <a:lnTo>
                    <a:pt x="4784374" y="0"/>
                  </a:lnTo>
                  <a:lnTo>
                    <a:pt x="7525202" y="1"/>
                  </a:lnTo>
                  <a:lnTo>
                    <a:pt x="4794812" y="2730391"/>
                  </a:lnTo>
                  <a:cubicBezTo>
                    <a:pt x="4408983" y="3116223"/>
                    <a:pt x="4408981" y="3741779"/>
                    <a:pt x="4794812" y="4127609"/>
                  </a:cubicBezTo>
                  <a:lnTo>
                    <a:pt x="7525202" y="6858000"/>
                  </a:lnTo>
                  <a:lnTo>
                    <a:pt x="4784377" y="6858000"/>
                  </a:lnTo>
                  <a:lnTo>
                    <a:pt x="3247591" y="5321214"/>
                  </a:lnTo>
                  <a:cubicBezTo>
                    <a:pt x="3103499" y="5177123"/>
                    <a:pt x="2914647" y="5105078"/>
                    <a:pt x="2725790" y="5105078"/>
                  </a:cubicBezTo>
                  <a:cubicBezTo>
                    <a:pt x="2536937" y="5105077"/>
                    <a:pt x="2348084" y="5177123"/>
                    <a:pt x="2203992" y="5321214"/>
                  </a:cubicBezTo>
                  <a:lnTo>
                    <a:pt x="66720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86FD"/>
            </a:solidFill>
          </p:spPr>
        </p:pic>
        <p:sp>
          <p:nvSpPr>
            <p:cNvPr id="4" name="矩形 3"/>
            <p:cNvSpPr/>
            <p:nvPr/>
          </p:nvSpPr>
          <p:spPr>
            <a:xfrm>
              <a:off x="1809819" y="377872"/>
              <a:ext cx="2723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sym typeface="字魂36号-正文宋楷" panose="02000000000000000000" pitchFamily="2" charset="-122"/>
                </a:rPr>
                <a:t>点击输入本栏的具体文字</a:t>
              </a:r>
              <a:endParaRPr lang="zh-CN" altLang="en-US" dirty="0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 rot="2700000" flipH="1">
              <a:off x="985532" y="238013"/>
              <a:ext cx="698497" cy="698497"/>
            </a:xfrm>
            <a:prstGeom prst="roundRect">
              <a:avLst/>
            </a:prstGeom>
            <a:solidFill>
              <a:srgbClr val="008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  <a:sym typeface="字魂36号-正文宋楷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E782-64A8-4255-9432-BA2067175CF9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00E4-9BE7-435E-BD57-F8B2DC9BF5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Top%20Hits%20Spotify%20from%202000-2019%20|%20Kaggl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14195" y="2703195"/>
            <a:ext cx="88525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400" b="1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Analysis of Top Hits Spotify from 2000-2019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89240" y="4953635"/>
            <a:ext cx="406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By team 12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team members: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  Yuchen Li</a:t>
            </a:r>
          </a:p>
          <a:p>
            <a:pPr algn="ctr"/>
            <a:r>
              <a:rPr lang="en-US" altLang="zh-CN" sz="2000" dirty="0" err="1">
                <a:solidFill>
                  <a:schemeClr val="bg1"/>
                </a:solidFill>
              </a:rPr>
              <a:t>Weiqi</a:t>
            </a:r>
            <a:r>
              <a:rPr lang="en-US" altLang="zh-CN" sz="2000" dirty="0">
                <a:solidFill>
                  <a:schemeClr val="bg1"/>
                </a:solidFill>
              </a:rPr>
              <a:t> Hong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57"/>
          <a:stretch>
            <a:fillRect/>
          </a:stretch>
        </p:blipFill>
        <p:spPr>
          <a:xfrm>
            <a:off x="0" y="0"/>
            <a:ext cx="3614057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54074" y="1802636"/>
            <a:ext cx="3267710" cy="710259"/>
          </a:xfrm>
          <a:prstGeom prst="rect">
            <a:avLst/>
          </a:prstGeom>
          <a:solidFill>
            <a:srgbClr val="6C05AE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CONTENTS</a:t>
            </a:r>
            <a:r>
              <a:rPr lang="zh-CN" altLang="en-US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35445" y="126555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工作汇报概述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5997577" y="134048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5446" y="183134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35445" y="245681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成功项目展示</a:t>
            </a:r>
          </a:p>
        </p:txBody>
      </p:sp>
      <p:sp>
        <p:nvSpPr>
          <p:cNvPr id="27" name="矩形 26"/>
          <p:cNvSpPr/>
          <p:nvPr/>
        </p:nvSpPr>
        <p:spPr>
          <a:xfrm>
            <a:off x="5997577" y="253174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35446" y="302260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735445" y="364870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效益成果展示</a:t>
            </a:r>
          </a:p>
        </p:txBody>
      </p:sp>
      <p:sp>
        <p:nvSpPr>
          <p:cNvPr id="30" name="矩形 29"/>
          <p:cNvSpPr/>
          <p:nvPr/>
        </p:nvSpPr>
        <p:spPr>
          <a:xfrm>
            <a:off x="5997577" y="372364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35446" y="421449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35445" y="484758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明年工作计划</a:t>
            </a:r>
          </a:p>
        </p:txBody>
      </p:sp>
      <p:sp>
        <p:nvSpPr>
          <p:cNvPr id="33" name="矩形 32"/>
          <p:cNvSpPr/>
          <p:nvPr/>
        </p:nvSpPr>
        <p:spPr>
          <a:xfrm>
            <a:off x="5997577" y="492252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4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35446" y="541337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pic>
        <p:nvPicPr>
          <p:cNvPr id="3" name="图片 2" descr="232323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667635" y="-2668270"/>
            <a:ext cx="6866890" cy="12202795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1162683" y="112291"/>
            <a:ext cx="56349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ea typeface="思源黑体 CN Medium" panose="020B0600000000000000" pitchFamily="34" charset="-122"/>
                <a:cs typeface="+mn-lt"/>
                <a:sym typeface="+mn-ea"/>
              </a:rPr>
              <a:t>Function 2</a:t>
            </a:r>
          </a:p>
          <a:p>
            <a:pPr algn="l"/>
            <a:endParaRPr lang="en-US" altLang="zh-CN" sz="3200" b="1" dirty="0">
              <a:solidFill>
                <a:schemeClr val="bg1"/>
              </a:solidFill>
              <a:ea typeface="思源黑体 CN Medium" panose="020B0600000000000000" pitchFamily="34" charset="-122"/>
              <a:cs typeface="+mn-lt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020" y="163195"/>
            <a:ext cx="189230" cy="583565"/>
          </a:xfrm>
          <a:prstGeom prst="rect">
            <a:avLst/>
          </a:pr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00735" y="697865"/>
            <a:ext cx="3691890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89025" y="1595723"/>
            <a:ext cx="4394835" cy="4109013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" name="椭圆 21"/>
          <p:cNvSpPr/>
          <p:nvPr/>
        </p:nvSpPr>
        <p:spPr>
          <a:xfrm>
            <a:off x="1548179" y="2065599"/>
            <a:ext cx="313178" cy="297991"/>
          </a:xfrm>
          <a:custGeom>
            <a:avLst/>
            <a:gdLst>
              <a:gd name="T0" fmla="*/ 8171 w 8232"/>
              <a:gd name="T1" fmla="*/ 2946 h 7844"/>
              <a:gd name="T2" fmla="*/ 7750 w 8232"/>
              <a:gd name="T3" fmla="*/ 2592 h 7844"/>
              <a:gd name="T4" fmla="*/ 5562 w 8232"/>
              <a:gd name="T5" fmla="*/ 2274 h 7844"/>
              <a:gd name="T6" fmla="*/ 4583 w 8232"/>
              <a:gd name="T7" fmla="*/ 290 h 7844"/>
              <a:gd name="T8" fmla="*/ 4116 w 8232"/>
              <a:gd name="T9" fmla="*/ 0 h 7844"/>
              <a:gd name="T10" fmla="*/ 3649 w 8232"/>
              <a:gd name="T11" fmla="*/ 290 h 7844"/>
              <a:gd name="T12" fmla="*/ 2670 w 8232"/>
              <a:gd name="T13" fmla="*/ 2274 h 7844"/>
              <a:gd name="T14" fmla="*/ 482 w 8232"/>
              <a:gd name="T15" fmla="*/ 2592 h 7844"/>
              <a:gd name="T16" fmla="*/ 61 w 8232"/>
              <a:gd name="T17" fmla="*/ 2946 h 7844"/>
              <a:gd name="T18" fmla="*/ 193 w 8232"/>
              <a:gd name="T19" fmla="*/ 3480 h 7844"/>
              <a:gd name="T20" fmla="*/ 1777 w 8232"/>
              <a:gd name="T21" fmla="*/ 5023 h 7844"/>
              <a:gd name="T22" fmla="*/ 1403 w 8232"/>
              <a:gd name="T23" fmla="*/ 7203 h 7844"/>
              <a:gd name="T24" fmla="*/ 1610 w 8232"/>
              <a:gd name="T25" fmla="*/ 7712 h 7844"/>
              <a:gd name="T26" fmla="*/ 2158 w 8232"/>
              <a:gd name="T27" fmla="*/ 7752 h 7844"/>
              <a:gd name="T28" fmla="*/ 4116 w 8232"/>
              <a:gd name="T29" fmla="*/ 6723 h 7844"/>
              <a:gd name="T30" fmla="*/ 6074 w 8232"/>
              <a:gd name="T31" fmla="*/ 7752 h 7844"/>
              <a:gd name="T32" fmla="*/ 6316 w 8232"/>
              <a:gd name="T33" fmla="*/ 7812 h 7844"/>
              <a:gd name="T34" fmla="*/ 6622 w 8232"/>
              <a:gd name="T35" fmla="*/ 7712 h 7844"/>
              <a:gd name="T36" fmla="*/ 6829 w 8232"/>
              <a:gd name="T37" fmla="*/ 7203 h 7844"/>
              <a:gd name="T38" fmla="*/ 6455 w 8232"/>
              <a:gd name="T39" fmla="*/ 5023 h 7844"/>
              <a:gd name="T40" fmla="*/ 8039 w 8232"/>
              <a:gd name="T41" fmla="*/ 3480 h 7844"/>
              <a:gd name="T42" fmla="*/ 8171 w 8232"/>
              <a:gd name="T43" fmla="*/ 2946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32" h="7844">
                <a:moveTo>
                  <a:pt x="8171" y="2946"/>
                </a:moveTo>
                <a:cubicBezTo>
                  <a:pt x="8109" y="2758"/>
                  <a:pt x="7946" y="2620"/>
                  <a:pt x="7750" y="2592"/>
                </a:cubicBezTo>
                <a:lnTo>
                  <a:pt x="5562" y="2274"/>
                </a:lnTo>
                <a:lnTo>
                  <a:pt x="4583" y="290"/>
                </a:lnTo>
                <a:cubicBezTo>
                  <a:pt x="4495" y="113"/>
                  <a:pt x="4314" y="0"/>
                  <a:pt x="4116" y="0"/>
                </a:cubicBezTo>
                <a:cubicBezTo>
                  <a:pt x="3918" y="0"/>
                  <a:pt x="3737" y="113"/>
                  <a:pt x="3649" y="290"/>
                </a:cubicBezTo>
                <a:lnTo>
                  <a:pt x="2670" y="2274"/>
                </a:lnTo>
                <a:lnTo>
                  <a:pt x="482" y="2592"/>
                </a:lnTo>
                <a:cubicBezTo>
                  <a:pt x="286" y="2620"/>
                  <a:pt x="123" y="2758"/>
                  <a:pt x="61" y="2946"/>
                </a:cubicBezTo>
                <a:cubicBezTo>
                  <a:pt x="0" y="3134"/>
                  <a:pt x="51" y="3341"/>
                  <a:pt x="193" y="3480"/>
                </a:cubicBezTo>
                <a:lnTo>
                  <a:pt x="1777" y="5023"/>
                </a:lnTo>
                <a:lnTo>
                  <a:pt x="1403" y="7203"/>
                </a:lnTo>
                <a:cubicBezTo>
                  <a:pt x="1370" y="7399"/>
                  <a:pt x="1450" y="7596"/>
                  <a:pt x="1610" y="7712"/>
                </a:cubicBezTo>
                <a:cubicBezTo>
                  <a:pt x="1770" y="7829"/>
                  <a:pt x="1983" y="7844"/>
                  <a:pt x="2158" y="7752"/>
                </a:cubicBezTo>
                <a:lnTo>
                  <a:pt x="4116" y="6723"/>
                </a:lnTo>
                <a:lnTo>
                  <a:pt x="6074" y="7752"/>
                </a:lnTo>
                <a:cubicBezTo>
                  <a:pt x="6150" y="7792"/>
                  <a:pt x="6233" y="7812"/>
                  <a:pt x="6316" y="7812"/>
                </a:cubicBezTo>
                <a:cubicBezTo>
                  <a:pt x="6424" y="7812"/>
                  <a:pt x="6531" y="7778"/>
                  <a:pt x="6622" y="7712"/>
                </a:cubicBezTo>
                <a:cubicBezTo>
                  <a:pt x="6782" y="7596"/>
                  <a:pt x="6862" y="7399"/>
                  <a:pt x="6829" y="7203"/>
                </a:cubicBezTo>
                <a:lnTo>
                  <a:pt x="6455" y="5023"/>
                </a:lnTo>
                <a:lnTo>
                  <a:pt x="8039" y="3480"/>
                </a:lnTo>
                <a:cubicBezTo>
                  <a:pt x="8181" y="3341"/>
                  <a:pt x="8232" y="3134"/>
                  <a:pt x="8171" y="2946"/>
                </a:cubicBezTo>
                <a:close/>
              </a:path>
            </a:pathLst>
          </a:cu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zh-CN" altLang="en-US" kern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椭圆 21"/>
          <p:cNvSpPr/>
          <p:nvPr/>
        </p:nvSpPr>
        <p:spPr>
          <a:xfrm>
            <a:off x="1548179" y="2960314"/>
            <a:ext cx="313178" cy="297991"/>
          </a:xfrm>
          <a:custGeom>
            <a:avLst/>
            <a:gdLst>
              <a:gd name="T0" fmla="*/ 8171 w 8232"/>
              <a:gd name="T1" fmla="*/ 2946 h 7844"/>
              <a:gd name="T2" fmla="*/ 7750 w 8232"/>
              <a:gd name="T3" fmla="*/ 2592 h 7844"/>
              <a:gd name="T4" fmla="*/ 5562 w 8232"/>
              <a:gd name="T5" fmla="*/ 2274 h 7844"/>
              <a:gd name="T6" fmla="*/ 4583 w 8232"/>
              <a:gd name="T7" fmla="*/ 290 h 7844"/>
              <a:gd name="T8" fmla="*/ 4116 w 8232"/>
              <a:gd name="T9" fmla="*/ 0 h 7844"/>
              <a:gd name="T10" fmla="*/ 3649 w 8232"/>
              <a:gd name="T11" fmla="*/ 290 h 7844"/>
              <a:gd name="T12" fmla="*/ 2670 w 8232"/>
              <a:gd name="T13" fmla="*/ 2274 h 7844"/>
              <a:gd name="T14" fmla="*/ 482 w 8232"/>
              <a:gd name="T15" fmla="*/ 2592 h 7844"/>
              <a:gd name="T16" fmla="*/ 61 w 8232"/>
              <a:gd name="T17" fmla="*/ 2946 h 7844"/>
              <a:gd name="T18" fmla="*/ 193 w 8232"/>
              <a:gd name="T19" fmla="*/ 3480 h 7844"/>
              <a:gd name="T20" fmla="*/ 1777 w 8232"/>
              <a:gd name="T21" fmla="*/ 5023 h 7844"/>
              <a:gd name="T22" fmla="*/ 1403 w 8232"/>
              <a:gd name="T23" fmla="*/ 7203 h 7844"/>
              <a:gd name="T24" fmla="*/ 1610 w 8232"/>
              <a:gd name="T25" fmla="*/ 7712 h 7844"/>
              <a:gd name="T26" fmla="*/ 2158 w 8232"/>
              <a:gd name="T27" fmla="*/ 7752 h 7844"/>
              <a:gd name="T28" fmla="*/ 4116 w 8232"/>
              <a:gd name="T29" fmla="*/ 6723 h 7844"/>
              <a:gd name="T30" fmla="*/ 6074 w 8232"/>
              <a:gd name="T31" fmla="*/ 7752 h 7844"/>
              <a:gd name="T32" fmla="*/ 6316 w 8232"/>
              <a:gd name="T33" fmla="*/ 7812 h 7844"/>
              <a:gd name="T34" fmla="*/ 6622 w 8232"/>
              <a:gd name="T35" fmla="*/ 7712 h 7844"/>
              <a:gd name="T36" fmla="*/ 6829 w 8232"/>
              <a:gd name="T37" fmla="*/ 7203 h 7844"/>
              <a:gd name="T38" fmla="*/ 6455 w 8232"/>
              <a:gd name="T39" fmla="*/ 5023 h 7844"/>
              <a:gd name="T40" fmla="*/ 8039 w 8232"/>
              <a:gd name="T41" fmla="*/ 3480 h 7844"/>
              <a:gd name="T42" fmla="*/ 8171 w 8232"/>
              <a:gd name="T43" fmla="*/ 2946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32" h="7844">
                <a:moveTo>
                  <a:pt x="8171" y="2946"/>
                </a:moveTo>
                <a:cubicBezTo>
                  <a:pt x="8109" y="2758"/>
                  <a:pt x="7946" y="2620"/>
                  <a:pt x="7750" y="2592"/>
                </a:cubicBezTo>
                <a:lnTo>
                  <a:pt x="5562" y="2274"/>
                </a:lnTo>
                <a:lnTo>
                  <a:pt x="4583" y="290"/>
                </a:lnTo>
                <a:cubicBezTo>
                  <a:pt x="4495" y="113"/>
                  <a:pt x="4314" y="0"/>
                  <a:pt x="4116" y="0"/>
                </a:cubicBezTo>
                <a:cubicBezTo>
                  <a:pt x="3918" y="0"/>
                  <a:pt x="3737" y="113"/>
                  <a:pt x="3649" y="290"/>
                </a:cubicBezTo>
                <a:lnTo>
                  <a:pt x="2670" y="2274"/>
                </a:lnTo>
                <a:lnTo>
                  <a:pt x="482" y="2592"/>
                </a:lnTo>
                <a:cubicBezTo>
                  <a:pt x="286" y="2620"/>
                  <a:pt x="123" y="2758"/>
                  <a:pt x="61" y="2946"/>
                </a:cubicBezTo>
                <a:cubicBezTo>
                  <a:pt x="0" y="3134"/>
                  <a:pt x="51" y="3341"/>
                  <a:pt x="193" y="3480"/>
                </a:cubicBezTo>
                <a:lnTo>
                  <a:pt x="1777" y="5023"/>
                </a:lnTo>
                <a:lnTo>
                  <a:pt x="1403" y="7203"/>
                </a:lnTo>
                <a:cubicBezTo>
                  <a:pt x="1370" y="7399"/>
                  <a:pt x="1450" y="7596"/>
                  <a:pt x="1610" y="7712"/>
                </a:cubicBezTo>
                <a:cubicBezTo>
                  <a:pt x="1770" y="7829"/>
                  <a:pt x="1983" y="7844"/>
                  <a:pt x="2158" y="7752"/>
                </a:cubicBezTo>
                <a:lnTo>
                  <a:pt x="4116" y="6723"/>
                </a:lnTo>
                <a:lnTo>
                  <a:pt x="6074" y="7752"/>
                </a:lnTo>
                <a:cubicBezTo>
                  <a:pt x="6150" y="7792"/>
                  <a:pt x="6233" y="7812"/>
                  <a:pt x="6316" y="7812"/>
                </a:cubicBezTo>
                <a:cubicBezTo>
                  <a:pt x="6424" y="7812"/>
                  <a:pt x="6531" y="7778"/>
                  <a:pt x="6622" y="7712"/>
                </a:cubicBezTo>
                <a:cubicBezTo>
                  <a:pt x="6782" y="7596"/>
                  <a:pt x="6862" y="7399"/>
                  <a:pt x="6829" y="7203"/>
                </a:cubicBezTo>
                <a:lnTo>
                  <a:pt x="6455" y="5023"/>
                </a:lnTo>
                <a:lnTo>
                  <a:pt x="8039" y="3480"/>
                </a:lnTo>
                <a:cubicBezTo>
                  <a:pt x="8181" y="3341"/>
                  <a:pt x="8232" y="3134"/>
                  <a:pt x="8171" y="2946"/>
                </a:cubicBezTo>
                <a:close/>
              </a:path>
            </a:pathLst>
          </a:cu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zh-CN" altLang="en-US" kern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1" name="Freeform 40"/>
          <p:cNvSpPr>
            <a:spLocks noEditPoints="1"/>
          </p:cNvSpPr>
          <p:nvPr/>
        </p:nvSpPr>
        <p:spPr bwMode="auto">
          <a:xfrm>
            <a:off x="4745990" y="3775710"/>
            <a:ext cx="1619250" cy="1928813"/>
          </a:xfrm>
          <a:custGeom>
            <a:avLst/>
            <a:gdLst>
              <a:gd name="T0" fmla="*/ 405 w 633"/>
              <a:gd name="T1" fmla="*/ 470 h 730"/>
              <a:gd name="T2" fmla="*/ 483 w 633"/>
              <a:gd name="T3" fmla="*/ 380 h 730"/>
              <a:gd name="T4" fmla="*/ 501 w 633"/>
              <a:gd name="T5" fmla="*/ 293 h 730"/>
              <a:gd name="T6" fmla="*/ 437 w 633"/>
              <a:gd name="T7" fmla="*/ 133 h 730"/>
              <a:gd name="T8" fmla="*/ 316 w 633"/>
              <a:gd name="T9" fmla="*/ 8 h 730"/>
              <a:gd name="T10" fmla="*/ 316 w 633"/>
              <a:gd name="T11" fmla="*/ 40 h 730"/>
              <a:gd name="T12" fmla="*/ 316 w 633"/>
              <a:gd name="T13" fmla="*/ 66 h 730"/>
              <a:gd name="T14" fmla="*/ 237 w 633"/>
              <a:gd name="T15" fmla="*/ 95 h 730"/>
              <a:gd name="T16" fmla="*/ 192 w 633"/>
              <a:gd name="T17" fmla="*/ 135 h 730"/>
              <a:gd name="T18" fmla="*/ 141 w 633"/>
              <a:gd name="T19" fmla="*/ 264 h 730"/>
              <a:gd name="T20" fmla="*/ 133 w 633"/>
              <a:gd name="T21" fmla="*/ 339 h 730"/>
              <a:gd name="T22" fmla="*/ 175 w 633"/>
              <a:gd name="T23" fmla="*/ 399 h 730"/>
              <a:gd name="T24" fmla="*/ 181 w 633"/>
              <a:gd name="T25" fmla="*/ 534 h 730"/>
              <a:gd name="T26" fmla="*/ 24 w 633"/>
              <a:gd name="T27" fmla="*/ 730 h 730"/>
              <a:gd name="T28" fmla="*/ 610 w 633"/>
              <a:gd name="T29" fmla="*/ 730 h 730"/>
              <a:gd name="T30" fmla="*/ 453 w 633"/>
              <a:gd name="T31" fmla="*/ 534 h 730"/>
              <a:gd name="T32" fmla="*/ 156 w 633"/>
              <a:gd name="T33" fmla="*/ 275 h 730"/>
              <a:gd name="T34" fmla="*/ 189 w 633"/>
              <a:gd name="T35" fmla="*/ 335 h 730"/>
              <a:gd name="T36" fmla="*/ 195 w 633"/>
              <a:gd name="T37" fmla="*/ 273 h 730"/>
              <a:gd name="T38" fmla="*/ 211 w 633"/>
              <a:gd name="T39" fmla="*/ 190 h 730"/>
              <a:gd name="T40" fmla="*/ 316 w 633"/>
              <a:gd name="T41" fmla="*/ 195 h 730"/>
              <a:gd name="T42" fmla="*/ 380 w 633"/>
              <a:gd name="T43" fmla="*/ 173 h 730"/>
              <a:gd name="T44" fmla="*/ 424 w 633"/>
              <a:gd name="T45" fmla="*/ 192 h 730"/>
              <a:gd name="T46" fmla="*/ 439 w 633"/>
              <a:gd name="T47" fmla="*/ 273 h 730"/>
              <a:gd name="T48" fmla="*/ 445 w 633"/>
              <a:gd name="T49" fmla="*/ 335 h 730"/>
              <a:gd name="T50" fmla="*/ 477 w 633"/>
              <a:gd name="T51" fmla="*/ 275 h 730"/>
              <a:gd name="T52" fmla="*/ 317 w 633"/>
              <a:gd name="T53" fmla="*/ 482 h 730"/>
              <a:gd name="T54" fmla="*/ 189 w 633"/>
              <a:gd name="T55" fmla="*/ 384 h 730"/>
              <a:gd name="T56" fmla="*/ 316 w 633"/>
              <a:gd name="T57" fmla="*/ 503 h 730"/>
              <a:gd name="T58" fmla="*/ 387 w 633"/>
              <a:gd name="T59" fmla="*/ 483 h 730"/>
              <a:gd name="T60" fmla="*/ 319 w 633"/>
              <a:gd name="T61" fmla="*/ 630 h 730"/>
              <a:gd name="T62" fmla="*/ 224 w 633"/>
              <a:gd name="T63" fmla="*/ 525 h 730"/>
              <a:gd name="T64" fmla="*/ 403 w 633"/>
              <a:gd name="T65" fmla="*/ 669 h 730"/>
              <a:gd name="T66" fmla="*/ 318 w 633"/>
              <a:gd name="T67" fmla="*/ 687 h 730"/>
              <a:gd name="T68" fmla="*/ 272 w 633"/>
              <a:gd name="T69" fmla="*/ 626 h 730"/>
              <a:gd name="T70" fmla="*/ 172 w 633"/>
              <a:gd name="T71" fmla="*/ 556 h 730"/>
              <a:gd name="T72" fmla="*/ 214 w 633"/>
              <a:gd name="T73" fmla="*/ 538 h 730"/>
              <a:gd name="T74" fmla="*/ 319 w 633"/>
              <a:gd name="T75" fmla="*/ 655 h 730"/>
              <a:gd name="T76" fmla="*/ 459 w 633"/>
              <a:gd name="T77" fmla="*/ 55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3" h="730">
                <a:moveTo>
                  <a:pt x="453" y="534"/>
                </a:moveTo>
                <a:cubicBezTo>
                  <a:pt x="420" y="520"/>
                  <a:pt x="408" y="498"/>
                  <a:pt x="405" y="470"/>
                </a:cubicBezTo>
                <a:cubicBezTo>
                  <a:pt x="427" y="452"/>
                  <a:pt x="445" y="427"/>
                  <a:pt x="458" y="399"/>
                </a:cubicBezTo>
                <a:cubicBezTo>
                  <a:pt x="468" y="395"/>
                  <a:pt x="476" y="389"/>
                  <a:pt x="483" y="380"/>
                </a:cubicBezTo>
                <a:cubicBezTo>
                  <a:pt x="491" y="369"/>
                  <a:pt x="497" y="355"/>
                  <a:pt x="500" y="339"/>
                </a:cubicBezTo>
                <a:cubicBezTo>
                  <a:pt x="503" y="324"/>
                  <a:pt x="504" y="308"/>
                  <a:pt x="501" y="293"/>
                </a:cubicBezTo>
                <a:cubicBezTo>
                  <a:pt x="500" y="282"/>
                  <a:pt x="497" y="272"/>
                  <a:pt x="492" y="263"/>
                </a:cubicBezTo>
                <a:cubicBezTo>
                  <a:pt x="486" y="212"/>
                  <a:pt x="466" y="165"/>
                  <a:pt x="437" y="133"/>
                </a:cubicBezTo>
                <a:cubicBezTo>
                  <a:pt x="431" y="125"/>
                  <a:pt x="424" y="118"/>
                  <a:pt x="417" y="112"/>
                </a:cubicBezTo>
                <a:cubicBezTo>
                  <a:pt x="439" y="56"/>
                  <a:pt x="386" y="0"/>
                  <a:pt x="316" y="8"/>
                </a:cubicBezTo>
                <a:cubicBezTo>
                  <a:pt x="307" y="9"/>
                  <a:pt x="297" y="11"/>
                  <a:pt x="288" y="14"/>
                </a:cubicBezTo>
                <a:cubicBezTo>
                  <a:pt x="300" y="20"/>
                  <a:pt x="310" y="30"/>
                  <a:pt x="316" y="40"/>
                </a:cubicBezTo>
                <a:cubicBezTo>
                  <a:pt x="320" y="49"/>
                  <a:pt x="321" y="58"/>
                  <a:pt x="316" y="68"/>
                </a:cubicBezTo>
                <a:cubicBezTo>
                  <a:pt x="316" y="67"/>
                  <a:pt x="316" y="67"/>
                  <a:pt x="316" y="66"/>
                </a:cubicBezTo>
                <a:cubicBezTo>
                  <a:pt x="291" y="0"/>
                  <a:pt x="212" y="20"/>
                  <a:pt x="211" y="42"/>
                </a:cubicBezTo>
                <a:cubicBezTo>
                  <a:pt x="231" y="57"/>
                  <a:pt x="237" y="71"/>
                  <a:pt x="237" y="95"/>
                </a:cubicBezTo>
                <a:cubicBezTo>
                  <a:pt x="214" y="95"/>
                  <a:pt x="206" y="79"/>
                  <a:pt x="197" y="56"/>
                </a:cubicBezTo>
                <a:cubicBezTo>
                  <a:pt x="185" y="82"/>
                  <a:pt x="184" y="110"/>
                  <a:pt x="192" y="135"/>
                </a:cubicBezTo>
                <a:cubicBezTo>
                  <a:pt x="164" y="167"/>
                  <a:pt x="144" y="210"/>
                  <a:pt x="141" y="254"/>
                </a:cubicBezTo>
                <a:cubicBezTo>
                  <a:pt x="141" y="258"/>
                  <a:pt x="141" y="261"/>
                  <a:pt x="141" y="264"/>
                </a:cubicBezTo>
                <a:cubicBezTo>
                  <a:pt x="137" y="273"/>
                  <a:pt x="134" y="283"/>
                  <a:pt x="132" y="293"/>
                </a:cubicBezTo>
                <a:cubicBezTo>
                  <a:pt x="130" y="308"/>
                  <a:pt x="130" y="324"/>
                  <a:pt x="133" y="339"/>
                </a:cubicBezTo>
                <a:cubicBezTo>
                  <a:pt x="136" y="355"/>
                  <a:pt x="142" y="369"/>
                  <a:pt x="151" y="380"/>
                </a:cubicBezTo>
                <a:cubicBezTo>
                  <a:pt x="157" y="389"/>
                  <a:pt x="166" y="395"/>
                  <a:pt x="175" y="399"/>
                </a:cubicBezTo>
                <a:cubicBezTo>
                  <a:pt x="188" y="427"/>
                  <a:pt x="206" y="452"/>
                  <a:pt x="228" y="470"/>
                </a:cubicBezTo>
                <a:cubicBezTo>
                  <a:pt x="225" y="498"/>
                  <a:pt x="214" y="520"/>
                  <a:pt x="181" y="534"/>
                </a:cubicBezTo>
                <a:cubicBezTo>
                  <a:pt x="106" y="565"/>
                  <a:pt x="0" y="574"/>
                  <a:pt x="3" y="668"/>
                </a:cubicBezTo>
                <a:cubicBezTo>
                  <a:pt x="3" y="688"/>
                  <a:pt x="11" y="709"/>
                  <a:pt x="24" y="730"/>
                </a:cubicBezTo>
                <a:cubicBezTo>
                  <a:pt x="316" y="730"/>
                  <a:pt x="316" y="730"/>
                  <a:pt x="316" y="730"/>
                </a:cubicBezTo>
                <a:cubicBezTo>
                  <a:pt x="610" y="730"/>
                  <a:pt x="610" y="730"/>
                  <a:pt x="610" y="730"/>
                </a:cubicBezTo>
                <a:cubicBezTo>
                  <a:pt x="622" y="709"/>
                  <a:pt x="630" y="688"/>
                  <a:pt x="631" y="668"/>
                </a:cubicBezTo>
                <a:cubicBezTo>
                  <a:pt x="633" y="574"/>
                  <a:pt x="528" y="565"/>
                  <a:pt x="453" y="534"/>
                </a:cubicBezTo>
                <a:close/>
                <a:moveTo>
                  <a:pt x="189" y="384"/>
                </a:moveTo>
                <a:cubicBezTo>
                  <a:pt x="154" y="378"/>
                  <a:pt x="140" y="313"/>
                  <a:pt x="156" y="275"/>
                </a:cubicBezTo>
                <a:cubicBezTo>
                  <a:pt x="157" y="275"/>
                  <a:pt x="158" y="274"/>
                  <a:pt x="158" y="274"/>
                </a:cubicBezTo>
                <a:cubicBezTo>
                  <a:pt x="182" y="259"/>
                  <a:pt x="189" y="329"/>
                  <a:pt x="189" y="335"/>
                </a:cubicBezTo>
                <a:cubicBezTo>
                  <a:pt x="189" y="360"/>
                  <a:pt x="216" y="369"/>
                  <a:pt x="210" y="352"/>
                </a:cubicBezTo>
                <a:cubicBezTo>
                  <a:pt x="204" y="334"/>
                  <a:pt x="196" y="307"/>
                  <a:pt x="195" y="273"/>
                </a:cubicBezTo>
                <a:cubicBezTo>
                  <a:pt x="195" y="272"/>
                  <a:pt x="195" y="272"/>
                  <a:pt x="195" y="271"/>
                </a:cubicBezTo>
                <a:cubicBezTo>
                  <a:pt x="194" y="245"/>
                  <a:pt x="200" y="216"/>
                  <a:pt x="211" y="190"/>
                </a:cubicBezTo>
                <a:cubicBezTo>
                  <a:pt x="215" y="185"/>
                  <a:pt x="218" y="180"/>
                  <a:pt x="223" y="177"/>
                </a:cubicBezTo>
                <a:cubicBezTo>
                  <a:pt x="244" y="194"/>
                  <a:pt x="275" y="202"/>
                  <a:pt x="316" y="195"/>
                </a:cubicBezTo>
                <a:cubicBezTo>
                  <a:pt x="335" y="191"/>
                  <a:pt x="356" y="185"/>
                  <a:pt x="379" y="174"/>
                </a:cubicBezTo>
                <a:cubicBezTo>
                  <a:pt x="380" y="174"/>
                  <a:pt x="380" y="173"/>
                  <a:pt x="380" y="173"/>
                </a:cubicBezTo>
                <a:cubicBezTo>
                  <a:pt x="405" y="167"/>
                  <a:pt x="412" y="175"/>
                  <a:pt x="423" y="191"/>
                </a:cubicBezTo>
                <a:cubicBezTo>
                  <a:pt x="423" y="191"/>
                  <a:pt x="423" y="191"/>
                  <a:pt x="424" y="192"/>
                </a:cubicBezTo>
                <a:cubicBezTo>
                  <a:pt x="434" y="216"/>
                  <a:pt x="440" y="243"/>
                  <a:pt x="440" y="269"/>
                </a:cubicBezTo>
                <a:cubicBezTo>
                  <a:pt x="439" y="270"/>
                  <a:pt x="439" y="272"/>
                  <a:pt x="439" y="273"/>
                </a:cubicBezTo>
                <a:cubicBezTo>
                  <a:pt x="438" y="307"/>
                  <a:pt x="430" y="334"/>
                  <a:pt x="424" y="352"/>
                </a:cubicBezTo>
                <a:cubicBezTo>
                  <a:pt x="418" y="369"/>
                  <a:pt x="445" y="360"/>
                  <a:pt x="445" y="335"/>
                </a:cubicBezTo>
                <a:cubicBezTo>
                  <a:pt x="445" y="329"/>
                  <a:pt x="452" y="259"/>
                  <a:pt x="476" y="274"/>
                </a:cubicBezTo>
                <a:cubicBezTo>
                  <a:pt x="476" y="274"/>
                  <a:pt x="477" y="274"/>
                  <a:pt x="477" y="275"/>
                </a:cubicBezTo>
                <a:cubicBezTo>
                  <a:pt x="494" y="313"/>
                  <a:pt x="480" y="378"/>
                  <a:pt x="445" y="384"/>
                </a:cubicBezTo>
                <a:cubicBezTo>
                  <a:pt x="421" y="440"/>
                  <a:pt x="377" y="482"/>
                  <a:pt x="317" y="482"/>
                </a:cubicBezTo>
                <a:cubicBezTo>
                  <a:pt x="316" y="482"/>
                  <a:pt x="316" y="482"/>
                  <a:pt x="316" y="482"/>
                </a:cubicBezTo>
                <a:cubicBezTo>
                  <a:pt x="256" y="482"/>
                  <a:pt x="213" y="440"/>
                  <a:pt x="189" y="384"/>
                </a:cubicBezTo>
                <a:close/>
                <a:moveTo>
                  <a:pt x="249" y="484"/>
                </a:moveTo>
                <a:cubicBezTo>
                  <a:pt x="268" y="496"/>
                  <a:pt x="291" y="502"/>
                  <a:pt x="316" y="503"/>
                </a:cubicBezTo>
                <a:cubicBezTo>
                  <a:pt x="317" y="503"/>
                  <a:pt x="317" y="503"/>
                  <a:pt x="317" y="503"/>
                </a:cubicBezTo>
                <a:cubicBezTo>
                  <a:pt x="343" y="503"/>
                  <a:pt x="366" y="496"/>
                  <a:pt x="387" y="483"/>
                </a:cubicBezTo>
                <a:cubicBezTo>
                  <a:pt x="391" y="500"/>
                  <a:pt x="401" y="518"/>
                  <a:pt x="414" y="532"/>
                </a:cubicBezTo>
                <a:cubicBezTo>
                  <a:pt x="374" y="581"/>
                  <a:pt x="346" y="601"/>
                  <a:pt x="319" y="630"/>
                </a:cubicBezTo>
                <a:cubicBezTo>
                  <a:pt x="318" y="629"/>
                  <a:pt x="317" y="629"/>
                  <a:pt x="316" y="628"/>
                </a:cubicBezTo>
                <a:cubicBezTo>
                  <a:pt x="292" y="612"/>
                  <a:pt x="262" y="579"/>
                  <a:pt x="224" y="525"/>
                </a:cubicBezTo>
                <a:cubicBezTo>
                  <a:pt x="235" y="513"/>
                  <a:pt x="244" y="498"/>
                  <a:pt x="249" y="484"/>
                </a:cubicBezTo>
                <a:close/>
                <a:moveTo>
                  <a:pt x="403" y="669"/>
                </a:moveTo>
                <a:cubicBezTo>
                  <a:pt x="391" y="655"/>
                  <a:pt x="383" y="631"/>
                  <a:pt x="362" y="619"/>
                </a:cubicBezTo>
                <a:cubicBezTo>
                  <a:pt x="344" y="631"/>
                  <a:pt x="321" y="669"/>
                  <a:pt x="318" y="687"/>
                </a:cubicBezTo>
                <a:cubicBezTo>
                  <a:pt x="318" y="684"/>
                  <a:pt x="317" y="680"/>
                  <a:pt x="316" y="677"/>
                </a:cubicBezTo>
                <a:cubicBezTo>
                  <a:pt x="308" y="654"/>
                  <a:pt x="281" y="635"/>
                  <a:pt x="272" y="626"/>
                </a:cubicBezTo>
                <a:cubicBezTo>
                  <a:pt x="252" y="635"/>
                  <a:pt x="246" y="653"/>
                  <a:pt x="233" y="670"/>
                </a:cubicBezTo>
                <a:cubicBezTo>
                  <a:pt x="220" y="653"/>
                  <a:pt x="183" y="602"/>
                  <a:pt x="172" y="556"/>
                </a:cubicBezTo>
                <a:cubicBezTo>
                  <a:pt x="187" y="553"/>
                  <a:pt x="201" y="545"/>
                  <a:pt x="213" y="535"/>
                </a:cubicBezTo>
                <a:cubicBezTo>
                  <a:pt x="213" y="536"/>
                  <a:pt x="214" y="537"/>
                  <a:pt x="214" y="538"/>
                </a:cubicBezTo>
                <a:cubicBezTo>
                  <a:pt x="240" y="574"/>
                  <a:pt x="285" y="626"/>
                  <a:pt x="316" y="652"/>
                </a:cubicBezTo>
                <a:cubicBezTo>
                  <a:pt x="317" y="653"/>
                  <a:pt x="318" y="654"/>
                  <a:pt x="319" y="655"/>
                </a:cubicBezTo>
                <a:cubicBezTo>
                  <a:pt x="351" y="612"/>
                  <a:pt x="388" y="581"/>
                  <a:pt x="425" y="541"/>
                </a:cubicBezTo>
                <a:cubicBezTo>
                  <a:pt x="435" y="549"/>
                  <a:pt x="446" y="555"/>
                  <a:pt x="459" y="558"/>
                </a:cubicBezTo>
                <a:cubicBezTo>
                  <a:pt x="446" y="592"/>
                  <a:pt x="425" y="648"/>
                  <a:pt x="403" y="669"/>
                </a:cubicBezTo>
                <a:close/>
              </a:path>
            </a:pathLst>
          </a:cu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txBody>
          <a:bodyPr lIns="128580" tIns="64290" rIns="128580" bIns="64290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530" noProof="1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Times New Roman" panose="02020603050405020304" pitchFamily="18" charset="0"/>
            </a:endParaRPr>
          </a:p>
        </p:txBody>
      </p:sp>
      <p:sp>
        <p:nvSpPr>
          <p:cNvPr id="12" name="椭圆 21"/>
          <p:cNvSpPr/>
          <p:nvPr/>
        </p:nvSpPr>
        <p:spPr>
          <a:xfrm>
            <a:off x="1548814" y="3916624"/>
            <a:ext cx="313178" cy="297991"/>
          </a:xfrm>
          <a:custGeom>
            <a:avLst/>
            <a:gdLst>
              <a:gd name="T0" fmla="*/ 8171 w 8232"/>
              <a:gd name="T1" fmla="*/ 2946 h 7844"/>
              <a:gd name="T2" fmla="*/ 7750 w 8232"/>
              <a:gd name="T3" fmla="*/ 2592 h 7844"/>
              <a:gd name="T4" fmla="*/ 5562 w 8232"/>
              <a:gd name="T5" fmla="*/ 2274 h 7844"/>
              <a:gd name="T6" fmla="*/ 4583 w 8232"/>
              <a:gd name="T7" fmla="*/ 290 h 7844"/>
              <a:gd name="T8" fmla="*/ 4116 w 8232"/>
              <a:gd name="T9" fmla="*/ 0 h 7844"/>
              <a:gd name="T10" fmla="*/ 3649 w 8232"/>
              <a:gd name="T11" fmla="*/ 290 h 7844"/>
              <a:gd name="T12" fmla="*/ 2670 w 8232"/>
              <a:gd name="T13" fmla="*/ 2274 h 7844"/>
              <a:gd name="T14" fmla="*/ 482 w 8232"/>
              <a:gd name="T15" fmla="*/ 2592 h 7844"/>
              <a:gd name="T16" fmla="*/ 61 w 8232"/>
              <a:gd name="T17" fmla="*/ 2946 h 7844"/>
              <a:gd name="T18" fmla="*/ 193 w 8232"/>
              <a:gd name="T19" fmla="*/ 3480 h 7844"/>
              <a:gd name="T20" fmla="*/ 1777 w 8232"/>
              <a:gd name="T21" fmla="*/ 5023 h 7844"/>
              <a:gd name="T22" fmla="*/ 1403 w 8232"/>
              <a:gd name="T23" fmla="*/ 7203 h 7844"/>
              <a:gd name="T24" fmla="*/ 1610 w 8232"/>
              <a:gd name="T25" fmla="*/ 7712 h 7844"/>
              <a:gd name="T26" fmla="*/ 2158 w 8232"/>
              <a:gd name="T27" fmla="*/ 7752 h 7844"/>
              <a:gd name="T28" fmla="*/ 4116 w 8232"/>
              <a:gd name="T29" fmla="*/ 6723 h 7844"/>
              <a:gd name="T30" fmla="*/ 6074 w 8232"/>
              <a:gd name="T31" fmla="*/ 7752 h 7844"/>
              <a:gd name="T32" fmla="*/ 6316 w 8232"/>
              <a:gd name="T33" fmla="*/ 7812 h 7844"/>
              <a:gd name="T34" fmla="*/ 6622 w 8232"/>
              <a:gd name="T35" fmla="*/ 7712 h 7844"/>
              <a:gd name="T36" fmla="*/ 6829 w 8232"/>
              <a:gd name="T37" fmla="*/ 7203 h 7844"/>
              <a:gd name="T38" fmla="*/ 6455 w 8232"/>
              <a:gd name="T39" fmla="*/ 5023 h 7844"/>
              <a:gd name="T40" fmla="*/ 8039 w 8232"/>
              <a:gd name="T41" fmla="*/ 3480 h 7844"/>
              <a:gd name="T42" fmla="*/ 8171 w 8232"/>
              <a:gd name="T43" fmla="*/ 2946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32" h="7844">
                <a:moveTo>
                  <a:pt x="8171" y="2946"/>
                </a:moveTo>
                <a:cubicBezTo>
                  <a:pt x="8109" y="2758"/>
                  <a:pt x="7946" y="2620"/>
                  <a:pt x="7750" y="2592"/>
                </a:cubicBezTo>
                <a:lnTo>
                  <a:pt x="5562" y="2274"/>
                </a:lnTo>
                <a:lnTo>
                  <a:pt x="4583" y="290"/>
                </a:lnTo>
                <a:cubicBezTo>
                  <a:pt x="4495" y="113"/>
                  <a:pt x="4314" y="0"/>
                  <a:pt x="4116" y="0"/>
                </a:cubicBezTo>
                <a:cubicBezTo>
                  <a:pt x="3918" y="0"/>
                  <a:pt x="3737" y="113"/>
                  <a:pt x="3649" y="290"/>
                </a:cubicBezTo>
                <a:lnTo>
                  <a:pt x="2670" y="2274"/>
                </a:lnTo>
                <a:lnTo>
                  <a:pt x="482" y="2592"/>
                </a:lnTo>
                <a:cubicBezTo>
                  <a:pt x="286" y="2620"/>
                  <a:pt x="123" y="2758"/>
                  <a:pt x="61" y="2946"/>
                </a:cubicBezTo>
                <a:cubicBezTo>
                  <a:pt x="0" y="3134"/>
                  <a:pt x="51" y="3341"/>
                  <a:pt x="193" y="3480"/>
                </a:cubicBezTo>
                <a:lnTo>
                  <a:pt x="1777" y="5023"/>
                </a:lnTo>
                <a:lnTo>
                  <a:pt x="1403" y="7203"/>
                </a:lnTo>
                <a:cubicBezTo>
                  <a:pt x="1370" y="7399"/>
                  <a:pt x="1450" y="7596"/>
                  <a:pt x="1610" y="7712"/>
                </a:cubicBezTo>
                <a:cubicBezTo>
                  <a:pt x="1770" y="7829"/>
                  <a:pt x="1983" y="7844"/>
                  <a:pt x="2158" y="7752"/>
                </a:cubicBezTo>
                <a:lnTo>
                  <a:pt x="4116" y="6723"/>
                </a:lnTo>
                <a:lnTo>
                  <a:pt x="6074" y="7752"/>
                </a:lnTo>
                <a:cubicBezTo>
                  <a:pt x="6150" y="7792"/>
                  <a:pt x="6233" y="7812"/>
                  <a:pt x="6316" y="7812"/>
                </a:cubicBezTo>
                <a:cubicBezTo>
                  <a:pt x="6424" y="7812"/>
                  <a:pt x="6531" y="7778"/>
                  <a:pt x="6622" y="7712"/>
                </a:cubicBezTo>
                <a:cubicBezTo>
                  <a:pt x="6782" y="7596"/>
                  <a:pt x="6862" y="7399"/>
                  <a:pt x="6829" y="7203"/>
                </a:cubicBezTo>
                <a:lnTo>
                  <a:pt x="6455" y="5023"/>
                </a:lnTo>
                <a:lnTo>
                  <a:pt x="8039" y="3480"/>
                </a:lnTo>
                <a:cubicBezTo>
                  <a:pt x="8181" y="3341"/>
                  <a:pt x="8232" y="3134"/>
                  <a:pt x="8171" y="2946"/>
                </a:cubicBezTo>
                <a:close/>
              </a:path>
            </a:pathLst>
          </a:cu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zh-CN" altLang="en-US" kern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18347" y="3916624"/>
            <a:ext cx="30587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W</a:t>
            </a:r>
            <a:r>
              <a:rPr lang="zh-CN" altLang="zh-CN" sz="2000" dirty="0">
                <a:solidFill>
                  <a:schemeClr val="bg1"/>
                </a:solidFill>
                <a:sym typeface="+mn-ea"/>
              </a:rPr>
              <a:t>e will randomly generate a playlist of 10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  songs </a:t>
            </a:r>
            <a:r>
              <a:rPr lang="zh-CN" altLang="zh-CN" sz="2000" dirty="0">
                <a:solidFill>
                  <a:schemeClr val="bg1"/>
                </a:solidFill>
                <a:sym typeface="+mn-ea"/>
              </a:rPr>
              <a:t>for them. </a:t>
            </a:r>
            <a:endParaRPr lang="zh-CN" altLang="en-US" sz="20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96F12-A32F-EE62-2381-99AFDEB51547}"/>
              </a:ext>
            </a:extLst>
          </p:cNvPr>
          <p:cNvSpPr txBox="1"/>
          <p:nvPr/>
        </p:nvSpPr>
        <p:spPr>
          <a:xfrm>
            <a:off x="1966594" y="1792939"/>
            <a:ext cx="3406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</a:rPr>
              <a:t>We have selected </a:t>
            </a:r>
            <a:r>
              <a:rPr lang="en-US" altLang="zh-CN" sz="2000" dirty="0">
                <a:solidFill>
                  <a:schemeClr val="bg1"/>
                </a:solidFill>
              </a:rPr>
              <a:t>the top </a:t>
            </a:r>
            <a:r>
              <a:rPr lang="zh-CN" altLang="zh-CN" sz="2000" dirty="0">
                <a:solidFill>
                  <a:schemeClr val="bg1"/>
                </a:solidFill>
              </a:rPr>
              <a:t>5 genres </a:t>
            </a:r>
            <a:r>
              <a:rPr lang="en-US" altLang="zh-CN" sz="2000" dirty="0">
                <a:solidFill>
                  <a:schemeClr val="bg1"/>
                </a:solidFill>
              </a:rPr>
              <a:t>with the most popularity </a:t>
            </a:r>
            <a:r>
              <a:rPr lang="zh-CN" altLang="zh-CN" sz="2000" dirty="0">
                <a:solidFill>
                  <a:schemeClr val="bg1"/>
                </a:solidFill>
              </a:rPr>
              <a:t>in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zh-CN" sz="2000" dirty="0">
                <a:solidFill>
                  <a:schemeClr val="bg1"/>
                </a:solidFill>
              </a:rPr>
              <a:t>20 years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FC36F4-A1E2-0AA5-1558-C1AB16D31C46}"/>
              </a:ext>
            </a:extLst>
          </p:cNvPr>
          <p:cNvSpPr txBox="1"/>
          <p:nvPr/>
        </p:nvSpPr>
        <p:spPr>
          <a:xfrm>
            <a:off x="2005011" y="2854781"/>
            <a:ext cx="3057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U</a:t>
            </a:r>
            <a:r>
              <a:rPr lang="zh-CN" altLang="zh-CN" sz="2000" dirty="0">
                <a:solidFill>
                  <a:schemeClr val="bg1"/>
                </a:solidFill>
              </a:rPr>
              <a:t>sers can choose </a:t>
            </a:r>
            <a:r>
              <a:rPr lang="en-US" altLang="zh-CN" sz="2000" dirty="0">
                <a:solidFill>
                  <a:schemeClr val="bg1"/>
                </a:solidFill>
              </a:rPr>
              <a:t>one of the </a:t>
            </a:r>
            <a:r>
              <a:rPr lang="zh-CN" altLang="zh-CN" sz="2000" dirty="0">
                <a:solidFill>
                  <a:schemeClr val="bg1"/>
                </a:solidFill>
              </a:rPr>
              <a:t>5 genres they are interested in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91E98E-C4BE-AD6A-B19B-315113441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1" y="392580"/>
            <a:ext cx="5932634" cy="274715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CD1BC33-4CC4-12BB-4E93-1ED68E349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04" y="3512627"/>
            <a:ext cx="5137413" cy="3080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46684" y="2821035"/>
            <a:ext cx="729863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6600" b="1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Thanks for listening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57"/>
          <a:stretch>
            <a:fillRect/>
          </a:stretch>
        </p:blipFill>
        <p:spPr>
          <a:xfrm>
            <a:off x="0" y="0"/>
            <a:ext cx="3614057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82625" y="1402715"/>
            <a:ext cx="2950845" cy="568325"/>
          </a:xfrm>
          <a:prstGeom prst="rect">
            <a:avLst/>
          </a:prstGeom>
          <a:solidFill>
            <a:srgbClr val="6C05AE"/>
          </a:solidFill>
        </p:spPr>
        <p:txBody>
          <a:bodyPr wrap="square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CONTENTS</a:t>
            </a:r>
            <a:r>
              <a:rPr lang="zh-CN" altLang="en-US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35445" y="126555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工作汇报概述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6052187" y="106997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5446" y="183134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35445" y="245681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成功项目展示</a:t>
            </a:r>
          </a:p>
        </p:txBody>
      </p:sp>
      <p:sp>
        <p:nvSpPr>
          <p:cNvPr id="27" name="矩形 26"/>
          <p:cNvSpPr/>
          <p:nvPr/>
        </p:nvSpPr>
        <p:spPr>
          <a:xfrm>
            <a:off x="5826125" y="2131695"/>
            <a:ext cx="443230" cy="392430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35446" y="302260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735445" y="364870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效益成果展示</a:t>
            </a:r>
          </a:p>
        </p:txBody>
      </p:sp>
      <p:sp>
        <p:nvSpPr>
          <p:cNvPr id="30" name="矩形 29"/>
          <p:cNvSpPr/>
          <p:nvPr/>
        </p:nvSpPr>
        <p:spPr>
          <a:xfrm>
            <a:off x="5826125" y="3323590"/>
            <a:ext cx="443230" cy="392430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35446" y="421449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35445" y="484758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明年工作计划</a:t>
            </a:r>
          </a:p>
        </p:txBody>
      </p:sp>
      <p:sp>
        <p:nvSpPr>
          <p:cNvPr id="33" name="矩形 32"/>
          <p:cNvSpPr/>
          <p:nvPr/>
        </p:nvSpPr>
        <p:spPr>
          <a:xfrm>
            <a:off x="5826125" y="4522470"/>
            <a:ext cx="443230" cy="392430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4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35446" y="541337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pic>
        <p:nvPicPr>
          <p:cNvPr id="3" name="图片 2" descr="232323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657158" y="-2667953"/>
            <a:ext cx="6866890" cy="12202795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963613" y="163195"/>
            <a:ext cx="2807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  <a:sym typeface="+mn-ea"/>
              </a:rPr>
              <a:t>Introduction</a:t>
            </a:r>
            <a:endParaRPr lang="en-US" altLang="zh-CN" sz="3200" b="1" dirty="0">
              <a:solidFill>
                <a:schemeClr val="bg1"/>
              </a:solidFill>
              <a:ea typeface="思源黑体 CN Medium" panose="020B0600000000000000" pitchFamily="34" charset="-122"/>
              <a:cs typeface="+mn-lt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020" y="163195"/>
            <a:ext cx="189230" cy="583565"/>
          </a:xfrm>
          <a:prstGeom prst="rect">
            <a:avLst/>
          </a:pr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800735" y="701040"/>
            <a:ext cx="2670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4" name="图片 1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951355"/>
            <a:ext cx="2433955" cy="1623714"/>
          </a:xfrm>
          <a:prstGeom prst="rect">
            <a:avLst/>
          </a:prstGeom>
        </p:spPr>
      </p:pic>
      <p:pic>
        <p:nvPicPr>
          <p:cNvPr id="7" name="图片 6" descr="热闹音乐节舞台效果"/>
          <p:cNvPicPr>
            <a:picLocks noChangeAspect="1"/>
          </p:cNvPicPr>
          <p:nvPr/>
        </p:nvPicPr>
        <p:blipFill>
          <a:blip r:embed="rId6"/>
          <a:srcRect l="34319" t="50966" r="18350" b="2898"/>
          <a:stretch>
            <a:fillRect/>
          </a:stretch>
        </p:blipFill>
        <p:spPr>
          <a:xfrm>
            <a:off x="1075613" y="3757605"/>
            <a:ext cx="2453131" cy="15948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rcRect r="6870" b="290"/>
          <a:stretch>
            <a:fillRect/>
          </a:stretch>
        </p:blipFill>
        <p:spPr>
          <a:xfrm>
            <a:off x="3700704" y="3757295"/>
            <a:ext cx="2568650" cy="15951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0705" y="1951355"/>
            <a:ext cx="2568650" cy="15951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22110" y="2386330"/>
            <a:ext cx="51447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Production life has changed dramatically from 2000 to 2019. As an important force in the cultural field, how have people's preferences for music changed in these two decades?</a:t>
            </a:r>
          </a:p>
        </p:txBody>
      </p:sp>
      <p:sp>
        <p:nvSpPr>
          <p:cNvPr id="14" name="等腰三角形 13"/>
          <p:cNvSpPr/>
          <p:nvPr/>
        </p:nvSpPr>
        <p:spPr>
          <a:xfrm rot="5400000" flipH="1">
            <a:off x="3138170" y="3194050"/>
            <a:ext cx="1151890" cy="1050925"/>
          </a:xfrm>
          <a:prstGeom prst="triangle">
            <a:avLst/>
          </a:pr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57"/>
          <a:stretch>
            <a:fillRect/>
          </a:stretch>
        </p:blipFill>
        <p:spPr>
          <a:xfrm>
            <a:off x="0" y="0"/>
            <a:ext cx="3614057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54074" y="1802636"/>
            <a:ext cx="3267710" cy="710259"/>
          </a:xfrm>
          <a:prstGeom prst="rect">
            <a:avLst/>
          </a:prstGeom>
          <a:solidFill>
            <a:srgbClr val="6C05AE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CONTENTS</a:t>
            </a:r>
            <a:r>
              <a:rPr lang="zh-CN" altLang="en-US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35445" y="126555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工作汇报概述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5997577" y="134048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5446" y="183134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35445" y="245681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成功项目展示</a:t>
            </a:r>
          </a:p>
        </p:txBody>
      </p:sp>
      <p:sp>
        <p:nvSpPr>
          <p:cNvPr id="27" name="矩形 26"/>
          <p:cNvSpPr/>
          <p:nvPr/>
        </p:nvSpPr>
        <p:spPr>
          <a:xfrm>
            <a:off x="5997577" y="253174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35446" y="302260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735445" y="364870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效益成果展示</a:t>
            </a:r>
          </a:p>
        </p:txBody>
      </p:sp>
      <p:sp>
        <p:nvSpPr>
          <p:cNvPr id="30" name="矩形 29"/>
          <p:cNvSpPr/>
          <p:nvPr/>
        </p:nvSpPr>
        <p:spPr>
          <a:xfrm>
            <a:off x="5997577" y="372364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35446" y="421449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35445" y="484758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明年工作计划</a:t>
            </a:r>
          </a:p>
        </p:txBody>
      </p:sp>
      <p:sp>
        <p:nvSpPr>
          <p:cNvPr id="33" name="矩形 32"/>
          <p:cNvSpPr/>
          <p:nvPr/>
        </p:nvSpPr>
        <p:spPr>
          <a:xfrm>
            <a:off x="5997577" y="492252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4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35446" y="541337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pic>
        <p:nvPicPr>
          <p:cNvPr id="3" name="图片 2" descr="232323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668270" y="-2667635"/>
            <a:ext cx="6866890" cy="12202795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854075" y="163195"/>
            <a:ext cx="3682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ea typeface="思源黑体 CN Medium" panose="020B0600000000000000" pitchFamily="34" charset="-122"/>
                <a:cs typeface="+mn-lt"/>
                <a:sym typeface="+mn-ea"/>
              </a:rPr>
              <a:t>Dataset description</a:t>
            </a:r>
          </a:p>
        </p:txBody>
      </p:sp>
      <p:sp>
        <p:nvSpPr>
          <p:cNvPr id="4" name="矩形 3"/>
          <p:cNvSpPr/>
          <p:nvPr/>
        </p:nvSpPr>
        <p:spPr>
          <a:xfrm>
            <a:off x="541020" y="163195"/>
            <a:ext cx="189230" cy="583565"/>
          </a:xfrm>
          <a:prstGeom prst="rect">
            <a:avLst/>
          </a:pr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800735" y="701040"/>
            <a:ext cx="34867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01090" y="1163955"/>
            <a:ext cx="7951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dataset</a:t>
            </a:r>
            <a:r>
              <a:rPr lang="zh-CN" altLang="en-US" sz="2400" dirty="0">
                <a:solidFill>
                  <a:schemeClr val="bg1"/>
                </a:solidFill>
              </a:rPr>
              <a:t>: Top Hits Spotify from 2000-2019</a:t>
            </a:r>
            <a:r>
              <a:rPr lang="en-US" altLang="zh-CN" sz="2400" dirty="0">
                <a:solidFill>
                  <a:schemeClr val="bg1"/>
                </a:solidFill>
              </a:rPr>
              <a:t>(from Kaggle)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  <a:hlinkClick r:id="rId5" action="ppaction://hlinkfile"/>
              </a:rPr>
              <a:t>Top Hits Spotify from 2000-2019 | Kaggle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10945" y="2632075"/>
            <a:ext cx="9304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</a:t>
            </a:r>
            <a:r>
              <a:rPr lang="zh-CN" altLang="en-US" sz="2400" dirty="0">
                <a:solidFill>
                  <a:schemeClr val="bg1"/>
                </a:solidFill>
              </a:rPr>
              <a:t>his dataset contains audio statistics of the </a:t>
            </a:r>
            <a:r>
              <a:rPr lang="en-US" altLang="zh-CN" sz="2400" dirty="0">
                <a:solidFill>
                  <a:schemeClr val="bg1"/>
                </a:solidFill>
              </a:rPr>
              <a:t>nearly </a:t>
            </a:r>
            <a:r>
              <a:rPr lang="zh-CN" altLang="en-US" sz="2400" dirty="0">
                <a:solidFill>
                  <a:schemeClr val="bg1"/>
                </a:solidFill>
              </a:rPr>
              <a:t>top 2000 </a:t>
            </a:r>
            <a:r>
              <a:rPr lang="en-US" altLang="zh-CN" sz="2400" dirty="0">
                <a:solidFill>
                  <a:schemeClr val="bg1"/>
                </a:solidFill>
              </a:rPr>
              <a:t>songs</a:t>
            </a:r>
            <a:r>
              <a:rPr lang="zh-CN" altLang="en-US" sz="2400" dirty="0">
                <a:solidFill>
                  <a:schemeClr val="bg1"/>
                </a:solidFill>
              </a:rPr>
              <a:t> on Spotify from 2000-2019. The data contains about 18 columns each describing the </a:t>
            </a:r>
            <a:r>
              <a:rPr lang="en-US" altLang="zh-CN" sz="2400" dirty="0">
                <a:solidFill>
                  <a:schemeClr val="bg1"/>
                </a:solidFill>
              </a:rPr>
              <a:t>song</a:t>
            </a:r>
            <a:r>
              <a:rPr lang="zh-CN" altLang="en-US" sz="2400" dirty="0">
                <a:solidFill>
                  <a:schemeClr val="bg1"/>
                </a:solidFill>
              </a:rPr>
              <a:t> and it's qualities.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50" y="4708525"/>
            <a:ext cx="11204575" cy="6286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0945" y="411035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Sample: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57"/>
          <a:stretch>
            <a:fillRect/>
          </a:stretch>
        </p:blipFill>
        <p:spPr>
          <a:xfrm>
            <a:off x="0" y="0"/>
            <a:ext cx="3614057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54074" y="1802636"/>
            <a:ext cx="3267710" cy="710259"/>
          </a:xfrm>
          <a:prstGeom prst="rect">
            <a:avLst/>
          </a:prstGeom>
          <a:solidFill>
            <a:srgbClr val="6C05AE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CONTENTS</a:t>
            </a:r>
            <a:r>
              <a:rPr lang="zh-CN" altLang="en-US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35445" y="126555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工作汇报概述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5997577" y="134048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5446" y="183134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35445" y="245681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成功项目展示</a:t>
            </a:r>
          </a:p>
        </p:txBody>
      </p:sp>
      <p:sp>
        <p:nvSpPr>
          <p:cNvPr id="27" name="矩形 26"/>
          <p:cNvSpPr/>
          <p:nvPr/>
        </p:nvSpPr>
        <p:spPr>
          <a:xfrm>
            <a:off x="5997577" y="253174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35446" y="302260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735445" y="364870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效益成果展示</a:t>
            </a:r>
          </a:p>
        </p:txBody>
      </p:sp>
      <p:sp>
        <p:nvSpPr>
          <p:cNvPr id="30" name="矩形 29"/>
          <p:cNvSpPr/>
          <p:nvPr/>
        </p:nvSpPr>
        <p:spPr>
          <a:xfrm>
            <a:off x="5997577" y="372364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35446" y="421449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35445" y="484758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明年工作计划</a:t>
            </a:r>
          </a:p>
        </p:txBody>
      </p:sp>
      <p:sp>
        <p:nvSpPr>
          <p:cNvPr id="33" name="矩形 32"/>
          <p:cNvSpPr/>
          <p:nvPr/>
        </p:nvSpPr>
        <p:spPr>
          <a:xfrm>
            <a:off x="5997577" y="492252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4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35446" y="541337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pic>
        <p:nvPicPr>
          <p:cNvPr id="3" name="图片 2" descr="232323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667635" y="-2668270"/>
            <a:ext cx="6866890" cy="12202795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1100455" y="116266"/>
            <a:ext cx="5634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ea typeface="思源黑体 CN Medium" panose="020B0600000000000000" pitchFamily="34" charset="-122"/>
                <a:cs typeface="+mn-lt"/>
                <a:sym typeface="+mn-ea"/>
              </a:rPr>
              <a:t>Project display</a:t>
            </a:r>
          </a:p>
        </p:txBody>
      </p:sp>
      <p:sp>
        <p:nvSpPr>
          <p:cNvPr id="4" name="矩形 3"/>
          <p:cNvSpPr/>
          <p:nvPr/>
        </p:nvSpPr>
        <p:spPr>
          <a:xfrm>
            <a:off x="541020" y="163195"/>
            <a:ext cx="189230" cy="583565"/>
          </a:xfrm>
          <a:prstGeom prst="rect">
            <a:avLst/>
          </a:pr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00735" y="697865"/>
            <a:ext cx="3691890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49240" y="900430"/>
            <a:ext cx="5902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We present the five aspects of our </a:t>
            </a:r>
            <a:r>
              <a:rPr lang="en-US" altLang="zh-CN" sz="2400" dirty="0">
                <a:solidFill>
                  <a:schemeClr val="bg1"/>
                </a:solidFill>
              </a:rPr>
              <a:t>project</a:t>
            </a:r>
            <a:r>
              <a:rPr lang="zh-CN" altLang="en-US" sz="2400" dirty="0">
                <a:solidFill>
                  <a:schemeClr val="bg1"/>
                </a:solidFill>
              </a:rPr>
              <a:t> in an interactive way, flanked by selection boxes, and the corresponding research questions </a:t>
            </a:r>
            <a:r>
              <a:rPr lang="en-US" altLang="zh-CN" sz="2400" dirty="0">
                <a:solidFill>
                  <a:schemeClr val="bg1"/>
                </a:solidFill>
              </a:rPr>
              <a:t>will</a:t>
            </a:r>
            <a:r>
              <a:rPr lang="zh-CN" altLang="en-US" sz="2400" dirty="0">
                <a:solidFill>
                  <a:schemeClr val="bg1"/>
                </a:solidFill>
              </a:rPr>
              <a:t> appear when you tap on one.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32016F-6A6B-4F1E-8B70-4F9DDC97B0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49" y="1412709"/>
            <a:ext cx="4055969" cy="44566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2F1209-1D05-E35B-B6EF-ADEF61D117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61" y="2974856"/>
            <a:ext cx="6676273" cy="2542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57"/>
          <a:stretch>
            <a:fillRect/>
          </a:stretch>
        </p:blipFill>
        <p:spPr>
          <a:xfrm>
            <a:off x="0" y="0"/>
            <a:ext cx="3614057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54074" y="1802636"/>
            <a:ext cx="3267710" cy="710259"/>
          </a:xfrm>
          <a:prstGeom prst="rect">
            <a:avLst/>
          </a:prstGeom>
          <a:solidFill>
            <a:srgbClr val="6C05AE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CONTENTS</a:t>
            </a:r>
            <a:r>
              <a:rPr lang="zh-CN" altLang="en-US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35445" y="126555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工作汇报概述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5997577" y="134048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5446" y="183134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35445" y="245681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成功项目展示</a:t>
            </a:r>
          </a:p>
        </p:txBody>
      </p:sp>
      <p:sp>
        <p:nvSpPr>
          <p:cNvPr id="27" name="矩形 26"/>
          <p:cNvSpPr/>
          <p:nvPr/>
        </p:nvSpPr>
        <p:spPr>
          <a:xfrm>
            <a:off x="5997577" y="253174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35446" y="302260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735445" y="364870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效益成果展示</a:t>
            </a:r>
          </a:p>
        </p:txBody>
      </p:sp>
      <p:sp>
        <p:nvSpPr>
          <p:cNvPr id="30" name="矩形 29"/>
          <p:cNvSpPr/>
          <p:nvPr/>
        </p:nvSpPr>
        <p:spPr>
          <a:xfrm>
            <a:off x="5997577" y="372364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35446" y="421449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35445" y="484758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明年工作计划</a:t>
            </a:r>
          </a:p>
        </p:txBody>
      </p:sp>
      <p:sp>
        <p:nvSpPr>
          <p:cNvPr id="33" name="矩形 32"/>
          <p:cNvSpPr/>
          <p:nvPr/>
        </p:nvSpPr>
        <p:spPr>
          <a:xfrm>
            <a:off x="5997577" y="492252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4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35446" y="541337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pic>
        <p:nvPicPr>
          <p:cNvPr id="3" name="图片 2" descr="232323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667635" y="-2668270"/>
            <a:ext cx="6866890" cy="12202795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730249" y="163195"/>
            <a:ext cx="7847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ea typeface="思源黑体 CN Medium" panose="020B0600000000000000" pitchFamily="34" charset="-122"/>
                <a:cs typeface="+mn-lt"/>
                <a:sym typeface="+mn-ea"/>
              </a:rPr>
              <a:t>Changes in popularity of different genres</a:t>
            </a:r>
          </a:p>
        </p:txBody>
      </p:sp>
      <p:sp>
        <p:nvSpPr>
          <p:cNvPr id="4" name="矩形 3"/>
          <p:cNvSpPr/>
          <p:nvPr/>
        </p:nvSpPr>
        <p:spPr>
          <a:xfrm>
            <a:off x="541020" y="163195"/>
            <a:ext cx="189230" cy="583565"/>
          </a:xfrm>
          <a:prstGeom prst="rect">
            <a:avLst/>
          </a:pr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800735" y="704850"/>
            <a:ext cx="6920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00691" y="1408552"/>
            <a:ext cx="52660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P</a:t>
            </a: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op music has the highest number of hits in both decades, while the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ranking of </a:t>
            </a: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popularit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y</a:t>
            </a: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 of the rest of the genres are constantly changing. 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T</a:t>
            </a: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here are multiple style elements in one genre, the changes in the popularities of the genres are caused by changes in people's preferences for style elements. 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（R&amp;B ——Dance/Electronic）</a:t>
            </a:r>
            <a:endParaRPr lang="zh-CN" altLang="zh-CN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9277" y="5608196"/>
            <a:ext cx="5758815" cy="76200"/>
          </a:xfrm>
          <a:prstGeom prst="rect">
            <a:avLst/>
          </a:pr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0464C58-36AB-EA81-40E1-D499C665C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5" y="1444623"/>
            <a:ext cx="6476760" cy="3891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57"/>
          <a:stretch>
            <a:fillRect/>
          </a:stretch>
        </p:blipFill>
        <p:spPr>
          <a:xfrm>
            <a:off x="0" y="0"/>
            <a:ext cx="3614057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54074" y="1802636"/>
            <a:ext cx="3267710" cy="710259"/>
          </a:xfrm>
          <a:prstGeom prst="rect">
            <a:avLst/>
          </a:prstGeom>
          <a:solidFill>
            <a:srgbClr val="6C05AE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CONTENTS</a:t>
            </a:r>
            <a:r>
              <a:rPr lang="zh-CN" altLang="en-US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35445" y="126555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工作汇报概述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5997577" y="134048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5446" y="183134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35445" y="245681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成功项目展示</a:t>
            </a:r>
          </a:p>
        </p:txBody>
      </p:sp>
      <p:sp>
        <p:nvSpPr>
          <p:cNvPr id="27" name="矩形 26"/>
          <p:cNvSpPr/>
          <p:nvPr/>
        </p:nvSpPr>
        <p:spPr>
          <a:xfrm>
            <a:off x="5997577" y="253174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35446" y="302260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735445" y="364870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效益成果展示</a:t>
            </a:r>
          </a:p>
        </p:txBody>
      </p:sp>
      <p:sp>
        <p:nvSpPr>
          <p:cNvPr id="30" name="矩形 29"/>
          <p:cNvSpPr/>
          <p:nvPr/>
        </p:nvSpPr>
        <p:spPr>
          <a:xfrm>
            <a:off x="5997577" y="372364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35446" y="421449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35445" y="484758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明年工作计划</a:t>
            </a:r>
          </a:p>
        </p:txBody>
      </p:sp>
      <p:sp>
        <p:nvSpPr>
          <p:cNvPr id="33" name="矩形 32"/>
          <p:cNvSpPr/>
          <p:nvPr/>
        </p:nvSpPr>
        <p:spPr>
          <a:xfrm>
            <a:off x="5997577" y="492252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4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35446" y="541337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pic>
        <p:nvPicPr>
          <p:cNvPr id="3" name="图片 2" descr="232323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667635" y="-2668270"/>
            <a:ext cx="6866890" cy="12202795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730250" y="163195"/>
            <a:ext cx="8129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ea typeface="思源黑体 CN Medium" panose="020B0600000000000000" pitchFamily="34" charset="-122"/>
                <a:cs typeface="+mn-lt"/>
                <a:sym typeface="+mn-ea"/>
              </a:rPr>
              <a:t>The distribution of danceability and energy</a:t>
            </a:r>
          </a:p>
        </p:txBody>
      </p:sp>
      <p:sp>
        <p:nvSpPr>
          <p:cNvPr id="4" name="矩形 3"/>
          <p:cNvSpPr/>
          <p:nvPr/>
        </p:nvSpPr>
        <p:spPr>
          <a:xfrm>
            <a:off x="541020" y="163195"/>
            <a:ext cx="189230" cy="583565"/>
          </a:xfrm>
          <a:prstGeom prst="rect">
            <a:avLst/>
          </a:pr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854074" y="746760"/>
            <a:ext cx="71824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63862" y="1615934"/>
            <a:ext cx="5163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T</a:t>
            </a: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he danceability and energy of these songs are concentrated on high values. 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  <a:sym typeface="+mn-ea"/>
            </a:endParaRPr>
          </a:p>
          <a:p>
            <a:endParaRPr lang="en-US" altLang="zh-CN" sz="2400" dirty="0">
              <a:solidFill>
                <a:schemeClr val="bg1"/>
              </a:solidFill>
              <a:sym typeface="+mn-ea"/>
            </a:endParaRPr>
          </a:p>
          <a:p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We speculate that due to the emergence of various boy bands and girl groups now, people prefer songs that can be used as dance music.</a:t>
            </a:r>
            <a:endParaRPr lang="zh-CN" altLang="zh-CN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2D67FC-AC5A-2423-51AC-AB124A6E3D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r="7036"/>
          <a:stretch/>
        </p:blipFill>
        <p:spPr>
          <a:xfrm>
            <a:off x="177556" y="1361819"/>
            <a:ext cx="6517167" cy="392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57"/>
          <a:stretch>
            <a:fillRect/>
          </a:stretch>
        </p:blipFill>
        <p:spPr>
          <a:xfrm>
            <a:off x="0" y="0"/>
            <a:ext cx="3614057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54074" y="1802636"/>
            <a:ext cx="3267710" cy="710259"/>
          </a:xfrm>
          <a:prstGeom prst="rect">
            <a:avLst/>
          </a:prstGeom>
          <a:solidFill>
            <a:srgbClr val="6C05AE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CONTENTS</a:t>
            </a:r>
            <a:r>
              <a:rPr lang="zh-CN" altLang="en-US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35445" y="126555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工作汇报概述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5997577" y="134048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5446" y="183134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35445" y="245681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成功项目展示</a:t>
            </a:r>
          </a:p>
        </p:txBody>
      </p:sp>
      <p:sp>
        <p:nvSpPr>
          <p:cNvPr id="27" name="矩形 26"/>
          <p:cNvSpPr/>
          <p:nvPr/>
        </p:nvSpPr>
        <p:spPr>
          <a:xfrm>
            <a:off x="5997577" y="253174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35446" y="302260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735445" y="364870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效益成果展示</a:t>
            </a:r>
          </a:p>
        </p:txBody>
      </p:sp>
      <p:sp>
        <p:nvSpPr>
          <p:cNvPr id="30" name="矩形 29"/>
          <p:cNvSpPr/>
          <p:nvPr/>
        </p:nvSpPr>
        <p:spPr>
          <a:xfrm>
            <a:off x="5997577" y="372364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35446" y="421449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35445" y="484758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明年工作计划</a:t>
            </a:r>
          </a:p>
        </p:txBody>
      </p:sp>
      <p:sp>
        <p:nvSpPr>
          <p:cNvPr id="33" name="矩形 32"/>
          <p:cNvSpPr/>
          <p:nvPr/>
        </p:nvSpPr>
        <p:spPr>
          <a:xfrm>
            <a:off x="5997577" y="492252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4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35446" y="541337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pic>
        <p:nvPicPr>
          <p:cNvPr id="3" name="图片 2" descr="232323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667635" y="-2668270"/>
            <a:ext cx="6866890" cy="12202795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730250" y="163195"/>
            <a:ext cx="5634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ea typeface="思源黑体 CN Medium" panose="020B0600000000000000" pitchFamily="34" charset="-122"/>
                <a:cs typeface="+mn-lt"/>
                <a:sym typeface="+mn-ea"/>
              </a:rPr>
              <a:t>Change of average duration</a:t>
            </a:r>
          </a:p>
        </p:txBody>
      </p:sp>
      <p:sp>
        <p:nvSpPr>
          <p:cNvPr id="4" name="矩形 3"/>
          <p:cNvSpPr/>
          <p:nvPr/>
        </p:nvSpPr>
        <p:spPr>
          <a:xfrm>
            <a:off x="541020" y="163195"/>
            <a:ext cx="189230" cy="583565"/>
          </a:xfrm>
          <a:prstGeom prst="rect">
            <a:avLst/>
          </a:pr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800735" y="704850"/>
            <a:ext cx="4705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859905" y="1751629"/>
            <a:ext cx="50838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prstClr val="white"/>
              </a:solidFill>
              <a:latin typeface="Noto Sans S Chinese" panose="020F0502020204030204"/>
            </a:endParaRPr>
          </a:p>
          <a:p>
            <a:r>
              <a:rPr altLang="zh-CN" sz="2400" dirty="0">
                <a:solidFill>
                  <a:prstClr val="white"/>
                </a:solidFill>
                <a:latin typeface="Noto Sans S Chinese" panose="020F0502020204030204"/>
              </a:rPr>
              <a:t>The analysis shows a shortening trend in song duration over these two decades.</a:t>
            </a:r>
            <a:endParaRPr lang="en-US" altLang="zh-CN" sz="2400" dirty="0">
              <a:solidFill>
                <a:prstClr val="white"/>
              </a:solidFill>
              <a:latin typeface="Noto Sans S Chinese" panose="020F0502020204030204"/>
            </a:endParaRPr>
          </a:p>
          <a:p>
            <a:endParaRPr lang="en-US" altLang="zh-CN" sz="2400" dirty="0">
              <a:solidFill>
                <a:prstClr val="white"/>
              </a:solidFill>
              <a:latin typeface="Noto Sans S Chinese" panose="020F0502020204030204"/>
            </a:endParaRPr>
          </a:p>
          <a:p>
            <a:r>
              <a:rPr lang="en-US" altLang="zh-CN" sz="2400" dirty="0">
                <a:solidFill>
                  <a:prstClr val="white"/>
                </a:solidFill>
              </a:rPr>
              <a:t>-The era of fragmentation
-Listen to songs at double speed
-The listener's patience is worn out</a:t>
            </a:r>
          </a:p>
          <a:p>
            <a:r>
              <a:rPr lang="en-US" altLang="zh-CN" sz="2400" dirty="0">
                <a:solidFill>
                  <a:prstClr val="white"/>
                </a:solidFill>
              </a:rPr>
              <a:t>……
</a:t>
            </a:r>
            <a:endParaRPr altLang="zh-CN" sz="2400" dirty="0">
              <a:solidFill>
                <a:prstClr val="white"/>
              </a:solidFill>
              <a:latin typeface="Noto Sans S Chinese" panose="020F0502020204030204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86233F-3832-45DA-D99F-D201B5C40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7" y="1547210"/>
            <a:ext cx="6263191" cy="4060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57"/>
          <a:stretch>
            <a:fillRect/>
          </a:stretch>
        </p:blipFill>
        <p:spPr>
          <a:xfrm>
            <a:off x="0" y="0"/>
            <a:ext cx="3614057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54074" y="1802636"/>
            <a:ext cx="3267710" cy="710259"/>
          </a:xfrm>
          <a:prstGeom prst="rect">
            <a:avLst/>
          </a:prstGeom>
          <a:solidFill>
            <a:srgbClr val="6C05AE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CONTENTS</a:t>
            </a:r>
            <a:r>
              <a:rPr lang="zh-CN" altLang="en-US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35445" y="126555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工作汇报概述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5997577" y="134048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5446" y="183134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35445" y="245681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成功项目展示</a:t>
            </a:r>
          </a:p>
        </p:txBody>
      </p:sp>
      <p:sp>
        <p:nvSpPr>
          <p:cNvPr id="27" name="矩形 26"/>
          <p:cNvSpPr/>
          <p:nvPr/>
        </p:nvSpPr>
        <p:spPr>
          <a:xfrm>
            <a:off x="5997577" y="253174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35446" y="302260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735445" y="364870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效益成果展示</a:t>
            </a:r>
          </a:p>
        </p:txBody>
      </p:sp>
      <p:sp>
        <p:nvSpPr>
          <p:cNvPr id="30" name="矩形 29"/>
          <p:cNvSpPr/>
          <p:nvPr/>
        </p:nvSpPr>
        <p:spPr>
          <a:xfrm>
            <a:off x="5997577" y="372364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35446" y="421449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35445" y="484758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明年工作计划</a:t>
            </a:r>
          </a:p>
        </p:txBody>
      </p:sp>
      <p:sp>
        <p:nvSpPr>
          <p:cNvPr id="33" name="矩形 32"/>
          <p:cNvSpPr/>
          <p:nvPr/>
        </p:nvSpPr>
        <p:spPr>
          <a:xfrm>
            <a:off x="5997577" y="492252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4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35446" y="541337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pic>
        <p:nvPicPr>
          <p:cNvPr id="3" name="图片 2" descr="232323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667635" y="-2668270"/>
            <a:ext cx="6866890" cy="12202795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985202" y="99090"/>
            <a:ext cx="5634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ea typeface="思源黑体 CN Medium" panose="020B0600000000000000" pitchFamily="34" charset="-122"/>
                <a:cs typeface="+mn-lt"/>
                <a:sym typeface="+mn-ea"/>
              </a:rPr>
              <a:t>The top 10 artists</a:t>
            </a:r>
          </a:p>
        </p:txBody>
      </p:sp>
      <p:sp>
        <p:nvSpPr>
          <p:cNvPr id="4" name="矩形 3"/>
          <p:cNvSpPr/>
          <p:nvPr/>
        </p:nvSpPr>
        <p:spPr>
          <a:xfrm>
            <a:off x="541020" y="163195"/>
            <a:ext cx="189230" cy="583565"/>
          </a:xfrm>
          <a:prstGeom prst="rect">
            <a:avLst/>
          </a:pr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00735" y="697865"/>
            <a:ext cx="3691890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0" b="-9562"/>
          <a:stretch>
            <a:fillRect/>
          </a:stretch>
        </p:blipFill>
        <p:spPr>
          <a:xfrm>
            <a:off x="854074" y="970739"/>
            <a:ext cx="4896489" cy="257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8" b="-8053"/>
          <a:stretch>
            <a:fillRect/>
          </a:stretch>
        </p:blipFill>
        <p:spPr>
          <a:xfrm>
            <a:off x="869950" y="3544570"/>
            <a:ext cx="5865495" cy="23729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881370" y="1597660"/>
            <a:ext cx="6060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We have screened the top </a:t>
            </a:r>
            <a:r>
              <a:rPr lang="en-US" altLang="zh-CN" sz="2400" dirty="0">
                <a:solidFill>
                  <a:schemeClr val="bg1"/>
                </a:solidFill>
              </a:rPr>
              <a:t>10</a:t>
            </a:r>
            <a:r>
              <a:rPr lang="zh-CN" altLang="en-US" sz="2400" dirty="0">
                <a:solidFill>
                  <a:schemeClr val="bg1"/>
                </a:solidFill>
              </a:rPr>
              <a:t> most popular singers. We measured this by the sum of the popularity of all their songs.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42152" y="3497553"/>
            <a:ext cx="4763770" cy="2300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We calculated the average number of hits for each of these ten artists' songs. It was found that there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no complete positive correlation between the average number of hits and their own popularity.</a:t>
            </a:r>
            <a:r>
              <a:rPr lang="en-US" altLang="zh-CN" sz="2400" dirty="0">
                <a:solidFill>
                  <a:schemeClr val="bg1"/>
                </a:solidFill>
              </a:rPr>
              <a:t> (Taylor)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57"/>
          <a:stretch>
            <a:fillRect/>
          </a:stretch>
        </p:blipFill>
        <p:spPr>
          <a:xfrm>
            <a:off x="0" y="0"/>
            <a:ext cx="3614057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54074" y="1802636"/>
            <a:ext cx="3267710" cy="710259"/>
          </a:xfrm>
          <a:prstGeom prst="rect">
            <a:avLst/>
          </a:prstGeom>
          <a:solidFill>
            <a:srgbClr val="6C05AE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CONTENTS</a:t>
            </a:r>
            <a:r>
              <a:rPr lang="zh-CN" altLang="en-US" sz="3600" dirty="0">
                <a:solidFill>
                  <a:schemeClr val="bg1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目录</a:t>
            </a:r>
            <a:endParaRPr lang="en-US" altLang="zh-CN" sz="3600" dirty="0">
              <a:solidFill>
                <a:schemeClr val="bg1"/>
              </a:solidFill>
              <a:latin typeface="Noto Sans S Chinese" panose="020F0502020204030204"/>
              <a:cs typeface="+mn-ea"/>
              <a:sym typeface="Noto Sans S Chinese" panose="020F05020202040302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35445" y="126555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工作汇报概述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5997577" y="134048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5446" y="183134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35445" y="2456815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成功项目展示</a:t>
            </a:r>
          </a:p>
        </p:txBody>
      </p:sp>
      <p:sp>
        <p:nvSpPr>
          <p:cNvPr id="27" name="矩形 26"/>
          <p:cNvSpPr/>
          <p:nvPr/>
        </p:nvSpPr>
        <p:spPr>
          <a:xfrm>
            <a:off x="5997577" y="2531746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2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735446" y="3022602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735445" y="364870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效益成果展示</a:t>
            </a:r>
          </a:p>
        </p:txBody>
      </p:sp>
      <p:sp>
        <p:nvSpPr>
          <p:cNvPr id="30" name="矩形 29"/>
          <p:cNvSpPr/>
          <p:nvPr/>
        </p:nvSpPr>
        <p:spPr>
          <a:xfrm>
            <a:off x="5997577" y="372364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735446" y="421449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35445" y="4847589"/>
            <a:ext cx="3874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明年工作计划</a:t>
            </a:r>
          </a:p>
        </p:txBody>
      </p:sp>
      <p:sp>
        <p:nvSpPr>
          <p:cNvPr id="33" name="矩形 32"/>
          <p:cNvSpPr/>
          <p:nvPr/>
        </p:nvSpPr>
        <p:spPr>
          <a:xfrm>
            <a:off x="5997577" y="4922522"/>
            <a:ext cx="490855" cy="490855"/>
          </a:xfrm>
          <a:prstGeom prst="rect">
            <a:avLst/>
          </a:prstGeom>
          <a:noFill/>
          <a:ln>
            <a:solidFill>
              <a:srgbClr val="6C05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4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35446" y="5413377"/>
            <a:ext cx="246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6C05AE"/>
                </a:solidFill>
                <a:latin typeface="Noto Sans S Chinese" panose="020F0502020204030204"/>
                <a:cs typeface="+mn-ea"/>
                <a:sym typeface="Noto Sans S Chinese" panose="020F0502020204030204"/>
              </a:rPr>
              <a:t>And I've waited longer for you than I've waited for any woman.</a:t>
            </a:r>
          </a:p>
        </p:txBody>
      </p:sp>
      <p:pic>
        <p:nvPicPr>
          <p:cNvPr id="3" name="图片 2" descr="232323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H="1">
            <a:off x="2667635" y="-2668270"/>
            <a:ext cx="6866890" cy="12202795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1100455" y="103506"/>
            <a:ext cx="2181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bg1"/>
                </a:solidFill>
                <a:ea typeface="思源黑体 CN Medium" panose="020B0600000000000000" pitchFamily="34" charset="-122"/>
                <a:cs typeface="+mn-lt"/>
                <a:sym typeface="+mn-ea"/>
              </a:rPr>
              <a:t>Function 1</a:t>
            </a:r>
          </a:p>
          <a:p>
            <a:pPr algn="l"/>
            <a:endParaRPr lang="en-US" altLang="zh-CN" sz="3200" b="1" dirty="0">
              <a:solidFill>
                <a:schemeClr val="bg1"/>
              </a:solidFill>
              <a:ea typeface="思源黑体 CN Medium" panose="020B0600000000000000" pitchFamily="34" charset="-122"/>
              <a:cs typeface="+mn-lt"/>
              <a:sym typeface="+mn-ea"/>
            </a:endParaRPr>
          </a:p>
          <a:p>
            <a:pPr algn="l"/>
            <a:endParaRPr lang="en-US" altLang="zh-CN" sz="3200" b="1" dirty="0">
              <a:solidFill>
                <a:schemeClr val="bg1"/>
              </a:solidFill>
              <a:ea typeface="思源黑体 CN Medium" panose="020B0600000000000000" pitchFamily="34" charset="-122"/>
              <a:cs typeface="+mn-lt"/>
              <a:sym typeface="+mn-ea"/>
            </a:endParaRPr>
          </a:p>
          <a:p>
            <a:pPr algn="l"/>
            <a:endParaRPr lang="en-US" altLang="zh-CN" sz="3200" b="1" dirty="0">
              <a:solidFill>
                <a:schemeClr val="bg1"/>
              </a:solidFill>
              <a:ea typeface="思源黑体 CN Medium" panose="020B0600000000000000" pitchFamily="34" charset="-122"/>
              <a:cs typeface="+mn-lt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020" y="163195"/>
            <a:ext cx="189230" cy="583565"/>
          </a:xfrm>
          <a:prstGeom prst="rect">
            <a:avLst/>
          </a:pr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00735" y="697865"/>
            <a:ext cx="3691890" cy="69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89025" y="1595723"/>
            <a:ext cx="4394835" cy="4109013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7" name="椭圆 21"/>
          <p:cNvSpPr/>
          <p:nvPr/>
        </p:nvSpPr>
        <p:spPr>
          <a:xfrm>
            <a:off x="1548179" y="2332585"/>
            <a:ext cx="313178" cy="297991"/>
          </a:xfrm>
          <a:custGeom>
            <a:avLst/>
            <a:gdLst>
              <a:gd name="T0" fmla="*/ 8171 w 8232"/>
              <a:gd name="T1" fmla="*/ 2946 h 7844"/>
              <a:gd name="T2" fmla="*/ 7750 w 8232"/>
              <a:gd name="T3" fmla="*/ 2592 h 7844"/>
              <a:gd name="T4" fmla="*/ 5562 w 8232"/>
              <a:gd name="T5" fmla="*/ 2274 h 7844"/>
              <a:gd name="T6" fmla="*/ 4583 w 8232"/>
              <a:gd name="T7" fmla="*/ 290 h 7844"/>
              <a:gd name="T8" fmla="*/ 4116 w 8232"/>
              <a:gd name="T9" fmla="*/ 0 h 7844"/>
              <a:gd name="T10" fmla="*/ 3649 w 8232"/>
              <a:gd name="T11" fmla="*/ 290 h 7844"/>
              <a:gd name="T12" fmla="*/ 2670 w 8232"/>
              <a:gd name="T13" fmla="*/ 2274 h 7844"/>
              <a:gd name="T14" fmla="*/ 482 w 8232"/>
              <a:gd name="T15" fmla="*/ 2592 h 7844"/>
              <a:gd name="T16" fmla="*/ 61 w 8232"/>
              <a:gd name="T17" fmla="*/ 2946 h 7844"/>
              <a:gd name="T18" fmla="*/ 193 w 8232"/>
              <a:gd name="T19" fmla="*/ 3480 h 7844"/>
              <a:gd name="T20" fmla="*/ 1777 w 8232"/>
              <a:gd name="T21" fmla="*/ 5023 h 7844"/>
              <a:gd name="T22" fmla="*/ 1403 w 8232"/>
              <a:gd name="T23" fmla="*/ 7203 h 7844"/>
              <a:gd name="T24" fmla="*/ 1610 w 8232"/>
              <a:gd name="T25" fmla="*/ 7712 h 7844"/>
              <a:gd name="T26" fmla="*/ 2158 w 8232"/>
              <a:gd name="T27" fmla="*/ 7752 h 7844"/>
              <a:gd name="T28" fmla="*/ 4116 w 8232"/>
              <a:gd name="T29" fmla="*/ 6723 h 7844"/>
              <a:gd name="T30" fmla="*/ 6074 w 8232"/>
              <a:gd name="T31" fmla="*/ 7752 h 7844"/>
              <a:gd name="T32" fmla="*/ 6316 w 8232"/>
              <a:gd name="T33" fmla="*/ 7812 h 7844"/>
              <a:gd name="T34" fmla="*/ 6622 w 8232"/>
              <a:gd name="T35" fmla="*/ 7712 h 7844"/>
              <a:gd name="T36" fmla="*/ 6829 w 8232"/>
              <a:gd name="T37" fmla="*/ 7203 h 7844"/>
              <a:gd name="T38" fmla="*/ 6455 w 8232"/>
              <a:gd name="T39" fmla="*/ 5023 h 7844"/>
              <a:gd name="T40" fmla="*/ 8039 w 8232"/>
              <a:gd name="T41" fmla="*/ 3480 h 7844"/>
              <a:gd name="T42" fmla="*/ 8171 w 8232"/>
              <a:gd name="T43" fmla="*/ 2946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32" h="7844">
                <a:moveTo>
                  <a:pt x="8171" y="2946"/>
                </a:moveTo>
                <a:cubicBezTo>
                  <a:pt x="8109" y="2758"/>
                  <a:pt x="7946" y="2620"/>
                  <a:pt x="7750" y="2592"/>
                </a:cubicBezTo>
                <a:lnTo>
                  <a:pt x="5562" y="2274"/>
                </a:lnTo>
                <a:lnTo>
                  <a:pt x="4583" y="290"/>
                </a:lnTo>
                <a:cubicBezTo>
                  <a:pt x="4495" y="113"/>
                  <a:pt x="4314" y="0"/>
                  <a:pt x="4116" y="0"/>
                </a:cubicBezTo>
                <a:cubicBezTo>
                  <a:pt x="3918" y="0"/>
                  <a:pt x="3737" y="113"/>
                  <a:pt x="3649" y="290"/>
                </a:cubicBezTo>
                <a:lnTo>
                  <a:pt x="2670" y="2274"/>
                </a:lnTo>
                <a:lnTo>
                  <a:pt x="482" y="2592"/>
                </a:lnTo>
                <a:cubicBezTo>
                  <a:pt x="286" y="2620"/>
                  <a:pt x="123" y="2758"/>
                  <a:pt x="61" y="2946"/>
                </a:cubicBezTo>
                <a:cubicBezTo>
                  <a:pt x="0" y="3134"/>
                  <a:pt x="51" y="3341"/>
                  <a:pt x="193" y="3480"/>
                </a:cubicBezTo>
                <a:lnTo>
                  <a:pt x="1777" y="5023"/>
                </a:lnTo>
                <a:lnTo>
                  <a:pt x="1403" y="7203"/>
                </a:lnTo>
                <a:cubicBezTo>
                  <a:pt x="1370" y="7399"/>
                  <a:pt x="1450" y="7596"/>
                  <a:pt x="1610" y="7712"/>
                </a:cubicBezTo>
                <a:cubicBezTo>
                  <a:pt x="1770" y="7829"/>
                  <a:pt x="1983" y="7844"/>
                  <a:pt x="2158" y="7752"/>
                </a:cubicBezTo>
                <a:lnTo>
                  <a:pt x="4116" y="6723"/>
                </a:lnTo>
                <a:lnTo>
                  <a:pt x="6074" y="7752"/>
                </a:lnTo>
                <a:cubicBezTo>
                  <a:pt x="6150" y="7792"/>
                  <a:pt x="6233" y="7812"/>
                  <a:pt x="6316" y="7812"/>
                </a:cubicBezTo>
                <a:cubicBezTo>
                  <a:pt x="6424" y="7812"/>
                  <a:pt x="6531" y="7778"/>
                  <a:pt x="6622" y="7712"/>
                </a:cubicBezTo>
                <a:cubicBezTo>
                  <a:pt x="6782" y="7596"/>
                  <a:pt x="6862" y="7399"/>
                  <a:pt x="6829" y="7203"/>
                </a:cubicBezTo>
                <a:lnTo>
                  <a:pt x="6455" y="5023"/>
                </a:lnTo>
                <a:lnTo>
                  <a:pt x="8039" y="3480"/>
                </a:lnTo>
                <a:cubicBezTo>
                  <a:pt x="8181" y="3341"/>
                  <a:pt x="8232" y="3134"/>
                  <a:pt x="8171" y="2946"/>
                </a:cubicBezTo>
                <a:close/>
              </a:path>
            </a:pathLst>
          </a:cu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zh-CN" altLang="en-US" kern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椭圆 21"/>
          <p:cNvSpPr/>
          <p:nvPr/>
        </p:nvSpPr>
        <p:spPr>
          <a:xfrm>
            <a:off x="1548179" y="3105777"/>
            <a:ext cx="313178" cy="297991"/>
          </a:xfrm>
          <a:custGeom>
            <a:avLst/>
            <a:gdLst>
              <a:gd name="T0" fmla="*/ 8171 w 8232"/>
              <a:gd name="T1" fmla="*/ 2946 h 7844"/>
              <a:gd name="T2" fmla="*/ 7750 w 8232"/>
              <a:gd name="T3" fmla="*/ 2592 h 7844"/>
              <a:gd name="T4" fmla="*/ 5562 w 8232"/>
              <a:gd name="T5" fmla="*/ 2274 h 7844"/>
              <a:gd name="T6" fmla="*/ 4583 w 8232"/>
              <a:gd name="T7" fmla="*/ 290 h 7844"/>
              <a:gd name="T8" fmla="*/ 4116 w 8232"/>
              <a:gd name="T9" fmla="*/ 0 h 7844"/>
              <a:gd name="T10" fmla="*/ 3649 w 8232"/>
              <a:gd name="T11" fmla="*/ 290 h 7844"/>
              <a:gd name="T12" fmla="*/ 2670 w 8232"/>
              <a:gd name="T13" fmla="*/ 2274 h 7844"/>
              <a:gd name="T14" fmla="*/ 482 w 8232"/>
              <a:gd name="T15" fmla="*/ 2592 h 7844"/>
              <a:gd name="T16" fmla="*/ 61 w 8232"/>
              <a:gd name="T17" fmla="*/ 2946 h 7844"/>
              <a:gd name="T18" fmla="*/ 193 w 8232"/>
              <a:gd name="T19" fmla="*/ 3480 h 7844"/>
              <a:gd name="T20" fmla="*/ 1777 w 8232"/>
              <a:gd name="T21" fmla="*/ 5023 h 7844"/>
              <a:gd name="T22" fmla="*/ 1403 w 8232"/>
              <a:gd name="T23" fmla="*/ 7203 h 7844"/>
              <a:gd name="T24" fmla="*/ 1610 w 8232"/>
              <a:gd name="T25" fmla="*/ 7712 h 7844"/>
              <a:gd name="T26" fmla="*/ 2158 w 8232"/>
              <a:gd name="T27" fmla="*/ 7752 h 7844"/>
              <a:gd name="T28" fmla="*/ 4116 w 8232"/>
              <a:gd name="T29" fmla="*/ 6723 h 7844"/>
              <a:gd name="T30" fmla="*/ 6074 w 8232"/>
              <a:gd name="T31" fmla="*/ 7752 h 7844"/>
              <a:gd name="T32" fmla="*/ 6316 w 8232"/>
              <a:gd name="T33" fmla="*/ 7812 h 7844"/>
              <a:gd name="T34" fmla="*/ 6622 w 8232"/>
              <a:gd name="T35" fmla="*/ 7712 h 7844"/>
              <a:gd name="T36" fmla="*/ 6829 w 8232"/>
              <a:gd name="T37" fmla="*/ 7203 h 7844"/>
              <a:gd name="T38" fmla="*/ 6455 w 8232"/>
              <a:gd name="T39" fmla="*/ 5023 h 7844"/>
              <a:gd name="T40" fmla="*/ 8039 w 8232"/>
              <a:gd name="T41" fmla="*/ 3480 h 7844"/>
              <a:gd name="T42" fmla="*/ 8171 w 8232"/>
              <a:gd name="T43" fmla="*/ 2946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32" h="7844">
                <a:moveTo>
                  <a:pt x="8171" y="2946"/>
                </a:moveTo>
                <a:cubicBezTo>
                  <a:pt x="8109" y="2758"/>
                  <a:pt x="7946" y="2620"/>
                  <a:pt x="7750" y="2592"/>
                </a:cubicBezTo>
                <a:lnTo>
                  <a:pt x="5562" y="2274"/>
                </a:lnTo>
                <a:lnTo>
                  <a:pt x="4583" y="290"/>
                </a:lnTo>
                <a:cubicBezTo>
                  <a:pt x="4495" y="113"/>
                  <a:pt x="4314" y="0"/>
                  <a:pt x="4116" y="0"/>
                </a:cubicBezTo>
                <a:cubicBezTo>
                  <a:pt x="3918" y="0"/>
                  <a:pt x="3737" y="113"/>
                  <a:pt x="3649" y="290"/>
                </a:cubicBezTo>
                <a:lnTo>
                  <a:pt x="2670" y="2274"/>
                </a:lnTo>
                <a:lnTo>
                  <a:pt x="482" y="2592"/>
                </a:lnTo>
                <a:cubicBezTo>
                  <a:pt x="286" y="2620"/>
                  <a:pt x="123" y="2758"/>
                  <a:pt x="61" y="2946"/>
                </a:cubicBezTo>
                <a:cubicBezTo>
                  <a:pt x="0" y="3134"/>
                  <a:pt x="51" y="3341"/>
                  <a:pt x="193" y="3480"/>
                </a:cubicBezTo>
                <a:lnTo>
                  <a:pt x="1777" y="5023"/>
                </a:lnTo>
                <a:lnTo>
                  <a:pt x="1403" y="7203"/>
                </a:lnTo>
                <a:cubicBezTo>
                  <a:pt x="1370" y="7399"/>
                  <a:pt x="1450" y="7596"/>
                  <a:pt x="1610" y="7712"/>
                </a:cubicBezTo>
                <a:cubicBezTo>
                  <a:pt x="1770" y="7829"/>
                  <a:pt x="1983" y="7844"/>
                  <a:pt x="2158" y="7752"/>
                </a:cubicBezTo>
                <a:lnTo>
                  <a:pt x="4116" y="6723"/>
                </a:lnTo>
                <a:lnTo>
                  <a:pt x="6074" y="7752"/>
                </a:lnTo>
                <a:cubicBezTo>
                  <a:pt x="6150" y="7792"/>
                  <a:pt x="6233" y="7812"/>
                  <a:pt x="6316" y="7812"/>
                </a:cubicBezTo>
                <a:cubicBezTo>
                  <a:pt x="6424" y="7812"/>
                  <a:pt x="6531" y="7778"/>
                  <a:pt x="6622" y="7712"/>
                </a:cubicBezTo>
                <a:cubicBezTo>
                  <a:pt x="6782" y="7596"/>
                  <a:pt x="6862" y="7399"/>
                  <a:pt x="6829" y="7203"/>
                </a:cubicBezTo>
                <a:lnTo>
                  <a:pt x="6455" y="5023"/>
                </a:lnTo>
                <a:lnTo>
                  <a:pt x="8039" y="3480"/>
                </a:lnTo>
                <a:cubicBezTo>
                  <a:pt x="8181" y="3341"/>
                  <a:pt x="8232" y="3134"/>
                  <a:pt x="8171" y="2946"/>
                </a:cubicBezTo>
                <a:close/>
              </a:path>
            </a:pathLst>
          </a:cu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zh-CN" altLang="en-US" kern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6589" y="2277198"/>
            <a:ext cx="3284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We list the top 10 artists with choice point.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6589" y="3005874"/>
            <a:ext cx="3205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The </a:t>
            </a:r>
            <a:r>
              <a:rPr lang="en-US" altLang="zh-CN" sz="2000" dirty="0">
                <a:solidFill>
                  <a:schemeClr val="bg1"/>
                </a:solidFill>
              </a:rPr>
              <a:t>user</a:t>
            </a:r>
            <a:r>
              <a:rPr lang="zh-CN" altLang="en-US" sz="2000" dirty="0">
                <a:solidFill>
                  <a:schemeClr val="bg1"/>
                </a:solidFill>
              </a:rPr>
              <a:t> can choose his</a:t>
            </a:r>
            <a:r>
              <a:rPr lang="en-US" altLang="zh-CN" sz="2000" dirty="0">
                <a:solidFill>
                  <a:schemeClr val="bg1"/>
                </a:solidFill>
              </a:rPr>
              <a:t>/her</a:t>
            </a:r>
            <a:r>
              <a:rPr lang="zh-CN" altLang="en-US" sz="2000" dirty="0">
                <a:solidFill>
                  <a:schemeClr val="bg1"/>
                </a:solidFill>
              </a:rPr>
              <a:t> favorite artist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Freeform 40"/>
          <p:cNvSpPr>
            <a:spLocks noEditPoints="1"/>
          </p:cNvSpPr>
          <p:nvPr/>
        </p:nvSpPr>
        <p:spPr bwMode="auto">
          <a:xfrm>
            <a:off x="4745990" y="3775710"/>
            <a:ext cx="1619250" cy="1928813"/>
          </a:xfrm>
          <a:custGeom>
            <a:avLst/>
            <a:gdLst>
              <a:gd name="T0" fmla="*/ 405 w 633"/>
              <a:gd name="T1" fmla="*/ 470 h 730"/>
              <a:gd name="T2" fmla="*/ 483 w 633"/>
              <a:gd name="T3" fmla="*/ 380 h 730"/>
              <a:gd name="T4" fmla="*/ 501 w 633"/>
              <a:gd name="T5" fmla="*/ 293 h 730"/>
              <a:gd name="T6" fmla="*/ 437 w 633"/>
              <a:gd name="T7" fmla="*/ 133 h 730"/>
              <a:gd name="T8" fmla="*/ 316 w 633"/>
              <a:gd name="T9" fmla="*/ 8 h 730"/>
              <a:gd name="T10" fmla="*/ 316 w 633"/>
              <a:gd name="T11" fmla="*/ 40 h 730"/>
              <a:gd name="T12" fmla="*/ 316 w 633"/>
              <a:gd name="T13" fmla="*/ 66 h 730"/>
              <a:gd name="T14" fmla="*/ 237 w 633"/>
              <a:gd name="T15" fmla="*/ 95 h 730"/>
              <a:gd name="T16" fmla="*/ 192 w 633"/>
              <a:gd name="T17" fmla="*/ 135 h 730"/>
              <a:gd name="T18" fmla="*/ 141 w 633"/>
              <a:gd name="T19" fmla="*/ 264 h 730"/>
              <a:gd name="T20" fmla="*/ 133 w 633"/>
              <a:gd name="T21" fmla="*/ 339 h 730"/>
              <a:gd name="T22" fmla="*/ 175 w 633"/>
              <a:gd name="T23" fmla="*/ 399 h 730"/>
              <a:gd name="T24" fmla="*/ 181 w 633"/>
              <a:gd name="T25" fmla="*/ 534 h 730"/>
              <a:gd name="T26" fmla="*/ 24 w 633"/>
              <a:gd name="T27" fmla="*/ 730 h 730"/>
              <a:gd name="T28" fmla="*/ 610 w 633"/>
              <a:gd name="T29" fmla="*/ 730 h 730"/>
              <a:gd name="T30" fmla="*/ 453 w 633"/>
              <a:gd name="T31" fmla="*/ 534 h 730"/>
              <a:gd name="T32" fmla="*/ 156 w 633"/>
              <a:gd name="T33" fmla="*/ 275 h 730"/>
              <a:gd name="T34" fmla="*/ 189 w 633"/>
              <a:gd name="T35" fmla="*/ 335 h 730"/>
              <a:gd name="T36" fmla="*/ 195 w 633"/>
              <a:gd name="T37" fmla="*/ 273 h 730"/>
              <a:gd name="T38" fmla="*/ 211 w 633"/>
              <a:gd name="T39" fmla="*/ 190 h 730"/>
              <a:gd name="T40" fmla="*/ 316 w 633"/>
              <a:gd name="T41" fmla="*/ 195 h 730"/>
              <a:gd name="T42" fmla="*/ 380 w 633"/>
              <a:gd name="T43" fmla="*/ 173 h 730"/>
              <a:gd name="T44" fmla="*/ 424 w 633"/>
              <a:gd name="T45" fmla="*/ 192 h 730"/>
              <a:gd name="T46" fmla="*/ 439 w 633"/>
              <a:gd name="T47" fmla="*/ 273 h 730"/>
              <a:gd name="T48" fmla="*/ 445 w 633"/>
              <a:gd name="T49" fmla="*/ 335 h 730"/>
              <a:gd name="T50" fmla="*/ 477 w 633"/>
              <a:gd name="T51" fmla="*/ 275 h 730"/>
              <a:gd name="T52" fmla="*/ 317 w 633"/>
              <a:gd name="T53" fmla="*/ 482 h 730"/>
              <a:gd name="T54" fmla="*/ 189 w 633"/>
              <a:gd name="T55" fmla="*/ 384 h 730"/>
              <a:gd name="T56" fmla="*/ 316 w 633"/>
              <a:gd name="T57" fmla="*/ 503 h 730"/>
              <a:gd name="T58" fmla="*/ 387 w 633"/>
              <a:gd name="T59" fmla="*/ 483 h 730"/>
              <a:gd name="T60" fmla="*/ 319 w 633"/>
              <a:gd name="T61" fmla="*/ 630 h 730"/>
              <a:gd name="T62" fmla="*/ 224 w 633"/>
              <a:gd name="T63" fmla="*/ 525 h 730"/>
              <a:gd name="T64" fmla="*/ 403 w 633"/>
              <a:gd name="T65" fmla="*/ 669 h 730"/>
              <a:gd name="T66" fmla="*/ 318 w 633"/>
              <a:gd name="T67" fmla="*/ 687 h 730"/>
              <a:gd name="T68" fmla="*/ 272 w 633"/>
              <a:gd name="T69" fmla="*/ 626 h 730"/>
              <a:gd name="T70" fmla="*/ 172 w 633"/>
              <a:gd name="T71" fmla="*/ 556 h 730"/>
              <a:gd name="T72" fmla="*/ 214 w 633"/>
              <a:gd name="T73" fmla="*/ 538 h 730"/>
              <a:gd name="T74" fmla="*/ 319 w 633"/>
              <a:gd name="T75" fmla="*/ 655 h 730"/>
              <a:gd name="T76" fmla="*/ 459 w 633"/>
              <a:gd name="T77" fmla="*/ 55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3" h="730">
                <a:moveTo>
                  <a:pt x="453" y="534"/>
                </a:moveTo>
                <a:cubicBezTo>
                  <a:pt x="420" y="520"/>
                  <a:pt x="408" y="498"/>
                  <a:pt x="405" y="470"/>
                </a:cubicBezTo>
                <a:cubicBezTo>
                  <a:pt x="427" y="452"/>
                  <a:pt x="445" y="427"/>
                  <a:pt x="458" y="399"/>
                </a:cubicBezTo>
                <a:cubicBezTo>
                  <a:pt x="468" y="395"/>
                  <a:pt x="476" y="389"/>
                  <a:pt x="483" y="380"/>
                </a:cubicBezTo>
                <a:cubicBezTo>
                  <a:pt x="491" y="369"/>
                  <a:pt x="497" y="355"/>
                  <a:pt x="500" y="339"/>
                </a:cubicBezTo>
                <a:cubicBezTo>
                  <a:pt x="503" y="324"/>
                  <a:pt x="504" y="308"/>
                  <a:pt x="501" y="293"/>
                </a:cubicBezTo>
                <a:cubicBezTo>
                  <a:pt x="500" y="282"/>
                  <a:pt x="497" y="272"/>
                  <a:pt x="492" y="263"/>
                </a:cubicBezTo>
                <a:cubicBezTo>
                  <a:pt x="486" y="212"/>
                  <a:pt x="466" y="165"/>
                  <a:pt x="437" y="133"/>
                </a:cubicBezTo>
                <a:cubicBezTo>
                  <a:pt x="431" y="125"/>
                  <a:pt x="424" y="118"/>
                  <a:pt x="417" y="112"/>
                </a:cubicBezTo>
                <a:cubicBezTo>
                  <a:pt x="439" y="56"/>
                  <a:pt x="386" y="0"/>
                  <a:pt x="316" y="8"/>
                </a:cubicBezTo>
                <a:cubicBezTo>
                  <a:pt x="307" y="9"/>
                  <a:pt x="297" y="11"/>
                  <a:pt x="288" y="14"/>
                </a:cubicBezTo>
                <a:cubicBezTo>
                  <a:pt x="300" y="20"/>
                  <a:pt x="310" y="30"/>
                  <a:pt x="316" y="40"/>
                </a:cubicBezTo>
                <a:cubicBezTo>
                  <a:pt x="320" y="49"/>
                  <a:pt x="321" y="58"/>
                  <a:pt x="316" y="68"/>
                </a:cubicBezTo>
                <a:cubicBezTo>
                  <a:pt x="316" y="67"/>
                  <a:pt x="316" y="67"/>
                  <a:pt x="316" y="66"/>
                </a:cubicBezTo>
                <a:cubicBezTo>
                  <a:pt x="291" y="0"/>
                  <a:pt x="212" y="20"/>
                  <a:pt x="211" y="42"/>
                </a:cubicBezTo>
                <a:cubicBezTo>
                  <a:pt x="231" y="57"/>
                  <a:pt x="237" y="71"/>
                  <a:pt x="237" y="95"/>
                </a:cubicBezTo>
                <a:cubicBezTo>
                  <a:pt x="214" y="95"/>
                  <a:pt x="206" y="79"/>
                  <a:pt x="197" y="56"/>
                </a:cubicBezTo>
                <a:cubicBezTo>
                  <a:pt x="185" y="82"/>
                  <a:pt x="184" y="110"/>
                  <a:pt x="192" y="135"/>
                </a:cubicBezTo>
                <a:cubicBezTo>
                  <a:pt x="164" y="167"/>
                  <a:pt x="144" y="210"/>
                  <a:pt x="141" y="254"/>
                </a:cubicBezTo>
                <a:cubicBezTo>
                  <a:pt x="141" y="258"/>
                  <a:pt x="141" y="261"/>
                  <a:pt x="141" y="264"/>
                </a:cubicBezTo>
                <a:cubicBezTo>
                  <a:pt x="137" y="273"/>
                  <a:pt x="134" y="283"/>
                  <a:pt x="132" y="293"/>
                </a:cubicBezTo>
                <a:cubicBezTo>
                  <a:pt x="130" y="308"/>
                  <a:pt x="130" y="324"/>
                  <a:pt x="133" y="339"/>
                </a:cubicBezTo>
                <a:cubicBezTo>
                  <a:pt x="136" y="355"/>
                  <a:pt x="142" y="369"/>
                  <a:pt x="151" y="380"/>
                </a:cubicBezTo>
                <a:cubicBezTo>
                  <a:pt x="157" y="389"/>
                  <a:pt x="166" y="395"/>
                  <a:pt x="175" y="399"/>
                </a:cubicBezTo>
                <a:cubicBezTo>
                  <a:pt x="188" y="427"/>
                  <a:pt x="206" y="452"/>
                  <a:pt x="228" y="470"/>
                </a:cubicBezTo>
                <a:cubicBezTo>
                  <a:pt x="225" y="498"/>
                  <a:pt x="214" y="520"/>
                  <a:pt x="181" y="534"/>
                </a:cubicBezTo>
                <a:cubicBezTo>
                  <a:pt x="106" y="565"/>
                  <a:pt x="0" y="574"/>
                  <a:pt x="3" y="668"/>
                </a:cubicBezTo>
                <a:cubicBezTo>
                  <a:pt x="3" y="688"/>
                  <a:pt x="11" y="709"/>
                  <a:pt x="24" y="730"/>
                </a:cubicBezTo>
                <a:cubicBezTo>
                  <a:pt x="316" y="730"/>
                  <a:pt x="316" y="730"/>
                  <a:pt x="316" y="730"/>
                </a:cubicBezTo>
                <a:cubicBezTo>
                  <a:pt x="610" y="730"/>
                  <a:pt x="610" y="730"/>
                  <a:pt x="610" y="730"/>
                </a:cubicBezTo>
                <a:cubicBezTo>
                  <a:pt x="622" y="709"/>
                  <a:pt x="630" y="688"/>
                  <a:pt x="631" y="668"/>
                </a:cubicBezTo>
                <a:cubicBezTo>
                  <a:pt x="633" y="574"/>
                  <a:pt x="528" y="565"/>
                  <a:pt x="453" y="534"/>
                </a:cubicBezTo>
                <a:close/>
                <a:moveTo>
                  <a:pt x="189" y="384"/>
                </a:moveTo>
                <a:cubicBezTo>
                  <a:pt x="154" y="378"/>
                  <a:pt x="140" y="313"/>
                  <a:pt x="156" y="275"/>
                </a:cubicBezTo>
                <a:cubicBezTo>
                  <a:pt x="157" y="275"/>
                  <a:pt x="158" y="274"/>
                  <a:pt x="158" y="274"/>
                </a:cubicBezTo>
                <a:cubicBezTo>
                  <a:pt x="182" y="259"/>
                  <a:pt x="189" y="329"/>
                  <a:pt x="189" y="335"/>
                </a:cubicBezTo>
                <a:cubicBezTo>
                  <a:pt x="189" y="360"/>
                  <a:pt x="216" y="369"/>
                  <a:pt x="210" y="352"/>
                </a:cubicBezTo>
                <a:cubicBezTo>
                  <a:pt x="204" y="334"/>
                  <a:pt x="196" y="307"/>
                  <a:pt x="195" y="273"/>
                </a:cubicBezTo>
                <a:cubicBezTo>
                  <a:pt x="195" y="272"/>
                  <a:pt x="195" y="272"/>
                  <a:pt x="195" y="271"/>
                </a:cubicBezTo>
                <a:cubicBezTo>
                  <a:pt x="194" y="245"/>
                  <a:pt x="200" y="216"/>
                  <a:pt x="211" y="190"/>
                </a:cubicBezTo>
                <a:cubicBezTo>
                  <a:pt x="215" y="185"/>
                  <a:pt x="218" y="180"/>
                  <a:pt x="223" y="177"/>
                </a:cubicBezTo>
                <a:cubicBezTo>
                  <a:pt x="244" y="194"/>
                  <a:pt x="275" y="202"/>
                  <a:pt x="316" y="195"/>
                </a:cubicBezTo>
                <a:cubicBezTo>
                  <a:pt x="335" y="191"/>
                  <a:pt x="356" y="185"/>
                  <a:pt x="379" y="174"/>
                </a:cubicBezTo>
                <a:cubicBezTo>
                  <a:pt x="380" y="174"/>
                  <a:pt x="380" y="173"/>
                  <a:pt x="380" y="173"/>
                </a:cubicBezTo>
                <a:cubicBezTo>
                  <a:pt x="405" y="167"/>
                  <a:pt x="412" y="175"/>
                  <a:pt x="423" y="191"/>
                </a:cubicBezTo>
                <a:cubicBezTo>
                  <a:pt x="423" y="191"/>
                  <a:pt x="423" y="191"/>
                  <a:pt x="424" y="192"/>
                </a:cubicBezTo>
                <a:cubicBezTo>
                  <a:pt x="434" y="216"/>
                  <a:pt x="440" y="243"/>
                  <a:pt x="440" y="269"/>
                </a:cubicBezTo>
                <a:cubicBezTo>
                  <a:pt x="439" y="270"/>
                  <a:pt x="439" y="272"/>
                  <a:pt x="439" y="273"/>
                </a:cubicBezTo>
                <a:cubicBezTo>
                  <a:pt x="438" y="307"/>
                  <a:pt x="430" y="334"/>
                  <a:pt x="424" y="352"/>
                </a:cubicBezTo>
                <a:cubicBezTo>
                  <a:pt x="418" y="369"/>
                  <a:pt x="445" y="360"/>
                  <a:pt x="445" y="335"/>
                </a:cubicBezTo>
                <a:cubicBezTo>
                  <a:pt x="445" y="329"/>
                  <a:pt x="452" y="259"/>
                  <a:pt x="476" y="274"/>
                </a:cubicBezTo>
                <a:cubicBezTo>
                  <a:pt x="476" y="274"/>
                  <a:pt x="477" y="274"/>
                  <a:pt x="477" y="275"/>
                </a:cubicBezTo>
                <a:cubicBezTo>
                  <a:pt x="494" y="313"/>
                  <a:pt x="480" y="378"/>
                  <a:pt x="445" y="384"/>
                </a:cubicBezTo>
                <a:cubicBezTo>
                  <a:pt x="421" y="440"/>
                  <a:pt x="377" y="482"/>
                  <a:pt x="317" y="482"/>
                </a:cubicBezTo>
                <a:cubicBezTo>
                  <a:pt x="316" y="482"/>
                  <a:pt x="316" y="482"/>
                  <a:pt x="316" y="482"/>
                </a:cubicBezTo>
                <a:cubicBezTo>
                  <a:pt x="256" y="482"/>
                  <a:pt x="213" y="440"/>
                  <a:pt x="189" y="384"/>
                </a:cubicBezTo>
                <a:close/>
                <a:moveTo>
                  <a:pt x="249" y="484"/>
                </a:moveTo>
                <a:cubicBezTo>
                  <a:pt x="268" y="496"/>
                  <a:pt x="291" y="502"/>
                  <a:pt x="316" y="503"/>
                </a:cubicBezTo>
                <a:cubicBezTo>
                  <a:pt x="317" y="503"/>
                  <a:pt x="317" y="503"/>
                  <a:pt x="317" y="503"/>
                </a:cubicBezTo>
                <a:cubicBezTo>
                  <a:pt x="343" y="503"/>
                  <a:pt x="366" y="496"/>
                  <a:pt x="387" y="483"/>
                </a:cubicBezTo>
                <a:cubicBezTo>
                  <a:pt x="391" y="500"/>
                  <a:pt x="401" y="518"/>
                  <a:pt x="414" y="532"/>
                </a:cubicBezTo>
                <a:cubicBezTo>
                  <a:pt x="374" y="581"/>
                  <a:pt x="346" y="601"/>
                  <a:pt x="319" y="630"/>
                </a:cubicBezTo>
                <a:cubicBezTo>
                  <a:pt x="318" y="629"/>
                  <a:pt x="317" y="629"/>
                  <a:pt x="316" y="628"/>
                </a:cubicBezTo>
                <a:cubicBezTo>
                  <a:pt x="292" y="612"/>
                  <a:pt x="262" y="579"/>
                  <a:pt x="224" y="525"/>
                </a:cubicBezTo>
                <a:cubicBezTo>
                  <a:pt x="235" y="513"/>
                  <a:pt x="244" y="498"/>
                  <a:pt x="249" y="484"/>
                </a:cubicBezTo>
                <a:close/>
                <a:moveTo>
                  <a:pt x="403" y="669"/>
                </a:moveTo>
                <a:cubicBezTo>
                  <a:pt x="391" y="655"/>
                  <a:pt x="383" y="631"/>
                  <a:pt x="362" y="619"/>
                </a:cubicBezTo>
                <a:cubicBezTo>
                  <a:pt x="344" y="631"/>
                  <a:pt x="321" y="669"/>
                  <a:pt x="318" y="687"/>
                </a:cubicBezTo>
                <a:cubicBezTo>
                  <a:pt x="318" y="684"/>
                  <a:pt x="317" y="680"/>
                  <a:pt x="316" y="677"/>
                </a:cubicBezTo>
                <a:cubicBezTo>
                  <a:pt x="308" y="654"/>
                  <a:pt x="281" y="635"/>
                  <a:pt x="272" y="626"/>
                </a:cubicBezTo>
                <a:cubicBezTo>
                  <a:pt x="252" y="635"/>
                  <a:pt x="246" y="653"/>
                  <a:pt x="233" y="670"/>
                </a:cubicBezTo>
                <a:cubicBezTo>
                  <a:pt x="220" y="653"/>
                  <a:pt x="183" y="602"/>
                  <a:pt x="172" y="556"/>
                </a:cubicBezTo>
                <a:cubicBezTo>
                  <a:pt x="187" y="553"/>
                  <a:pt x="201" y="545"/>
                  <a:pt x="213" y="535"/>
                </a:cubicBezTo>
                <a:cubicBezTo>
                  <a:pt x="213" y="536"/>
                  <a:pt x="214" y="537"/>
                  <a:pt x="214" y="538"/>
                </a:cubicBezTo>
                <a:cubicBezTo>
                  <a:pt x="240" y="574"/>
                  <a:pt x="285" y="626"/>
                  <a:pt x="316" y="652"/>
                </a:cubicBezTo>
                <a:cubicBezTo>
                  <a:pt x="317" y="653"/>
                  <a:pt x="318" y="654"/>
                  <a:pt x="319" y="655"/>
                </a:cubicBezTo>
                <a:cubicBezTo>
                  <a:pt x="351" y="612"/>
                  <a:pt x="388" y="581"/>
                  <a:pt x="425" y="541"/>
                </a:cubicBezTo>
                <a:cubicBezTo>
                  <a:pt x="435" y="549"/>
                  <a:pt x="446" y="555"/>
                  <a:pt x="459" y="558"/>
                </a:cubicBezTo>
                <a:cubicBezTo>
                  <a:pt x="446" y="592"/>
                  <a:pt x="425" y="648"/>
                  <a:pt x="403" y="669"/>
                </a:cubicBezTo>
                <a:close/>
              </a:path>
            </a:pathLst>
          </a:cu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>
            <a:noFill/>
          </a:ln>
        </p:spPr>
        <p:txBody>
          <a:bodyPr lIns="128580" tIns="64290" rIns="128580" bIns="64290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530" noProof="1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90CEDDB-E229-D004-732A-92FC1C449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929" y="779496"/>
            <a:ext cx="2880793" cy="45173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25F0883-9262-815A-A0B0-CBBC7617A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15" y="5786680"/>
            <a:ext cx="6209665" cy="8848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E5B9C29-C77B-9702-F721-997568F1E0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52"/>
          <a:stretch/>
        </p:blipFill>
        <p:spPr>
          <a:xfrm>
            <a:off x="9441197" y="780403"/>
            <a:ext cx="1650348" cy="4516483"/>
          </a:xfrm>
          <a:prstGeom prst="rect">
            <a:avLst/>
          </a:prstGeom>
        </p:spPr>
      </p:pic>
      <p:sp>
        <p:nvSpPr>
          <p:cNvPr id="21" name="椭圆 21">
            <a:extLst>
              <a:ext uri="{FF2B5EF4-FFF2-40B4-BE49-F238E27FC236}">
                <a16:creationId xmlns:a16="http://schemas.microsoft.com/office/drawing/2014/main" id="{E1FA5CCB-D5EE-4D28-8EE2-FE943ABD3E84}"/>
              </a:ext>
            </a:extLst>
          </p:cNvPr>
          <p:cNvSpPr/>
          <p:nvPr/>
        </p:nvSpPr>
        <p:spPr>
          <a:xfrm>
            <a:off x="1548179" y="3858482"/>
            <a:ext cx="313178" cy="297991"/>
          </a:xfrm>
          <a:custGeom>
            <a:avLst/>
            <a:gdLst>
              <a:gd name="T0" fmla="*/ 8171 w 8232"/>
              <a:gd name="T1" fmla="*/ 2946 h 7844"/>
              <a:gd name="T2" fmla="*/ 7750 w 8232"/>
              <a:gd name="T3" fmla="*/ 2592 h 7844"/>
              <a:gd name="T4" fmla="*/ 5562 w 8232"/>
              <a:gd name="T5" fmla="*/ 2274 h 7844"/>
              <a:gd name="T6" fmla="*/ 4583 w 8232"/>
              <a:gd name="T7" fmla="*/ 290 h 7844"/>
              <a:gd name="T8" fmla="*/ 4116 w 8232"/>
              <a:gd name="T9" fmla="*/ 0 h 7844"/>
              <a:gd name="T10" fmla="*/ 3649 w 8232"/>
              <a:gd name="T11" fmla="*/ 290 h 7844"/>
              <a:gd name="T12" fmla="*/ 2670 w 8232"/>
              <a:gd name="T13" fmla="*/ 2274 h 7844"/>
              <a:gd name="T14" fmla="*/ 482 w 8232"/>
              <a:gd name="T15" fmla="*/ 2592 h 7844"/>
              <a:gd name="T16" fmla="*/ 61 w 8232"/>
              <a:gd name="T17" fmla="*/ 2946 h 7844"/>
              <a:gd name="T18" fmla="*/ 193 w 8232"/>
              <a:gd name="T19" fmla="*/ 3480 h 7844"/>
              <a:gd name="T20" fmla="*/ 1777 w 8232"/>
              <a:gd name="T21" fmla="*/ 5023 h 7844"/>
              <a:gd name="T22" fmla="*/ 1403 w 8232"/>
              <a:gd name="T23" fmla="*/ 7203 h 7844"/>
              <a:gd name="T24" fmla="*/ 1610 w 8232"/>
              <a:gd name="T25" fmla="*/ 7712 h 7844"/>
              <a:gd name="T26" fmla="*/ 2158 w 8232"/>
              <a:gd name="T27" fmla="*/ 7752 h 7844"/>
              <a:gd name="T28" fmla="*/ 4116 w 8232"/>
              <a:gd name="T29" fmla="*/ 6723 h 7844"/>
              <a:gd name="T30" fmla="*/ 6074 w 8232"/>
              <a:gd name="T31" fmla="*/ 7752 h 7844"/>
              <a:gd name="T32" fmla="*/ 6316 w 8232"/>
              <a:gd name="T33" fmla="*/ 7812 h 7844"/>
              <a:gd name="T34" fmla="*/ 6622 w 8232"/>
              <a:gd name="T35" fmla="*/ 7712 h 7844"/>
              <a:gd name="T36" fmla="*/ 6829 w 8232"/>
              <a:gd name="T37" fmla="*/ 7203 h 7844"/>
              <a:gd name="T38" fmla="*/ 6455 w 8232"/>
              <a:gd name="T39" fmla="*/ 5023 h 7844"/>
              <a:gd name="T40" fmla="*/ 8039 w 8232"/>
              <a:gd name="T41" fmla="*/ 3480 h 7844"/>
              <a:gd name="T42" fmla="*/ 8171 w 8232"/>
              <a:gd name="T43" fmla="*/ 2946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32" h="7844">
                <a:moveTo>
                  <a:pt x="8171" y="2946"/>
                </a:moveTo>
                <a:cubicBezTo>
                  <a:pt x="8109" y="2758"/>
                  <a:pt x="7946" y="2620"/>
                  <a:pt x="7750" y="2592"/>
                </a:cubicBezTo>
                <a:lnTo>
                  <a:pt x="5562" y="2274"/>
                </a:lnTo>
                <a:lnTo>
                  <a:pt x="4583" y="290"/>
                </a:lnTo>
                <a:cubicBezTo>
                  <a:pt x="4495" y="113"/>
                  <a:pt x="4314" y="0"/>
                  <a:pt x="4116" y="0"/>
                </a:cubicBezTo>
                <a:cubicBezTo>
                  <a:pt x="3918" y="0"/>
                  <a:pt x="3737" y="113"/>
                  <a:pt x="3649" y="290"/>
                </a:cubicBezTo>
                <a:lnTo>
                  <a:pt x="2670" y="2274"/>
                </a:lnTo>
                <a:lnTo>
                  <a:pt x="482" y="2592"/>
                </a:lnTo>
                <a:cubicBezTo>
                  <a:pt x="286" y="2620"/>
                  <a:pt x="123" y="2758"/>
                  <a:pt x="61" y="2946"/>
                </a:cubicBezTo>
                <a:cubicBezTo>
                  <a:pt x="0" y="3134"/>
                  <a:pt x="51" y="3341"/>
                  <a:pt x="193" y="3480"/>
                </a:cubicBezTo>
                <a:lnTo>
                  <a:pt x="1777" y="5023"/>
                </a:lnTo>
                <a:lnTo>
                  <a:pt x="1403" y="7203"/>
                </a:lnTo>
                <a:cubicBezTo>
                  <a:pt x="1370" y="7399"/>
                  <a:pt x="1450" y="7596"/>
                  <a:pt x="1610" y="7712"/>
                </a:cubicBezTo>
                <a:cubicBezTo>
                  <a:pt x="1770" y="7829"/>
                  <a:pt x="1983" y="7844"/>
                  <a:pt x="2158" y="7752"/>
                </a:cubicBezTo>
                <a:lnTo>
                  <a:pt x="4116" y="6723"/>
                </a:lnTo>
                <a:lnTo>
                  <a:pt x="6074" y="7752"/>
                </a:lnTo>
                <a:cubicBezTo>
                  <a:pt x="6150" y="7792"/>
                  <a:pt x="6233" y="7812"/>
                  <a:pt x="6316" y="7812"/>
                </a:cubicBezTo>
                <a:cubicBezTo>
                  <a:pt x="6424" y="7812"/>
                  <a:pt x="6531" y="7778"/>
                  <a:pt x="6622" y="7712"/>
                </a:cubicBezTo>
                <a:cubicBezTo>
                  <a:pt x="6782" y="7596"/>
                  <a:pt x="6862" y="7399"/>
                  <a:pt x="6829" y="7203"/>
                </a:cubicBezTo>
                <a:lnTo>
                  <a:pt x="6455" y="5023"/>
                </a:lnTo>
                <a:lnTo>
                  <a:pt x="8039" y="3480"/>
                </a:lnTo>
                <a:cubicBezTo>
                  <a:pt x="8181" y="3341"/>
                  <a:pt x="8232" y="3134"/>
                  <a:pt x="8171" y="2946"/>
                </a:cubicBezTo>
                <a:close/>
              </a:path>
            </a:pathLst>
          </a:cu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zh-CN" altLang="en-US" kern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65DD28-3201-3CD6-D138-4CCA19FFC2BC}"/>
              </a:ext>
            </a:extLst>
          </p:cNvPr>
          <p:cNvSpPr txBox="1"/>
          <p:nvPr/>
        </p:nvSpPr>
        <p:spPr>
          <a:xfrm>
            <a:off x="1920464" y="3706362"/>
            <a:ext cx="3205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The</a:t>
            </a:r>
            <a:r>
              <a:rPr lang="en-US" altLang="zh-CN" sz="2000" dirty="0">
                <a:solidFill>
                  <a:schemeClr val="bg1"/>
                </a:solidFill>
              </a:rPr>
              <a:t>n he/she can select the bottom line of the popularity of the songs of that artist.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椭圆 21">
            <a:extLst>
              <a:ext uri="{FF2B5EF4-FFF2-40B4-BE49-F238E27FC236}">
                <a16:creationId xmlns:a16="http://schemas.microsoft.com/office/drawing/2014/main" id="{D9442FEF-96C2-534C-BAA2-762F8BB9EC1F}"/>
              </a:ext>
            </a:extLst>
          </p:cNvPr>
          <p:cNvSpPr/>
          <p:nvPr/>
        </p:nvSpPr>
        <p:spPr>
          <a:xfrm>
            <a:off x="1548179" y="4870991"/>
            <a:ext cx="313178" cy="297991"/>
          </a:xfrm>
          <a:custGeom>
            <a:avLst/>
            <a:gdLst>
              <a:gd name="T0" fmla="*/ 8171 w 8232"/>
              <a:gd name="T1" fmla="*/ 2946 h 7844"/>
              <a:gd name="T2" fmla="*/ 7750 w 8232"/>
              <a:gd name="T3" fmla="*/ 2592 h 7844"/>
              <a:gd name="T4" fmla="*/ 5562 w 8232"/>
              <a:gd name="T5" fmla="*/ 2274 h 7844"/>
              <a:gd name="T6" fmla="*/ 4583 w 8232"/>
              <a:gd name="T7" fmla="*/ 290 h 7844"/>
              <a:gd name="T8" fmla="*/ 4116 w 8232"/>
              <a:gd name="T9" fmla="*/ 0 h 7844"/>
              <a:gd name="T10" fmla="*/ 3649 w 8232"/>
              <a:gd name="T11" fmla="*/ 290 h 7844"/>
              <a:gd name="T12" fmla="*/ 2670 w 8232"/>
              <a:gd name="T13" fmla="*/ 2274 h 7844"/>
              <a:gd name="T14" fmla="*/ 482 w 8232"/>
              <a:gd name="T15" fmla="*/ 2592 h 7844"/>
              <a:gd name="T16" fmla="*/ 61 w 8232"/>
              <a:gd name="T17" fmla="*/ 2946 h 7844"/>
              <a:gd name="T18" fmla="*/ 193 w 8232"/>
              <a:gd name="T19" fmla="*/ 3480 h 7844"/>
              <a:gd name="T20" fmla="*/ 1777 w 8232"/>
              <a:gd name="T21" fmla="*/ 5023 h 7844"/>
              <a:gd name="T22" fmla="*/ 1403 w 8232"/>
              <a:gd name="T23" fmla="*/ 7203 h 7844"/>
              <a:gd name="T24" fmla="*/ 1610 w 8232"/>
              <a:gd name="T25" fmla="*/ 7712 h 7844"/>
              <a:gd name="T26" fmla="*/ 2158 w 8232"/>
              <a:gd name="T27" fmla="*/ 7752 h 7844"/>
              <a:gd name="T28" fmla="*/ 4116 w 8232"/>
              <a:gd name="T29" fmla="*/ 6723 h 7844"/>
              <a:gd name="T30" fmla="*/ 6074 w 8232"/>
              <a:gd name="T31" fmla="*/ 7752 h 7844"/>
              <a:gd name="T32" fmla="*/ 6316 w 8232"/>
              <a:gd name="T33" fmla="*/ 7812 h 7844"/>
              <a:gd name="T34" fmla="*/ 6622 w 8232"/>
              <a:gd name="T35" fmla="*/ 7712 h 7844"/>
              <a:gd name="T36" fmla="*/ 6829 w 8232"/>
              <a:gd name="T37" fmla="*/ 7203 h 7844"/>
              <a:gd name="T38" fmla="*/ 6455 w 8232"/>
              <a:gd name="T39" fmla="*/ 5023 h 7844"/>
              <a:gd name="T40" fmla="*/ 8039 w 8232"/>
              <a:gd name="T41" fmla="*/ 3480 h 7844"/>
              <a:gd name="T42" fmla="*/ 8171 w 8232"/>
              <a:gd name="T43" fmla="*/ 2946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32" h="7844">
                <a:moveTo>
                  <a:pt x="8171" y="2946"/>
                </a:moveTo>
                <a:cubicBezTo>
                  <a:pt x="8109" y="2758"/>
                  <a:pt x="7946" y="2620"/>
                  <a:pt x="7750" y="2592"/>
                </a:cubicBezTo>
                <a:lnTo>
                  <a:pt x="5562" y="2274"/>
                </a:lnTo>
                <a:lnTo>
                  <a:pt x="4583" y="290"/>
                </a:lnTo>
                <a:cubicBezTo>
                  <a:pt x="4495" y="113"/>
                  <a:pt x="4314" y="0"/>
                  <a:pt x="4116" y="0"/>
                </a:cubicBezTo>
                <a:cubicBezTo>
                  <a:pt x="3918" y="0"/>
                  <a:pt x="3737" y="113"/>
                  <a:pt x="3649" y="290"/>
                </a:cubicBezTo>
                <a:lnTo>
                  <a:pt x="2670" y="2274"/>
                </a:lnTo>
                <a:lnTo>
                  <a:pt x="482" y="2592"/>
                </a:lnTo>
                <a:cubicBezTo>
                  <a:pt x="286" y="2620"/>
                  <a:pt x="123" y="2758"/>
                  <a:pt x="61" y="2946"/>
                </a:cubicBezTo>
                <a:cubicBezTo>
                  <a:pt x="0" y="3134"/>
                  <a:pt x="51" y="3341"/>
                  <a:pt x="193" y="3480"/>
                </a:cubicBezTo>
                <a:lnTo>
                  <a:pt x="1777" y="5023"/>
                </a:lnTo>
                <a:lnTo>
                  <a:pt x="1403" y="7203"/>
                </a:lnTo>
                <a:cubicBezTo>
                  <a:pt x="1370" y="7399"/>
                  <a:pt x="1450" y="7596"/>
                  <a:pt x="1610" y="7712"/>
                </a:cubicBezTo>
                <a:cubicBezTo>
                  <a:pt x="1770" y="7829"/>
                  <a:pt x="1983" y="7844"/>
                  <a:pt x="2158" y="7752"/>
                </a:cubicBezTo>
                <a:lnTo>
                  <a:pt x="4116" y="6723"/>
                </a:lnTo>
                <a:lnTo>
                  <a:pt x="6074" y="7752"/>
                </a:lnTo>
                <a:cubicBezTo>
                  <a:pt x="6150" y="7792"/>
                  <a:pt x="6233" y="7812"/>
                  <a:pt x="6316" y="7812"/>
                </a:cubicBezTo>
                <a:cubicBezTo>
                  <a:pt x="6424" y="7812"/>
                  <a:pt x="6531" y="7778"/>
                  <a:pt x="6622" y="7712"/>
                </a:cubicBezTo>
                <a:cubicBezTo>
                  <a:pt x="6782" y="7596"/>
                  <a:pt x="6862" y="7399"/>
                  <a:pt x="6829" y="7203"/>
                </a:cubicBezTo>
                <a:lnTo>
                  <a:pt x="6455" y="5023"/>
                </a:lnTo>
                <a:lnTo>
                  <a:pt x="8039" y="3480"/>
                </a:lnTo>
                <a:cubicBezTo>
                  <a:pt x="8181" y="3341"/>
                  <a:pt x="8232" y="3134"/>
                  <a:pt x="8171" y="2946"/>
                </a:cubicBezTo>
                <a:close/>
              </a:path>
            </a:pathLst>
          </a:custGeom>
          <a:gradFill>
            <a:gsLst>
              <a:gs pos="0">
                <a:srgbClr val="DC035E"/>
              </a:gs>
              <a:gs pos="100000">
                <a:srgbClr val="0CBBDD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endParaRPr lang="zh-CN" altLang="en-US" kern="0">
              <a:solidFill>
                <a:schemeClr val="bg1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4193E5B-FF32-9EF5-FC1F-E2A619AD7717}"/>
              </a:ext>
            </a:extLst>
          </p:cNvPr>
          <p:cNvSpPr txBox="1"/>
          <p:nvPr/>
        </p:nvSpPr>
        <p:spPr>
          <a:xfrm>
            <a:off x="1937428" y="4809997"/>
            <a:ext cx="3205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We will return the list of songs.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6-0402-9音乐节PPT模板"/>
  <p:tag name="KSO_WPP_MARK_KEY" val="4b92714e-ce69-47ee-b6a4-301ff9dcb9ee"/>
  <p:tag name="COMMONDATA" val="eyJoZGlkIjoiN2YzNjBkOTgyNWQ1YTMxYzM3MzMwNWFiODNmOWIzY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200}"/>
</p:tagLst>
</file>

<file path=ppt/theme/theme1.xml><?xml version="1.0" encoding="utf-8"?>
<a:theme xmlns:a="http://schemas.openxmlformats.org/drawingml/2006/main" name="AAAAAAAAAAAA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24yfvm3m">
      <a:majorFont>
        <a:latin typeface="Noto Sans S Chinese"/>
        <a:ea typeface="Noto Sans S Chinese"/>
        <a:cs typeface=""/>
      </a:majorFont>
      <a:minorFont>
        <a:latin typeface="Noto Sans S Chinese"/>
        <a:ea typeface="Noto Sans S Chines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1257</Words>
  <Application>Microsoft Office PowerPoint</Application>
  <PresentationFormat>宽屏</PresentationFormat>
  <Paragraphs>172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Lato Hairline</vt:lpstr>
      <vt:lpstr>Lato Regular</vt:lpstr>
      <vt:lpstr>Noto Sans S Chinese</vt:lpstr>
      <vt:lpstr>等线</vt:lpstr>
      <vt:lpstr>字魂36号-正文宋楷</vt:lpstr>
      <vt:lpstr>Arial</vt:lpstr>
      <vt:lpstr>Lato Light</vt:lpstr>
      <vt:lpstr>AAAAAAAAAAAA）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6-0402-9音乐节PPT模板</dc:title>
  <dc:creator>Administrator</dc:creator>
  <cp:lastModifiedBy>li Yuchen</cp:lastModifiedBy>
  <cp:revision>19</cp:revision>
  <dcterms:created xsi:type="dcterms:W3CDTF">2019-04-01T07:03:00Z</dcterms:created>
  <dcterms:modified xsi:type="dcterms:W3CDTF">2022-11-04T11:12:23Z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E13ACEF257E848D696E02B7F6297FC2D</vt:lpwstr>
  </property>
  <property fmtid="{D5CDD505-2E9C-101B-9397-08002B2CF9AE}" pid="3" name="KSOProductBuildVer">
    <vt:lpwstr>2052-11.1.0.12598</vt:lpwstr>
  </property>
</Properties>
</file>