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3" r:id="rId1"/>
  </p:sldMasterIdLst>
  <p:notesMasterIdLst>
    <p:notesMasterId r:id="rId17"/>
  </p:notesMasterIdLst>
  <p:sldIdLst>
    <p:sldId id="314" r:id="rId2"/>
    <p:sldId id="538" r:id="rId3"/>
    <p:sldId id="549" r:id="rId4"/>
    <p:sldId id="550" r:id="rId5"/>
    <p:sldId id="551" r:id="rId6"/>
    <p:sldId id="548" r:id="rId7"/>
    <p:sldId id="539" r:id="rId8"/>
    <p:sldId id="540" r:id="rId9"/>
    <p:sldId id="541" r:id="rId10"/>
    <p:sldId id="542" r:id="rId11"/>
    <p:sldId id="543" r:id="rId12"/>
    <p:sldId id="544" r:id="rId13"/>
    <p:sldId id="545" r:id="rId14"/>
    <p:sldId id="546" r:id="rId15"/>
    <p:sldId id="547" r:id="rId16"/>
  </p:sldIdLst>
  <p:sldSz cx="12192000" cy="6858000"/>
  <p:notesSz cx="6665913" cy="9926638"/>
  <p:defaultTextStyle>
    <a:defPPr>
      <a:defRPr lang="pt-BR"/>
    </a:defPPr>
    <a:lvl1pPr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Verdan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9" autoAdjust="0"/>
    <p:restoredTop sz="94676" autoAdjust="0"/>
  </p:normalViewPr>
  <p:slideViewPr>
    <p:cSldViewPr>
      <p:cViewPr varScale="1">
        <p:scale>
          <a:sx n="59" d="100"/>
          <a:sy n="59" d="100"/>
        </p:scale>
        <p:origin x="88"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889250" cy="496888"/>
          </a:xfrm>
          <a:prstGeom prst="rect">
            <a:avLst/>
          </a:prstGeom>
        </p:spPr>
        <p:txBody>
          <a:bodyPr vert="horz" lIns="91440" tIns="45720" rIns="91440" bIns="45720" rtlCol="0"/>
          <a:lstStyle>
            <a:lvl1pPr algn="l" eaLnBrk="1" hangingPunct="1">
              <a:defRPr sz="1200">
                <a:cs typeface="Arial" charset="0"/>
              </a:defRPr>
            </a:lvl1pPr>
          </a:lstStyle>
          <a:p>
            <a:pPr>
              <a:defRPr/>
            </a:pPr>
            <a:endParaRPr lang="pt-BR"/>
          </a:p>
        </p:txBody>
      </p:sp>
      <p:sp>
        <p:nvSpPr>
          <p:cNvPr id="3" name="Espaço Reservado para Data 2"/>
          <p:cNvSpPr>
            <a:spLocks noGrp="1"/>
          </p:cNvSpPr>
          <p:nvPr>
            <p:ph type="dt" idx="1"/>
          </p:nvPr>
        </p:nvSpPr>
        <p:spPr>
          <a:xfrm>
            <a:off x="3775075" y="0"/>
            <a:ext cx="2889250" cy="496888"/>
          </a:xfrm>
          <a:prstGeom prst="rect">
            <a:avLst/>
          </a:prstGeom>
        </p:spPr>
        <p:txBody>
          <a:bodyPr vert="horz" lIns="91440" tIns="45720" rIns="91440" bIns="45720" rtlCol="0"/>
          <a:lstStyle>
            <a:lvl1pPr algn="r" eaLnBrk="1" hangingPunct="1">
              <a:defRPr sz="1200">
                <a:cs typeface="Arial" charset="0"/>
              </a:defRPr>
            </a:lvl1pPr>
          </a:lstStyle>
          <a:p>
            <a:pPr>
              <a:defRPr/>
            </a:pPr>
            <a:fld id="{65CA2385-F8F7-4323-B5A3-D637D08ACFC7}" type="datetimeFigureOut">
              <a:rPr lang="pt-BR"/>
              <a:pPr>
                <a:defRPr/>
              </a:pPr>
              <a:t>25/11/2021</a:t>
            </a:fld>
            <a:endParaRPr lang="pt-BR"/>
          </a:p>
        </p:txBody>
      </p:sp>
      <p:sp>
        <p:nvSpPr>
          <p:cNvPr id="4" name="Espaço Reservado para Imagem de Slide 3"/>
          <p:cNvSpPr>
            <a:spLocks noGrp="1" noRot="1" noChangeAspect="1"/>
          </p:cNvSpPr>
          <p:nvPr>
            <p:ph type="sldImg" idx="2"/>
          </p:nvPr>
        </p:nvSpPr>
        <p:spPr>
          <a:xfrm>
            <a:off x="25400" y="744538"/>
            <a:ext cx="6615113" cy="3722687"/>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66750" y="4714875"/>
            <a:ext cx="5332413" cy="4467225"/>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9428163"/>
            <a:ext cx="2889250" cy="496887"/>
          </a:xfrm>
          <a:prstGeom prst="rect">
            <a:avLst/>
          </a:prstGeom>
        </p:spPr>
        <p:txBody>
          <a:bodyPr vert="horz" lIns="91440" tIns="45720" rIns="91440" bIns="45720" rtlCol="0" anchor="b"/>
          <a:lstStyle>
            <a:lvl1pPr algn="l" eaLnBrk="1" hangingPunct="1">
              <a:defRPr sz="1200">
                <a:cs typeface="Arial" charset="0"/>
              </a:defRPr>
            </a:lvl1pPr>
          </a:lstStyle>
          <a:p>
            <a:pPr>
              <a:defRPr/>
            </a:pPr>
            <a:endParaRPr lang="pt-BR"/>
          </a:p>
        </p:txBody>
      </p:sp>
      <p:sp>
        <p:nvSpPr>
          <p:cNvPr id="7" name="Espaço Reservado para Número de Slide 6"/>
          <p:cNvSpPr>
            <a:spLocks noGrp="1"/>
          </p:cNvSpPr>
          <p:nvPr>
            <p:ph type="sldNum" sz="quarter" idx="5"/>
          </p:nvPr>
        </p:nvSpPr>
        <p:spPr>
          <a:xfrm>
            <a:off x="3775075" y="9428163"/>
            <a:ext cx="2889250"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060C3F9-93E5-442F-9642-1A2B53F06AF3}" type="slidenum">
              <a:rPr lang="pt-BR" altLang="pt-BR"/>
              <a:pPr>
                <a:defRPr/>
              </a:pPr>
              <a:t>‹nº›</a:t>
            </a:fld>
            <a:endParaRPr lang="pt-BR" altLang="pt-BR"/>
          </a:p>
        </p:txBody>
      </p:sp>
    </p:spTree>
    <p:extLst>
      <p:ext uri="{BB962C8B-B14F-4D97-AF65-F5344CB8AC3E}">
        <p14:creationId xmlns:p14="http://schemas.microsoft.com/office/powerpoint/2010/main" val="1097035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400" y="2130426"/>
            <a:ext cx="10363200" cy="1470025"/>
          </a:xfrm>
        </p:spPr>
        <p:txBody>
          <a:bodyPr/>
          <a:lstStyle/>
          <a:p>
            <a:r>
              <a:rPr lang="pt-BR"/>
              <a:t>Clique para editar o título mestre</a:t>
            </a:r>
          </a:p>
        </p:txBody>
      </p:sp>
      <p:sp>
        <p:nvSpPr>
          <p:cNvPr id="3" name="Subtítu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pPr>
              <a:defRPr/>
            </a:pPr>
            <a:fld id="{93AF7370-1F7A-4870-9903-C63A9D05D8D8}" type="datetimeFigureOut">
              <a:rPr lang="pt-BR"/>
              <a:pPr>
                <a:defRPr/>
              </a:pPr>
              <a:t>25/11/2021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BB9A5557-5B6A-4E06-87F9-8F220EFBD624}" type="slidenum">
              <a:rPr lang="pt-BR" altLang="pt-BR"/>
              <a:pPr>
                <a:defRPr/>
              </a:pPr>
              <a:t>‹nº›</a:t>
            </a:fld>
            <a:endParaRPr lang="pt-BR" altLang="pt-BR"/>
          </a:p>
        </p:txBody>
      </p:sp>
    </p:spTree>
    <p:extLst>
      <p:ext uri="{BB962C8B-B14F-4D97-AF65-F5344CB8AC3E}">
        <p14:creationId xmlns:p14="http://schemas.microsoft.com/office/powerpoint/2010/main" val="267891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F379D89A-1A57-4DCB-81CE-5E473B9BA21B}" type="datetimeFigureOut">
              <a:rPr lang="pt-BR"/>
              <a:pPr>
                <a:defRPr/>
              </a:pPr>
              <a:t>25/11/2021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2BD9B55B-4274-4D39-892A-682249AB2DD4}" type="slidenum">
              <a:rPr lang="pt-BR" altLang="pt-BR"/>
              <a:pPr>
                <a:defRPr/>
              </a:pPr>
              <a:t>‹nº›</a:t>
            </a:fld>
            <a:endParaRPr lang="pt-BR" altLang="pt-BR"/>
          </a:p>
        </p:txBody>
      </p:sp>
    </p:spTree>
    <p:extLst>
      <p:ext uri="{BB962C8B-B14F-4D97-AF65-F5344CB8AC3E}">
        <p14:creationId xmlns:p14="http://schemas.microsoft.com/office/powerpoint/2010/main" val="2254724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9200" y="274639"/>
            <a:ext cx="27432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609600" y="274639"/>
            <a:ext cx="80264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1241744A-CB51-4CC9-95B8-C861C1ECD0B7}" type="datetimeFigureOut">
              <a:rPr lang="pt-BR"/>
              <a:pPr>
                <a:defRPr/>
              </a:pPr>
              <a:t>25/11/2021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E2A00F75-8415-4E97-BDBE-7ABE6F825306}" type="slidenum">
              <a:rPr lang="pt-BR" altLang="pt-BR"/>
              <a:pPr>
                <a:defRPr/>
              </a:pPr>
              <a:t>‹nº›</a:t>
            </a:fld>
            <a:endParaRPr lang="pt-BR" altLang="pt-BR"/>
          </a:p>
        </p:txBody>
      </p:sp>
    </p:spTree>
    <p:extLst>
      <p:ext uri="{BB962C8B-B14F-4D97-AF65-F5344CB8AC3E}">
        <p14:creationId xmlns:p14="http://schemas.microsoft.com/office/powerpoint/2010/main" val="5150597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ítulo e 4 partes de conteúdo">
    <p:spTree>
      <p:nvGrpSpPr>
        <p:cNvPr id="1" name=""/>
        <p:cNvGrpSpPr/>
        <p:nvPr/>
      </p:nvGrpSpPr>
      <p:grpSpPr>
        <a:xfrm>
          <a:off x="0" y="0"/>
          <a:ext cx="0" cy="0"/>
          <a:chOff x="0" y="0"/>
          <a:chExt cx="0" cy="0"/>
        </a:xfrm>
      </p:grpSpPr>
      <p:sp>
        <p:nvSpPr>
          <p:cNvPr id="2" name="Título 1"/>
          <p:cNvSpPr>
            <a:spLocks noGrp="1"/>
          </p:cNvSpPr>
          <p:nvPr>
            <p:ph type="title" sz="quarter"/>
          </p:nvPr>
        </p:nvSpPr>
        <p:spPr>
          <a:xfrm>
            <a:off x="609600" y="277814"/>
            <a:ext cx="10972800" cy="1139825"/>
          </a:xfrm>
        </p:spPr>
        <p:txBody>
          <a:bodyPr/>
          <a:lstStyle/>
          <a:p>
            <a:r>
              <a:rPr lang="pt-BR"/>
              <a:t>Clique para editar o título mestre</a:t>
            </a:r>
          </a:p>
        </p:txBody>
      </p:sp>
      <p:sp>
        <p:nvSpPr>
          <p:cNvPr id="3" name="Espaço Reservado para Conteúdo 2"/>
          <p:cNvSpPr>
            <a:spLocks noGrp="1"/>
          </p:cNvSpPr>
          <p:nvPr>
            <p:ph sz="quarter" idx="1"/>
          </p:nvPr>
        </p:nvSpPr>
        <p:spPr>
          <a:xfrm>
            <a:off x="609600" y="1600201"/>
            <a:ext cx="5384800" cy="2189163"/>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quarter" idx="2"/>
          </p:nvPr>
        </p:nvSpPr>
        <p:spPr>
          <a:xfrm>
            <a:off x="6197600" y="1600201"/>
            <a:ext cx="5384800" cy="2189163"/>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Conteúdo 4"/>
          <p:cNvSpPr>
            <a:spLocks noGrp="1"/>
          </p:cNvSpPr>
          <p:nvPr>
            <p:ph sz="quarter" idx="3"/>
          </p:nvPr>
        </p:nvSpPr>
        <p:spPr>
          <a:xfrm>
            <a:off x="609600" y="3941763"/>
            <a:ext cx="5384800" cy="218916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Conteúdo 5"/>
          <p:cNvSpPr>
            <a:spLocks noGrp="1"/>
          </p:cNvSpPr>
          <p:nvPr>
            <p:ph sz="quarter" idx="4"/>
          </p:nvPr>
        </p:nvSpPr>
        <p:spPr>
          <a:xfrm>
            <a:off x="6197600" y="3941763"/>
            <a:ext cx="5384800" cy="2189162"/>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pPr>
              <a:defRPr/>
            </a:pPr>
            <a:fld id="{566CABEF-E8BE-432F-8D87-A049D888FC3B}" type="datetimeFigureOut">
              <a:rPr lang="pt-BR"/>
              <a:pPr>
                <a:defRPr/>
              </a:pPr>
              <a:t>25/11/2021</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B8D2487F-57AB-47F6-B766-F4585864180C}" type="slidenum">
              <a:rPr lang="pt-BR" altLang="pt-BR"/>
              <a:pPr>
                <a:defRPr/>
              </a:pPr>
              <a:t>‹nº›</a:t>
            </a:fld>
            <a:endParaRPr lang="pt-BR" altLang="pt-BR"/>
          </a:p>
        </p:txBody>
      </p:sp>
    </p:spTree>
    <p:extLst>
      <p:ext uri="{BB962C8B-B14F-4D97-AF65-F5344CB8AC3E}">
        <p14:creationId xmlns:p14="http://schemas.microsoft.com/office/powerpoint/2010/main" val="1118524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pPr>
              <a:defRPr/>
            </a:pPr>
            <a:fld id="{4BB034C3-87F1-41D3-92BB-890EE5BEA177}" type="datetimeFigureOut">
              <a:rPr lang="pt-BR"/>
              <a:pPr>
                <a:defRPr/>
              </a:pPr>
              <a:t>25/11/2021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1B4A8277-9CF9-49AC-94A1-B4234ED1C33D}" type="slidenum">
              <a:rPr lang="pt-BR" altLang="pt-BR"/>
              <a:pPr>
                <a:defRPr/>
              </a:pPr>
              <a:t>‹nº›</a:t>
            </a:fld>
            <a:endParaRPr lang="pt-BR" altLang="pt-BR"/>
          </a:p>
        </p:txBody>
      </p:sp>
    </p:spTree>
    <p:extLst>
      <p:ext uri="{BB962C8B-B14F-4D97-AF65-F5344CB8AC3E}">
        <p14:creationId xmlns:p14="http://schemas.microsoft.com/office/powerpoint/2010/main" val="43065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3084" y="4406901"/>
            <a:ext cx="10363200" cy="1362075"/>
          </a:xfr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pPr>
              <a:defRPr/>
            </a:pPr>
            <a:fld id="{A4985633-15B6-4BEC-9EC8-3651844BACAD}" type="datetimeFigureOut">
              <a:rPr lang="pt-BR"/>
              <a:pPr>
                <a:defRPr/>
              </a:pPr>
              <a:t>25/11/2021</a:t>
            </a:fld>
            <a:endParaRPr lang="pt-BR"/>
          </a:p>
        </p:txBody>
      </p:sp>
      <p:sp>
        <p:nvSpPr>
          <p:cNvPr id="5" name="Espaço Reservado para Rodapé 4"/>
          <p:cNvSpPr>
            <a:spLocks noGrp="1"/>
          </p:cNvSpPr>
          <p:nvPr>
            <p:ph type="ftr" sz="quarter" idx="11"/>
          </p:nvPr>
        </p:nvSpPr>
        <p:spPr/>
        <p:txBody>
          <a:bodyPr/>
          <a:lstStyle>
            <a:lvl1pPr>
              <a:defRPr/>
            </a:lvl1pPr>
          </a:lstStyle>
          <a:p>
            <a:pPr>
              <a:defRPr/>
            </a:pPr>
            <a:endParaRPr lang="pt-BR"/>
          </a:p>
        </p:txBody>
      </p:sp>
      <p:sp>
        <p:nvSpPr>
          <p:cNvPr id="6" name="Espaço Reservado para Número de Slide 5"/>
          <p:cNvSpPr>
            <a:spLocks noGrp="1"/>
          </p:cNvSpPr>
          <p:nvPr>
            <p:ph type="sldNum" sz="quarter" idx="12"/>
          </p:nvPr>
        </p:nvSpPr>
        <p:spPr/>
        <p:txBody>
          <a:bodyPr/>
          <a:lstStyle>
            <a:lvl1pPr>
              <a:defRPr/>
            </a:lvl1pPr>
          </a:lstStyle>
          <a:p>
            <a:pPr>
              <a:defRPr/>
            </a:pPr>
            <a:fld id="{598377E1-388B-4035-8DC3-C6B2F2D10F66}" type="slidenum">
              <a:rPr lang="pt-BR" altLang="pt-BR"/>
              <a:pPr>
                <a:defRPr/>
              </a:pPr>
              <a:t>‹nº›</a:t>
            </a:fld>
            <a:endParaRPr lang="pt-BR" altLang="pt-BR"/>
          </a:p>
        </p:txBody>
      </p:sp>
    </p:spTree>
    <p:extLst>
      <p:ext uri="{BB962C8B-B14F-4D97-AF65-F5344CB8AC3E}">
        <p14:creationId xmlns:p14="http://schemas.microsoft.com/office/powerpoint/2010/main" val="3505287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3"/>
          <p:cNvSpPr>
            <a:spLocks noGrp="1"/>
          </p:cNvSpPr>
          <p:nvPr>
            <p:ph type="dt" sz="half" idx="10"/>
          </p:nvPr>
        </p:nvSpPr>
        <p:spPr/>
        <p:txBody>
          <a:bodyPr/>
          <a:lstStyle>
            <a:lvl1pPr>
              <a:defRPr/>
            </a:lvl1pPr>
          </a:lstStyle>
          <a:p>
            <a:pPr>
              <a:defRPr/>
            </a:pPr>
            <a:fld id="{7DABD45D-3F17-4E31-8EF4-8D8C48F7B028}" type="datetimeFigureOut">
              <a:rPr lang="pt-BR"/>
              <a:pPr>
                <a:defRPr/>
              </a:pPr>
              <a:t>25/11/2021</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6AA5951C-AD2B-4EFE-84ED-B2F09F548443}" type="slidenum">
              <a:rPr lang="pt-BR" altLang="pt-BR"/>
              <a:pPr>
                <a:defRPr/>
              </a:pPr>
              <a:t>‹nº›</a:t>
            </a:fld>
            <a:endParaRPr lang="pt-BR" altLang="pt-BR"/>
          </a:p>
        </p:txBody>
      </p:sp>
    </p:spTree>
    <p:extLst>
      <p:ext uri="{BB962C8B-B14F-4D97-AF65-F5344CB8AC3E}">
        <p14:creationId xmlns:p14="http://schemas.microsoft.com/office/powerpoint/2010/main" val="4011297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3"/>
          <p:cNvSpPr>
            <a:spLocks noGrp="1"/>
          </p:cNvSpPr>
          <p:nvPr>
            <p:ph type="dt" sz="half" idx="10"/>
          </p:nvPr>
        </p:nvSpPr>
        <p:spPr/>
        <p:txBody>
          <a:bodyPr/>
          <a:lstStyle>
            <a:lvl1pPr>
              <a:defRPr/>
            </a:lvl1pPr>
          </a:lstStyle>
          <a:p>
            <a:pPr>
              <a:defRPr/>
            </a:pPr>
            <a:fld id="{15D81F32-CB7B-49C4-BF6B-552511C17E9F}" type="datetimeFigureOut">
              <a:rPr lang="pt-BR"/>
              <a:pPr>
                <a:defRPr/>
              </a:pPr>
              <a:t>25/11/2021</a:t>
            </a:fld>
            <a:endParaRPr lang="pt-BR"/>
          </a:p>
        </p:txBody>
      </p:sp>
      <p:sp>
        <p:nvSpPr>
          <p:cNvPr id="8" name="Espaço Reservado para Rodapé 4"/>
          <p:cNvSpPr>
            <a:spLocks noGrp="1"/>
          </p:cNvSpPr>
          <p:nvPr>
            <p:ph type="ftr" sz="quarter" idx="11"/>
          </p:nvPr>
        </p:nvSpPr>
        <p:spPr/>
        <p:txBody>
          <a:bodyPr/>
          <a:lstStyle>
            <a:lvl1pPr>
              <a:defRPr/>
            </a:lvl1pPr>
          </a:lstStyle>
          <a:p>
            <a:pPr>
              <a:defRPr/>
            </a:pPr>
            <a:endParaRPr lang="pt-BR"/>
          </a:p>
        </p:txBody>
      </p:sp>
      <p:sp>
        <p:nvSpPr>
          <p:cNvPr id="9" name="Espaço Reservado para Número de Slide 5"/>
          <p:cNvSpPr>
            <a:spLocks noGrp="1"/>
          </p:cNvSpPr>
          <p:nvPr>
            <p:ph type="sldNum" sz="quarter" idx="12"/>
          </p:nvPr>
        </p:nvSpPr>
        <p:spPr/>
        <p:txBody>
          <a:bodyPr/>
          <a:lstStyle>
            <a:lvl1pPr>
              <a:defRPr/>
            </a:lvl1pPr>
          </a:lstStyle>
          <a:p>
            <a:pPr>
              <a:defRPr/>
            </a:pPr>
            <a:fld id="{38D3B53C-B7C6-4015-A43B-3543EB93FEDA}" type="slidenum">
              <a:rPr lang="pt-BR" altLang="pt-BR"/>
              <a:pPr>
                <a:defRPr/>
              </a:pPr>
              <a:t>‹nº›</a:t>
            </a:fld>
            <a:endParaRPr lang="pt-BR" altLang="pt-BR"/>
          </a:p>
        </p:txBody>
      </p:sp>
    </p:spTree>
    <p:extLst>
      <p:ext uri="{BB962C8B-B14F-4D97-AF65-F5344CB8AC3E}">
        <p14:creationId xmlns:p14="http://schemas.microsoft.com/office/powerpoint/2010/main" val="1159601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3"/>
          <p:cNvSpPr>
            <a:spLocks noGrp="1"/>
          </p:cNvSpPr>
          <p:nvPr>
            <p:ph type="dt" sz="half" idx="10"/>
          </p:nvPr>
        </p:nvSpPr>
        <p:spPr/>
        <p:txBody>
          <a:bodyPr/>
          <a:lstStyle>
            <a:lvl1pPr>
              <a:defRPr/>
            </a:lvl1pPr>
          </a:lstStyle>
          <a:p>
            <a:pPr>
              <a:defRPr/>
            </a:pPr>
            <a:fld id="{67163E4B-A864-4C04-9ADD-8D2815513C8D}" type="datetimeFigureOut">
              <a:rPr lang="pt-BR"/>
              <a:pPr>
                <a:defRPr/>
              </a:pPr>
              <a:t>25/11/2021</a:t>
            </a:fld>
            <a:endParaRPr lang="pt-BR"/>
          </a:p>
        </p:txBody>
      </p:sp>
      <p:sp>
        <p:nvSpPr>
          <p:cNvPr id="4" name="Espaço Reservado para Rodapé 4"/>
          <p:cNvSpPr>
            <a:spLocks noGrp="1"/>
          </p:cNvSpPr>
          <p:nvPr>
            <p:ph type="ftr" sz="quarter" idx="11"/>
          </p:nvPr>
        </p:nvSpPr>
        <p:spPr/>
        <p:txBody>
          <a:bodyPr/>
          <a:lstStyle>
            <a:lvl1pPr>
              <a:defRPr/>
            </a:lvl1pPr>
          </a:lstStyle>
          <a:p>
            <a:pPr>
              <a:defRPr/>
            </a:pPr>
            <a:endParaRPr lang="pt-BR"/>
          </a:p>
        </p:txBody>
      </p:sp>
      <p:sp>
        <p:nvSpPr>
          <p:cNvPr id="5" name="Espaço Reservado para Número de Slide 5"/>
          <p:cNvSpPr>
            <a:spLocks noGrp="1"/>
          </p:cNvSpPr>
          <p:nvPr>
            <p:ph type="sldNum" sz="quarter" idx="12"/>
          </p:nvPr>
        </p:nvSpPr>
        <p:spPr/>
        <p:txBody>
          <a:bodyPr/>
          <a:lstStyle>
            <a:lvl1pPr>
              <a:defRPr/>
            </a:lvl1pPr>
          </a:lstStyle>
          <a:p>
            <a:pPr>
              <a:defRPr/>
            </a:pPr>
            <a:fld id="{6DED0042-2354-4757-83C3-0633359EC355}" type="slidenum">
              <a:rPr lang="pt-BR" altLang="pt-BR"/>
              <a:pPr>
                <a:defRPr/>
              </a:pPr>
              <a:t>‹nº›</a:t>
            </a:fld>
            <a:endParaRPr lang="pt-BR" altLang="pt-BR"/>
          </a:p>
        </p:txBody>
      </p:sp>
    </p:spTree>
    <p:extLst>
      <p:ext uri="{BB962C8B-B14F-4D97-AF65-F5344CB8AC3E}">
        <p14:creationId xmlns:p14="http://schemas.microsoft.com/office/powerpoint/2010/main" val="3818308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3"/>
          <p:cNvSpPr>
            <a:spLocks noGrp="1"/>
          </p:cNvSpPr>
          <p:nvPr>
            <p:ph type="dt" sz="half" idx="10"/>
          </p:nvPr>
        </p:nvSpPr>
        <p:spPr/>
        <p:txBody>
          <a:bodyPr/>
          <a:lstStyle>
            <a:lvl1pPr>
              <a:defRPr/>
            </a:lvl1pPr>
          </a:lstStyle>
          <a:p>
            <a:pPr>
              <a:defRPr/>
            </a:pPr>
            <a:fld id="{F959D557-BBD1-4792-AC2B-8DD0362902BF}" type="datetimeFigureOut">
              <a:rPr lang="pt-BR"/>
              <a:pPr>
                <a:defRPr/>
              </a:pPr>
              <a:t>25/11/2021</a:t>
            </a:fld>
            <a:endParaRPr lang="pt-BR"/>
          </a:p>
        </p:txBody>
      </p:sp>
      <p:sp>
        <p:nvSpPr>
          <p:cNvPr id="3" name="Espaço Reservado para Rodapé 4"/>
          <p:cNvSpPr>
            <a:spLocks noGrp="1"/>
          </p:cNvSpPr>
          <p:nvPr>
            <p:ph type="ftr" sz="quarter" idx="11"/>
          </p:nvPr>
        </p:nvSpPr>
        <p:spPr/>
        <p:txBody>
          <a:bodyPr/>
          <a:lstStyle>
            <a:lvl1pPr>
              <a:defRPr/>
            </a:lvl1pPr>
          </a:lstStyle>
          <a:p>
            <a:pPr>
              <a:defRPr/>
            </a:pPr>
            <a:endParaRPr lang="pt-BR"/>
          </a:p>
        </p:txBody>
      </p:sp>
      <p:sp>
        <p:nvSpPr>
          <p:cNvPr id="4" name="Espaço Reservado para Número de Slide 5"/>
          <p:cNvSpPr>
            <a:spLocks noGrp="1"/>
          </p:cNvSpPr>
          <p:nvPr>
            <p:ph type="sldNum" sz="quarter" idx="12"/>
          </p:nvPr>
        </p:nvSpPr>
        <p:spPr/>
        <p:txBody>
          <a:bodyPr/>
          <a:lstStyle>
            <a:lvl1pPr>
              <a:defRPr/>
            </a:lvl1pPr>
          </a:lstStyle>
          <a:p>
            <a:pPr>
              <a:defRPr/>
            </a:pPr>
            <a:fld id="{70433480-D2F1-464F-9607-F03768C501A4}" type="slidenum">
              <a:rPr lang="pt-BR" altLang="pt-BR"/>
              <a:pPr>
                <a:defRPr/>
              </a:pPr>
              <a:t>‹nº›</a:t>
            </a:fld>
            <a:endParaRPr lang="pt-BR" altLang="pt-BR"/>
          </a:p>
        </p:txBody>
      </p:sp>
    </p:spTree>
    <p:extLst>
      <p:ext uri="{BB962C8B-B14F-4D97-AF65-F5344CB8AC3E}">
        <p14:creationId xmlns:p14="http://schemas.microsoft.com/office/powerpoint/2010/main" val="61764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1" y="273050"/>
            <a:ext cx="4011084" cy="1162050"/>
          </a:xfr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C8BB8B02-9BC6-4357-8221-38260C9F8CB3}" type="datetimeFigureOut">
              <a:rPr lang="pt-BR"/>
              <a:pPr>
                <a:defRPr/>
              </a:pPr>
              <a:t>25/11/2021</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7926E2C0-11ED-4012-84FE-E7A277D7A8F2}" type="slidenum">
              <a:rPr lang="pt-BR" altLang="pt-BR"/>
              <a:pPr>
                <a:defRPr/>
              </a:pPr>
              <a:t>‹nº›</a:t>
            </a:fld>
            <a:endParaRPr lang="pt-BR" altLang="pt-BR"/>
          </a:p>
        </p:txBody>
      </p:sp>
    </p:spTree>
    <p:extLst>
      <p:ext uri="{BB962C8B-B14F-4D97-AF65-F5344CB8AC3E}">
        <p14:creationId xmlns:p14="http://schemas.microsoft.com/office/powerpoint/2010/main" val="66148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717" y="4800600"/>
            <a:ext cx="7315200" cy="566738"/>
          </a:xfr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pt-BR" noProof="0"/>
              <a:t>Clique no ícone para adicionar uma imagem</a:t>
            </a:r>
          </a:p>
        </p:txBody>
      </p:sp>
      <p:sp>
        <p:nvSpPr>
          <p:cNvPr id="4" name="Espaço Reservado para Tex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3"/>
          <p:cNvSpPr>
            <a:spLocks noGrp="1"/>
          </p:cNvSpPr>
          <p:nvPr>
            <p:ph type="dt" sz="half" idx="10"/>
          </p:nvPr>
        </p:nvSpPr>
        <p:spPr/>
        <p:txBody>
          <a:bodyPr/>
          <a:lstStyle>
            <a:lvl1pPr>
              <a:defRPr/>
            </a:lvl1pPr>
          </a:lstStyle>
          <a:p>
            <a:pPr>
              <a:defRPr/>
            </a:pPr>
            <a:fld id="{1F89E49B-E4AC-4B7C-B6C4-3BB37EC9381A}" type="datetimeFigureOut">
              <a:rPr lang="pt-BR"/>
              <a:pPr>
                <a:defRPr/>
              </a:pPr>
              <a:t>25/11/2021</a:t>
            </a:fld>
            <a:endParaRPr lang="pt-BR"/>
          </a:p>
        </p:txBody>
      </p:sp>
      <p:sp>
        <p:nvSpPr>
          <p:cNvPr id="6" name="Espaço Reservado para Rodapé 4"/>
          <p:cNvSpPr>
            <a:spLocks noGrp="1"/>
          </p:cNvSpPr>
          <p:nvPr>
            <p:ph type="ftr" sz="quarter" idx="11"/>
          </p:nvPr>
        </p:nvSpPr>
        <p:spPr/>
        <p:txBody>
          <a:bodyPr/>
          <a:lstStyle>
            <a:lvl1pPr>
              <a:defRPr/>
            </a:lvl1pPr>
          </a:lstStyle>
          <a:p>
            <a:pPr>
              <a:defRPr/>
            </a:pPr>
            <a:endParaRPr lang="pt-BR"/>
          </a:p>
        </p:txBody>
      </p:sp>
      <p:sp>
        <p:nvSpPr>
          <p:cNvPr id="7" name="Espaço Reservado para Número de Slide 5"/>
          <p:cNvSpPr>
            <a:spLocks noGrp="1"/>
          </p:cNvSpPr>
          <p:nvPr>
            <p:ph type="sldNum" sz="quarter" idx="12"/>
          </p:nvPr>
        </p:nvSpPr>
        <p:spPr/>
        <p:txBody>
          <a:bodyPr/>
          <a:lstStyle>
            <a:lvl1pPr>
              <a:defRPr/>
            </a:lvl1pPr>
          </a:lstStyle>
          <a:p>
            <a:pPr>
              <a:defRPr/>
            </a:pPr>
            <a:fld id="{9B2D8B0E-CC20-413B-A729-3C20409D8AE0}" type="slidenum">
              <a:rPr lang="pt-BR" altLang="pt-BR"/>
              <a:pPr>
                <a:defRPr/>
              </a:pPr>
              <a:t>‹nº›</a:t>
            </a:fld>
            <a:endParaRPr lang="pt-BR" altLang="pt-BR"/>
          </a:p>
        </p:txBody>
      </p:sp>
    </p:spTree>
    <p:extLst>
      <p:ext uri="{BB962C8B-B14F-4D97-AF65-F5344CB8AC3E}">
        <p14:creationId xmlns:p14="http://schemas.microsoft.com/office/powerpoint/2010/main" val="28783911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Espaço Reservado para Título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título mestre</a:t>
            </a:r>
          </a:p>
        </p:txBody>
      </p:sp>
      <p:sp>
        <p:nvSpPr>
          <p:cNvPr id="1027" name="Espaço Reservado para Texto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4" name="Espaço Reservado para Data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cs typeface="Arial" charset="0"/>
              </a:defRPr>
            </a:lvl1pPr>
          </a:lstStyle>
          <a:p>
            <a:pPr>
              <a:defRPr/>
            </a:pPr>
            <a:fld id="{7A33C4AD-D5E3-4F63-B174-325BD79C2CA0}" type="datetimeFigureOut">
              <a:rPr lang="pt-BR"/>
              <a:pPr>
                <a:defRPr/>
              </a:pPr>
              <a:t>25/11/2021</a:t>
            </a:fld>
            <a:endParaRPr lang="pt-BR"/>
          </a:p>
        </p:txBody>
      </p:sp>
      <p:sp>
        <p:nvSpPr>
          <p:cNvPr id="5" name="Espaço Reservado para Rodapé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cs typeface="Arial" charset="0"/>
              </a:defRPr>
            </a:lvl1pPr>
          </a:lstStyle>
          <a:p>
            <a:pPr>
              <a:defRPr/>
            </a:pPr>
            <a:endParaRPr lang="pt-BR"/>
          </a:p>
        </p:txBody>
      </p:sp>
      <p:sp>
        <p:nvSpPr>
          <p:cNvPr id="6" name="Espaço Reservado para Número de Slide 5"/>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708FCF7C-71FC-4F02-8A18-2CE923F200AA}" type="slidenum">
              <a:rPr lang="pt-BR" altLang="pt-BR"/>
              <a:pPr>
                <a:defRPr/>
              </a:pPr>
              <a:t>‹nº›</a:t>
            </a:fld>
            <a:endParaRPr lang="pt-BR" altLang="pt-BR"/>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3074" name="Título 1"/>
          <p:cNvSpPr>
            <a:spLocks noGrp="1"/>
          </p:cNvSpPr>
          <p:nvPr>
            <p:ph type="title"/>
          </p:nvPr>
        </p:nvSpPr>
        <p:spPr>
          <a:xfrm>
            <a:off x="2498725" y="3861097"/>
            <a:ext cx="7194550" cy="1008063"/>
          </a:xfrm>
        </p:spPr>
        <p:txBody>
          <a:bodyPr/>
          <a:lstStyle/>
          <a:p>
            <a:r>
              <a:rPr lang="pt-BR" altLang="pt-BR" b="1" dirty="0">
                <a:solidFill>
                  <a:schemeClr val="bg1"/>
                </a:solidFill>
              </a:rPr>
              <a:t>ELE08475 Circuitos Elétricos I</a:t>
            </a:r>
          </a:p>
        </p:txBody>
      </p:sp>
      <p:sp>
        <p:nvSpPr>
          <p:cNvPr id="3075" name="Espaço Reservado para Conteúdo 2"/>
          <p:cNvSpPr>
            <a:spLocks noGrp="1"/>
          </p:cNvSpPr>
          <p:nvPr>
            <p:ph idx="1"/>
          </p:nvPr>
        </p:nvSpPr>
        <p:spPr>
          <a:xfrm>
            <a:off x="515380" y="4869160"/>
            <a:ext cx="11161240" cy="1728191"/>
          </a:xfrm>
        </p:spPr>
        <p:txBody>
          <a:bodyPr/>
          <a:lstStyle/>
          <a:p>
            <a:pPr marL="0" indent="0" algn="ctr">
              <a:buNone/>
            </a:pPr>
            <a:r>
              <a:rPr lang="pt-BR" altLang="pt-BR" sz="3600" b="1" dirty="0">
                <a:solidFill>
                  <a:schemeClr val="bg1"/>
                </a:solidFill>
              </a:rPr>
              <a:t>Solução de Circuitos Elétricos Utilizando Equações Nodais</a:t>
            </a:r>
          </a:p>
          <a:p>
            <a:pPr marL="0" indent="0" algn="ctr">
              <a:buNone/>
            </a:pPr>
            <a:r>
              <a:rPr lang="pt-BR" altLang="pt-BR" sz="2800" b="1" dirty="0">
                <a:solidFill>
                  <a:schemeClr val="bg1"/>
                </a:solidFill>
              </a:rPr>
              <a:t>Semestre 2021/2 (EARTE)</a:t>
            </a:r>
          </a:p>
          <a:p>
            <a:pPr marL="0" indent="0" algn="ctr">
              <a:buNone/>
            </a:pPr>
            <a:r>
              <a:rPr lang="pt-BR" altLang="pt-BR" sz="2800" b="1" dirty="0">
                <a:solidFill>
                  <a:schemeClr val="bg1"/>
                </a:solidFill>
              </a:rPr>
              <a:t>Prof.: Mário Sarcinelli Filho</a:t>
            </a:r>
            <a:endParaRPr lang="pt-BR" altLang="pt-BR" sz="1800" b="1" dirty="0">
              <a:solidFill>
                <a:schemeClr val="bg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aixaDeTexto 5"/>
          <p:cNvSpPr txBox="1"/>
          <p:nvPr/>
        </p:nvSpPr>
        <p:spPr>
          <a:xfrm>
            <a:off x="983432" y="1124744"/>
            <a:ext cx="1401538" cy="400110"/>
          </a:xfrm>
          <a:prstGeom prst="rect">
            <a:avLst/>
          </a:prstGeom>
          <a:noFill/>
        </p:spPr>
        <p:txBody>
          <a:bodyPr wrap="none" rtlCol="0">
            <a:spAutoFit/>
          </a:bodyPr>
          <a:lstStyle/>
          <a:p>
            <a:r>
              <a:rPr lang="pt-BR" sz="2000" dirty="0"/>
              <a:t>Exemplo:</a:t>
            </a:r>
          </a:p>
        </p:txBody>
      </p:sp>
      <p:pic>
        <p:nvPicPr>
          <p:cNvPr id="2" name="Imagem 1"/>
          <p:cNvPicPr>
            <a:picLocks noChangeAspect="1"/>
          </p:cNvPicPr>
          <p:nvPr/>
        </p:nvPicPr>
        <p:blipFill>
          <a:blip r:embed="rId2"/>
          <a:stretch>
            <a:fillRect/>
          </a:stretch>
        </p:blipFill>
        <p:spPr>
          <a:xfrm>
            <a:off x="1061795" y="1596862"/>
            <a:ext cx="7050429" cy="5032629"/>
          </a:xfrm>
          <a:prstGeom prst="rect">
            <a:avLst/>
          </a:prstGeom>
        </p:spPr>
      </p:pic>
      <p:sp>
        <p:nvSpPr>
          <p:cNvPr id="3" name="CaixaDeTexto 2"/>
          <p:cNvSpPr txBox="1"/>
          <p:nvPr/>
        </p:nvSpPr>
        <p:spPr>
          <a:xfrm>
            <a:off x="8208898" y="2418710"/>
            <a:ext cx="2207656" cy="400110"/>
          </a:xfrm>
          <a:prstGeom prst="rect">
            <a:avLst/>
          </a:prstGeom>
          <a:solidFill>
            <a:schemeClr val="accent6">
              <a:lumMod val="20000"/>
              <a:lumOff val="80000"/>
            </a:schemeClr>
          </a:solidFill>
          <a:ln w="63500">
            <a:solidFill>
              <a:srgbClr val="CC3300"/>
            </a:solidFill>
          </a:ln>
        </p:spPr>
        <p:txBody>
          <a:bodyPr wrap="square" rtlCol="0">
            <a:spAutoFit/>
          </a:bodyPr>
          <a:lstStyle>
            <a:defPPr>
              <a:defRPr lang="pt-BR"/>
            </a:defPPr>
            <a:lvl1pPr>
              <a:defRPr sz="2000"/>
            </a:lvl1pPr>
          </a:lstStyle>
          <a:p>
            <a:r>
              <a:rPr lang="pt-BR" dirty="0"/>
              <a:t>Circuito original</a:t>
            </a:r>
          </a:p>
        </p:txBody>
      </p:sp>
      <p:sp>
        <p:nvSpPr>
          <p:cNvPr id="4" name="CaixaDeTexto 3"/>
          <p:cNvSpPr txBox="1"/>
          <p:nvPr/>
        </p:nvSpPr>
        <p:spPr>
          <a:xfrm>
            <a:off x="8208898" y="5005625"/>
            <a:ext cx="3631182" cy="1015663"/>
          </a:xfrm>
          <a:prstGeom prst="rect">
            <a:avLst/>
          </a:prstGeom>
          <a:solidFill>
            <a:schemeClr val="accent6">
              <a:lumMod val="20000"/>
              <a:lumOff val="80000"/>
            </a:schemeClr>
          </a:solidFill>
          <a:ln w="63500">
            <a:solidFill>
              <a:srgbClr val="CC3300"/>
            </a:solidFill>
          </a:ln>
        </p:spPr>
        <p:txBody>
          <a:bodyPr wrap="square" rtlCol="0">
            <a:spAutoFit/>
          </a:bodyPr>
          <a:lstStyle/>
          <a:p>
            <a:r>
              <a:rPr lang="pt-BR" sz="2000" dirty="0"/>
              <a:t>Circuito com as fontes de tensão transformadas em fontes de corrente</a:t>
            </a:r>
          </a:p>
        </p:txBody>
      </p:sp>
      <p:grpSp>
        <p:nvGrpSpPr>
          <p:cNvPr id="22" name="Grupo 21"/>
          <p:cNvGrpSpPr/>
          <p:nvPr/>
        </p:nvGrpSpPr>
        <p:grpSpPr>
          <a:xfrm>
            <a:off x="4799856" y="3068960"/>
            <a:ext cx="5101706" cy="3586065"/>
            <a:chOff x="3275856" y="3068960"/>
            <a:chExt cx="5101706" cy="3586065"/>
          </a:xfrm>
        </p:grpSpPr>
        <p:sp>
          <p:nvSpPr>
            <p:cNvPr id="5" name="Elipse 4"/>
            <p:cNvSpPr/>
            <p:nvPr/>
          </p:nvSpPr>
          <p:spPr>
            <a:xfrm>
              <a:off x="3275856" y="3068960"/>
              <a:ext cx="900100" cy="648072"/>
            </a:xfrm>
            <a:prstGeom prst="ellipse">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Elipse 7"/>
            <p:cNvSpPr/>
            <p:nvPr/>
          </p:nvSpPr>
          <p:spPr>
            <a:xfrm>
              <a:off x="3306728" y="6006953"/>
              <a:ext cx="900100" cy="648072"/>
            </a:xfrm>
            <a:prstGeom prst="ellipse">
              <a:avLst/>
            </a:prstGeom>
            <a:noFill/>
            <a:ln w="63500">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p:cNvCxnSpPr>
              <a:cxnSpLocks/>
              <a:stCxn id="5" idx="6"/>
            </p:cNvCxnSpPr>
            <p:nvPr/>
          </p:nvCxnSpPr>
          <p:spPr>
            <a:xfrm>
              <a:off x="4175956" y="3392996"/>
              <a:ext cx="2525502" cy="36004"/>
            </a:xfrm>
            <a:prstGeom prst="straightConnector1">
              <a:avLst/>
            </a:prstGeom>
            <a:noFill/>
            <a:ln w="63500">
              <a:solidFill>
                <a:srgbClr val="CC3300"/>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cxnSp>
          <p:nvCxnSpPr>
            <p:cNvPr id="16" name="Conector de seta reta 15"/>
            <p:cNvCxnSpPr>
              <a:cxnSpLocks/>
              <a:endCxn id="17" idx="1"/>
            </p:cNvCxnSpPr>
            <p:nvPr/>
          </p:nvCxnSpPr>
          <p:spPr>
            <a:xfrm flipV="1">
              <a:off x="4170824" y="3547755"/>
              <a:ext cx="2561416" cy="2647930"/>
            </a:xfrm>
            <a:prstGeom prst="straightConnector1">
              <a:avLst/>
            </a:prstGeom>
            <a:noFill/>
            <a:ln w="63500">
              <a:solidFill>
                <a:srgbClr val="CC3300"/>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17" name="CaixaDeTexto 16"/>
            <p:cNvSpPr txBox="1"/>
            <p:nvPr/>
          </p:nvSpPr>
          <p:spPr>
            <a:xfrm>
              <a:off x="6732240" y="3347700"/>
              <a:ext cx="1645322" cy="400110"/>
            </a:xfrm>
            <a:prstGeom prst="rect">
              <a:avLst/>
            </a:prstGeom>
            <a:solidFill>
              <a:schemeClr val="accent2">
                <a:lumMod val="40000"/>
                <a:lumOff val="60000"/>
              </a:schemeClr>
            </a:solidFill>
            <a:ln w="63500">
              <a:solidFill>
                <a:srgbClr val="FF0000"/>
              </a:solidFill>
            </a:ln>
          </p:spPr>
          <p:txBody>
            <a:bodyPr wrap="none" rtlCol="0">
              <a:spAutoFit/>
            </a:bodyPr>
            <a:lstStyle/>
            <a:p>
              <a:r>
                <a:rPr lang="pt-BR" sz="2000" dirty="0"/>
                <a:t>Nó de terra</a:t>
              </a:r>
            </a:p>
          </p:txBody>
        </p:sp>
      </p:grpSp>
      <p:sp>
        <p:nvSpPr>
          <p:cNvPr id="19" name="CaixaDeTexto 18">
            <a:extLst>
              <a:ext uri="{FF2B5EF4-FFF2-40B4-BE49-F238E27FC236}">
                <a16:creationId xmlns:a16="http://schemas.microsoft.com/office/drawing/2014/main" id="{F98ADE14-0BD3-4B26-ACCB-D54E336932E4}"/>
              </a:ext>
            </a:extLst>
          </p:cNvPr>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grpSp>
        <p:nvGrpSpPr>
          <p:cNvPr id="33" name="Agrupar 32">
            <a:extLst>
              <a:ext uri="{FF2B5EF4-FFF2-40B4-BE49-F238E27FC236}">
                <a16:creationId xmlns:a16="http://schemas.microsoft.com/office/drawing/2014/main" id="{6487AE66-4DF1-4885-B8D1-2070355968A3}"/>
              </a:ext>
            </a:extLst>
          </p:cNvPr>
          <p:cNvGrpSpPr/>
          <p:nvPr/>
        </p:nvGrpSpPr>
        <p:grpSpPr>
          <a:xfrm>
            <a:off x="1715919" y="1063798"/>
            <a:ext cx="7182600" cy="2481970"/>
            <a:chOff x="1715919" y="1063798"/>
            <a:chExt cx="7182600" cy="2481970"/>
          </a:xfrm>
        </p:grpSpPr>
        <p:sp>
          <p:nvSpPr>
            <p:cNvPr id="9" name="CaixaDeTexto 8">
              <a:extLst>
                <a:ext uri="{FF2B5EF4-FFF2-40B4-BE49-F238E27FC236}">
                  <a16:creationId xmlns:a16="http://schemas.microsoft.com/office/drawing/2014/main" id="{EB376300-A4B3-487F-A129-1D38B303BCAE}"/>
                </a:ext>
              </a:extLst>
            </p:cNvPr>
            <p:cNvSpPr txBox="1"/>
            <p:nvPr/>
          </p:nvSpPr>
          <p:spPr>
            <a:xfrm>
              <a:off x="3863752" y="1063798"/>
              <a:ext cx="5034767" cy="391385"/>
            </a:xfrm>
            <a:prstGeom prst="rect">
              <a:avLst/>
            </a:prstGeom>
            <a:solidFill>
              <a:schemeClr val="accent2">
                <a:lumMod val="40000"/>
                <a:lumOff val="60000"/>
              </a:schemeClr>
            </a:solidFill>
            <a:ln w="63500">
              <a:solidFill>
                <a:srgbClr val="FF0000"/>
              </a:solidFill>
            </a:ln>
          </p:spPr>
          <p:txBody>
            <a:bodyPr wrap="none" lIns="36000" tIns="36000" rIns="36000" bIns="46800" rtlCol="0">
              <a:spAutoFit/>
            </a:bodyPr>
            <a:lstStyle/>
            <a:p>
              <a:r>
                <a:rPr lang="pt-BR" dirty="0"/>
                <a:t>Fonte de tensão com </a:t>
              </a:r>
              <a:r>
                <a:rPr lang="pt-BR" sz="2000" dirty="0"/>
                <a:t>resistência</a:t>
              </a:r>
              <a:r>
                <a:rPr lang="pt-BR" dirty="0"/>
                <a:t> em série</a:t>
              </a:r>
              <a:endParaRPr lang="es-AR" dirty="0"/>
            </a:p>
          </p:txBody>
        </p:sp>
        <p:cxnSp>
          <p:nvCxnSpPr>
            <p:cNvPr id="12" name="Conector: Angulado 11">
              <a:extLst>
                <a:ext uri="{FF2B5EF4-FFF2-40B4-BE49-F238E27FC236}">
                  <a16:creationId xmlns:a16="http://schemas.microsoft.com/office/drawing/2014/main" id="{5212CC15-1C71-415A-AC19-88C2C7E1BAF2}"/>
                </a:ext>
              </a:extLst>
            </p:cNvPr>
            <p:cNvCxnSpPr>
              <a:cxnSpLocks/>
            </p:cNvCxnSpPr>
            <p:nvPr/>
          </p:nvCxnSpPr>
          <p:spPr>
            <a:xfrm rot="5400000" flipH="1" flipV="1">
              <a:off x="2992134" y="797250"/>
              <a:ext cx="355901" cy="1243324"/>
            </a:xfrm>
            <a:prstGeom prst="bentConnector2">
              <a:avLst/>
            </a:prstGeom>
            <a:noFill/>
            <a:ln w="63500">
              <a:solidFill>
                <a:srgbClr val="CC3300"/>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28" name="Retângulo: Cantos Arredondados 27">
              <a:extLst>
                <a:ext uri="{FF2B5EF4-FFF2-40B4-BE49-F238E27FC236}">
                  <a16:creationId xmlns:a16="http://schemas.microsoft.com/office/drawing/2014/main" id="{186BF36C-52D0-47E7-8F75-98216A3ACCA4}"/>
                </a:ext>
              </a:extLst>
            </p:cNvPr>
            <p:cNvSpPr/>
            <p:nvPr/>
          </p:nvSpPr>
          <p:spPr>
            <a:xfrm>
              <a:off x="1715919" y="1594875"/>
              <a:ext cx="1766564" cy="1950893"/>
            </a:xfrm>
            <a:prstGeom prst="roundRect">
              <a:avLst/>
            </a:prstGeom>
            <a:solidFill>
              <a:schemeClr val="accent2">
                <a:lumMod val="40000"/>
                <a:lumOff val="60000"/>
                <a:alpha val="38000"/>
              </a:scheme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35" name="Agrupar 34">
            <a:extLst>
              <a:ext uri="{FF2B5EF4-FFF2-40B4-BE49-F238E27FC236}">
                <a16:creationId xmlns:a16="http://schemas.microsoft.com/office/drawing/2014/main" id="{14BE9E6C-9E98-438B-9252-27516FD191E3}"/>
              </a:ext>
            </a:extLst>
          </p:cNvPr>
          <p:cNvGrpSpPr/>
          <p:nvPr/>
        </p:nvGrpSpPr>
        <p:grpSpPr>
          <a:xfrm>
            <a:off x="212573" y="3861048"/>
            <a:ext cx="5591778" cy="2643427"/>
            <a:chOff x="212573" y="3845475"/>
            <a:chExt cx="5591778" cy="2643427"/>
          </a:xfrm>
        </p:grpSpPr>
        <p:sp>
          <p:nvSpPr>
            <p:cNvPr id="21" name="CaixaDeTexto 20">
              <a:extLst>
                <a:ext uri="{FF2B5EF4-FFF2-40B4-BE49-F238E27FC236}">
                  <a16:creationId xmlns:a16="http://schemas.microsoft.com/office/drawing/2014/main" id="{420618E2-748D-4096-9188-476E4BF504FF}"/>
                </a:ext>
              </a:extLst>
            </p:cNvPr>
            <p:cNvSpPr txBox="1"/>
            <p:nvPr/>
          </p:nvSpPr>
          <p:spPr>
            <a:xfrm>
              <a:off x="212573" y="3845475"/>
              <a:ext cx="5591778" cy="391385"/>
            </a:xfrm>
            <a:prstGeom prst="rect">
              <a:avLst/>
            </a:prstGeom>
            <a:solidFill>
              <a:schemeClr val="accent2">
                <a:lumMod val="40000"/>
                <a:lumOff val="60000"/>
              </a:schemeClr>
            </a:solidFill>
            <a:ln w="63500">
              <a:solidFill>
                <a:srgbClr val="FF0000"/>
              </a:solidFill>
            </a:ln>
          </p:spPr>
          <p:txBody>
            <a:bodyPr wrap="none" lIns="36000" tIns="36000" rIns="36000" bIns="46800" rtlCol="0">
              <a:spAutoFit/>
            </a:bodyPr>
            <a:lstStyle/>
            <a:p>
              <a:r>
                <a:rPr lang="pt-BR" dirty="0"/>
                <a:t>Fonte de corrente com </a:t>
              </a:r>
              <a:r>
                <a:rPr lang="pt-BR" sz="2000" dirty="0"/>
                <a:t>resistência</a:t>
              </a:r>
              <a:r>
                <a:rPr lang="pt-BR" dirty="0"/>
                <a:t> em paralelo</a:t>
              </a:r>
              <a:endParaRPr lang="es-AR" dirty="0"/>
            </a:p>
          </p:txBody>
        </p:sp>
        <p:sp>
          <p:nvSpPr>
            <p:cNvPr id="20" name="Retângulo: Cantos Arredondados 19">
              <a:extLst>
                <a:ext uri="{FF2B5EF4-FFF2-40B4-BE49-F238E27FC236}">
                  <a16:creationId xmlns:a16="http://schemas.microsoft.com/office/drawing/2014/main" id="{C62F599A-5317-4391-815E-B17EE31733D2}"/>
                </a:ext>
              </a:extLst>
            </p:cNvPr>
            <p:cNvSpPr/>
            <p:nvPr/>
          </p:nvSpPr>
          <p:spPr>
            <a:xfrm>
              <a:off x="1179698" y="4538009"/>
              <a:ext cx="1766564" cy="1950893"/>
            </a:xfrm>
            <a:prstGeom prst="roundRect">
              <a:avLst/>
            </a:prstGeom>
            <a:solidFill>
              <a:schemeClr val="accent2">
                <a:lumMod val="40000"/>
                <a:lumOff val="60000"/>
                <a:alpha val="38000"/>
              </a:schemeClr>
            </a:solid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23" name="Conector: Angulado 22">
              <a:extLst>
                <a:ext uri="{FF2B5EF4-FFF2-40B4-BE49-F238E27FC236}">
                  <a16:creationId xmlns:a16="http://schemas.microsoft.com/office/drawing/2014/main" id="{BDF6E0EF-CD3C-43EB-A4C8-13C9FAAA8CD9}"/>
                </a:ext>
              </a:extLst>
            </p:cNvPr>
            <p:cNvCxnSpPr/>
            <p:nvPr/>
          </p:nvCxnSpPr>
          <p:spPr>
            <a:xfrm rot="16200000" flipV="1">
              <a:off x="222391" y="4555858"/>
              <a:ext cx="1317339" cy="597277"/>
            </a:xfrm>
            <a:prstGeom prst="bentConnector3">
              <a:avLst>
                <a:gd name="adj1" fmla="val -903"/>
              </a:avLst>
            </a:prstGeom>
            <a:noFill/>
            <a:ln w="63500">
              <a:solidFill>
                <a:srgbClr val="CC3300"/>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35451686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CaixaDeTexto 8"/>
              <p:cNvSpPr txBox="1"/>
              <p:nvPr/>
            </p:nvSpPr>
            <p:spPr>
              <a:xfrm>
                <a:off x="767408" y="1268760"/>
                <a:ext cx="11017224" cy="4685322"/>
              </a:xfrm>
              <a:prstGeom prst="rect">
                <a:avLst/>
              </a:prstGeom>
              <a:noFill/>
            </p:spPr>
            <p:txBody>
              <a:bodyPr wrap="square" rtlCol="0">
                <a:spAutoFit/>
              </a:bodyPr>
              <a:lstStyle/>
              <a:p>
                <a:r>
                  <a:rPr lang="pt-BR" sz="2000" dirty="0"/>
                  <a:t>Para o circuito mostrado temos uma matriz de </a:t>
                </a:r>
                <a:r>
                  <a:rPr lang="pt-BR" sz="2000" dirty="0" err="1"/>
                  <a:t>admitâncias</a:t>
                </a:r>
                <a:r>
                  <a:rPr lang="pt-BR" sz="2000" dirty="0"/>
                  <a:t> </a:t>
                </a:r>
                <a14:m>
                  <m:oMath xmlns:m="http://schemas.openxmlformats.org/officeDocument/2006/math">
                    <m:r>
                      <a:rPr lang="pt-BR" sz="2000" b="1" i="0" dirty="0" smtClean="0">
                        <a:latin typeface="Cambria Math" panose="02040503050406030204" pitchFamily="18" charset="0"/>
                      </a:rPr>
                      <m:t>𝐘</m:t>
                    </m:r>
                  </m:oMath>
                </a14:m>
                <a:r>
                  <a:rPr lang="pt-BR" sz="2000" dirty="0"/>
                  <a:t> 3x3, já que o circuito tem três nós, além do nó de terra, conforme assinalado na figura do slide anterior.</a:t>
                </a:r>
              </a:p>
              <a:p>
                <a:endParaRPr lang="pt-BR" sz="2000" dirty="0"/>
              </a:p>
              <a:p>
                <a:r>
                  <a:rPr lang="pt-BR" sz="2000" dirty="0"/>
                  <a:t>Para montar a matriz de </a:t>
                </a:r>
                <a:r>
                  <a:rPr lang="pt-BR" sz="2000" dirty="0" err="1"/>
                  <a:t>admitâncias</a:t>
                </a:r>
                <a:r>
                  <a:rPr lang="pt-BR" sz="2000" dirty="0"/>
                  <a:t> pode-se ver que o circuito não tem conexão entre os nós 1 e 3, e assim </a:t>
                </a:r>
                <a14:m>
                  <m:oMath xmlns:m="http://schemas.openxmlformats.org/officeDocument/2006/math">
                    <m:r>
                      <a:rPr lang="pt-BR" sz="2000" b="1" i="0" smtClean="0">
                        <a:latin typeface="Cambria Math" panose="02040503050406030204" pitchFamily="18" charset="0"/>
                      </a:rPr>
                      <m:t>𝐘</m:t>
                    </m:r>
                    <m:r>
                      <a:rPr lang="pt-BR" sz="2000" b="0" i="1" smtClean="0">
                        <a:latin typeface="Cambria Math" panose="02040503050406030204" pitchFamily="18" charset="0"/>
                      </a:rPr>
                      <m:t>(1,3)=</m:t>
                    </m:r>
                    <m:r>
                      <a:rPr lang="pt-BR" sz="2000" b="1" i="0" smtClean="0">
                        <a:latin typeface="Cambria Math" panose="02040503050406030204" pitchFamily="18" charset="0"/>
                      </a:rPr>
                      <m:t>𝐘</m:t>
                    </m:r>
                    <m:d>
                      <m:dPr>
                        <m:ctrlPr>
                          <a:rPr lang="pt-BR" sz="2000" b="0" i="1" smtClean="0">
                            <a:latin typeface="Cambria Math" panose="02040503050406030204" pitchFamily="18" charset="0"/>
                          </a:rPr>
                        </m:ctrlPr>
                      </m:dPr>
                      <m:e>
                        <m:r>
                          <a:rPr lang="pt-BR" sz="2000" b="0" i="1" smtClean="0">
                            <a:latin typeface="Cambria Math" panose="02040503050406030204" pitchFamily="18" charset="0"/>
                          </a:rPr>
                          <m:t>3,1</m:t>
                        </m:r>
                      </m:e>
                    </m:d>
                    <m:r>
                      <a:rPr lang="pt-BR" sz="2000" b="0" i="1" smtClean="0">
                        <a:latin typeface="Cambria Math" panose="02040503050406030204" pitchFamily="18" charset="0"/>
                      </a:rPr>
                      <m:t>=0</m:t>
                    </m:r>
                  </m:oMath>
                </a14:m>
                <a:r>
                  <a:rPr lang="pt-BR" sz="2000" dirty="0"/>
                  <a:t>. Já o vetor </a:t>
                </a:r>
                <a14:m>
                  <m:oMath xmlns:m="http://schemas.openxmlformats.org/officeDocument/2006/math">
                    <m:sSub>
                      <m:sSubPr>
                        <m:ctrlPr>
                          <a:rPr lang="pt-BR" sz="2000" i="1">
                            <a:latin typeface="Cambria Math" panose="02040503050406030204" pitchFamily="18" charset="0"/>
                          </a:rPr>
                        </m:ctrlPr>
                      </m:sSubPr>
                      <m:e>
                        <m:r>
                          <a:rPr lang="pt-BR" sz="2000" b="1">
                            <a:latin typeface="Cambria Math" panose="02040503050406030204" pitchFamily="18" charset="0"/>
                          </a:rPr>
                          <m:t>𝐈</m:t>
                        </m:r>
                      </m:e>
                      <m:sub>
                        <m:r>
                          <a:rPr lang="pt-BR" sz="2000" i="1">
                            <a:latin typeface="Cambria Math" panose="02040503050406030204" pitchFamily="18" charset="0"/>
                          </a:rPr>
                          <m:t>𝑒𝑥𝑡</m:t>
                        </m:r>
                      </m:sub>
                    </m:sSub>
                  </m:oMath>
                </a14:m>
                <a:r>
                  <a:rPr lang="pt-BR" sz="2000" dirty="0"/>
                  <a:t> será dado por </a:t>
                </a:r>
                <a14:m>
                  <m:oMath xmlns:m="http://schemas.openxmlformats.org/officeDocument/2006/math">
                    <m:sSub>
                      <m:sSubPr>
                        <m:ctrlPr>
                          <a:rPr lang="pt-BR" sz="2000" i="1">
                            <a:latin typeface="Cambria Math" panose="02040503050406030204" pitchFamily="18" charset="0"/>
                          </a:rPr>
                        </m:ctrlPr>
                      </m:sSubPr>
                      <m:e>
                        <m:r>
                          <a:rPr lang="pt-BR" sz="2000" b="1">
                            <a:latin typeface="Cambria Math" panose="02040503050406030204" pitchFamily="18" charset="0"/>
                          </a:rPr>
                          <m:t>𝐈</m:t>
                        </m:r>
                      </m:e>
                      <m:sub>
                        <m:r>
                          <a:rPr lang="pt-BR" sz="2000" i="1">
                            <a:latin typeface="Cambria Math" panose="02040503050406030204" pitchFamily="18" charset="0"/>
                          </a:rPr>
                          <m:t>𝑒𝑥𝑡</m:t>
                        </m:r>
                      </m:sub>
                    </m:sSub>
                    <m:r>
                      <a:rPr lang="pt-BR" sz="2000" b="0" i="0" smtClean="0">
                        <a:latin typeface="Cambria Math" panose="02040503050406030204" pitchFamily="18" charset="0"/>
                      </a:rPr>
                      <m:t>=</m:t>
                    </m:r>
                    <m:sSup>
                      <m:sSupPr>
                        <m:ctrlPr>
                          <a:rPr lang="pt-BR" sz="2000" b="0" i="1" smtClean="0">
                            <a:latin typeface="Cambria Math" panose="02040503050406030204" pitchFamily="18" charset="0"/>
                          </a:rPr>
                        </m:ctrlPr>
                      </m:sSupPr>
                      <m:e>
                        <m:d>
                          <m:dPr>
                            <m:begChr m:val="["/>
                            <m:endChr m:val="]"/>
                            <m:ctrlPr>
                              <a:rPr lang="pt-BR" sz="2000" b="0" i="1" smtClean="0">
                                <a:latin typeface="Cambria Math" panose="02040503050406030204" pitchFamily="18" charset="0"/>
                              </a:rPr>
                            </m:ctrlPr>
                          </m:dPr>
                          <m:e>
                            <m:m>
                              <m:mPr>
                                <m:mcs>
                                  <m:mc>
                                    <m:mcPr>
                                      <m:count m:val="3"/>
                                      <m:mcJc m:val="center"/>
                                    </m:mcPr>
                                  </m:mc>
                                </m:mcs>
                                <m:ctrlPr>
                                  <a:rPr lang="pt-BR" sz="2000" b="0" i="1" smtClean="0">
                                    <a:latin typeface="Cambria Math" panose="02040503050406030204" pitchFamily="18" charset="0"/>
                                  </a:rPr>
                                </m:ctrlPr>
                              </m:mPr>
                              <m:mr>
                                <m:e>
                                  <m:r>
                                    <m:rPr>
                                      <m:brk m:alnAt="7"/>
                                    </m:rPr>
                                    <a:rPr lang="pt-BR" sz="2000" b="0" i="1" smtClean="0">
                                      <a:latin typeface="Cambria Math" panose="02040503050406030204" pitchFamily="18" charset="0"/>
                                    </a:rPr>
                                    <m:t>2</m:t>
                                  </m:r>
                                </m:e>
                                <m:e>
                                  <m:r>
                                    <a:rPr lang="pt-BR" sz="2000" b="0" i="1" smtClean="0">
                                      <a:latin typeface="Cambria Math" panose="02040503050406030204" pitchFamily="18" charset="0"/>
                                    </a:rPr>
                                    <m:t>0</m:t>
                                  </m:r>
                                </m:e>
                                <m:e>
                                  <m:r>
                                    <a:rPr lang="pt-BR" sz="2000" b="0" i="1" smtClean="0">
                                      <a:latin typeface="Cambria Math" panose="02040503050406030204" pitchFamily="18" charset="0"/>
                                    </a:rPr>
                                    <m:t>0</m:t>
                                  </m:r>
                                </m:e>
                              </m:mr>
                            </m:m>
                          </m:e>
                        </m:d>
                      </m:e>
                      <m:sup>
                        <m:r>
                          <a:rPr lang="pt-BR" sz="2000" b="0" i="1" smtClean="0">
                            <a:latin typeface="Cambria Math" panose="02040503050406030204" pitchFamily="18" charset="0"/>
                          </a:rPr>
                          <m:t>𝑇</m:t>
                        </m:r>
                      </m:sup>
                    </m:sSup>
                  </m:oMath>
                </a14:m>
                <a:r>
                  <a:rPr lang="pt-BR" sz="2000" dirty="0"/>
                  <a:t>, pois somente no nó 1 temos uma fonte externa de corrente, de 2 A. Já o vetor de tensões nos nós, </a:t>
                </a:r>
                <a14:m>
                  <m:oMath xmlns:m="http://schemas.openxmlformats.org/officeDocument/2006/math">
                    <m:r>
                      <a:rPr lang="pt-BR" sz="2000" b="1" i="0" dirty="0" smtClean="0">
                        <a:latin typeface="Cambria Math" panose="02040503050406030204" pitchFamily="18" charset="0"/>
                      </a:rPr>
                      <m:t>𝐕</m:t>
                    </m:r>
                  </m:oMath>
                </a14:m>
                <a:r>
                  <a:rPr lang="pt-BR" sz="2000" dirty="0"/>
                  <a:t>, será dado por </a:t>
                </a:r>
                <a14:m>
                  <m:oMath xmlns:m="http://schemas.openxmlformats.org/officeDocument/2006/math">
                    <m:r>
                      <a:rPr lang="pt-BR" sz="2000" b="1" i="0" smtClean="0">
                        <a:latin typeface="Cambria Math" panose="02040503050406030204" pitchFamily="18" charset="0"/>
                      </a:rPr>
                      <m:t>𝐕</m:t>
                    </m:r>
                    <m:r>
                      <a:rPr lang="pt-BR" sz="2000" b="0" i="1" smtClean="0">
                        <a:latin typeface="Cambria Math" panose="02040503050406030204" pitchFamily="18" charset="0"/>
                      </a:rPr>
                      <m:t>=</m:t>
                    </m:r>
                    <m:sSup>
                      <m:sSupPr>
                        <m:ctrlPr>
                          <a:rPr lang="pt-BR" sz="2000" b="0" i="1" smtClean="0">
                            <a:latin typeface="Cambria Math" panose="02040503050406030204" pitchFamily="18" charset="0"/>
                          </a:rPr>
                        </m:ctrlPr>
                      </m:sSupPr>
                      <m:e>
                        <m:d>
                          <m:dPr>
                            <m:begChr m:val="["/>
                            <m:endChr m:val="]"/>
                            <m:ctrlPr>
                              <a:rPr lang="pt-BR" sz="2000" b="0" i="1" smtClean="0">
                                <a:latin typeface="Cambria Math" panose="02040503050406030204" pitchFamily="18" charset="0"/>
                              </a:rPr>
                            </m:ctrlPr>
                          </m:dPr>
                          <m:e>
                            <m:m>
                              <m:mPr>
                                <m:mcs>
                                  <m:mc>
                                    <m:mcPr>
                                      <m:count m:val="3"/>
                                      <m:mcJc m:val="center"/>
                                    </m:mcPr>
                                  </m:mc>
                                </m:mcs>
                                <m:ctrlPr>
                                  <a:rPr lang="pt-BR" sz="2000" b="0" i="1" smtClean="0">
                                    <a:latin typeface="Cambria Math" panose="02040503050406030204" pitchFamily="18" charset="0"/>
                                  </a:rPr>
                                </m:ctrlPr>
                              </m:mPr>
                              <m:mr>
                                <m:e>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1</m:t>
                                      </m:r>
                                    </m:sub>
                                  </m:sSub>
                                </m:e>
                                <m:e>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2</m:t>
                                      </m:r>
                                    </m:sub>
                                  </m:sSub>
                                </m:e>
                                <m:e>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3</m:t>
                                      </m:r>
                                    </m:sub>
                                  </m:sSub>
                                </m:e>
                              </m:mr>
                            </m:m>
                          </m:e>
                        </m:d>
                      </m:e>
                      <m:sup>
                        <m:r>
                          <a:rPr lang="pt-BR" sz="2000" b="0" i="1" smtClean="0">
                            <a:latin typeface="Cambria Math" panose="02040503050406030204" pitchFamily="18" charset="0"/>
                          </a:rPr>
                          <m:t>𝑇</m:t>
                        </m:r>
                      </m:sup>
                    </m:sSup>
                  </m:oMath>
                </a14:m>
                <a:r>
                  <a:rPr lang="pt-BR" sz="2000" dirty="0"/>
                  <a:t>. Quanto à matriz de </a:t>
                </a:r>
                <a:r>
                  <a:rPr lang="pt-BR" sz="2000" dirty="0" err="1"/>
                  <a:t>admitância</a:t>
                </a:r>
                <a:r>
                  <a:rPr lang="pt-BR" sz="2000" dirty="0"/>
                  <a:t>, ela será dada por </a:t>
                </a:r>
              </a:p>
              <a:p>
                <a:endParaRPr lang="pt-BR" sz="2000" dirty="0"/>
              </a:p>
              <a:p>
                <a:pPr/>
                <a14:m>
                  <m:oMathPara xmlns:m="http://schemas.openxmlformats.org/officeDocument/2006/math">
                    <m:oMathParaPr>
                      <m:jc m:val="center"/>
                    </m:oMathParaPr>
                    <m:oMath xmlns:m="http://schemas.openxmlformats.org/officeDocument/2006/math">
                      <m:r>
                        <a:rPr lang="pt-BR" sz="2000" b="1" i="0" smtClean="0">
                          <a:latin typeface="Cambria Math" panose="02040503050406030204" pitchFamily="18" charset="0"/>
                        </a:rPr>
                        <m:t>𝐘</m:t>
                      </m:r>
                      <m:r>
                        <a:rPr lang="pt-BR" sz="2000" b="0" i="1" smtClean="0">
                          <a:latin typeface="Cambria Math" panose="02040503050406030204" pitchFamily="18" charset="0"/>
                        </a:rPr>
                        <m:t>=</m:t>
                      </m:r>
                      <m:d>
                        <m:dPr>
                          <m:begChr m:val="["/>
                          <m:endChr m:val="]"/>
                          <m:ctrlPr>
                            <a:rPr lang="pt-BR" sz="2000" b="0" i="1" smtClean="0">
                              <a:latin typeface="Cambria Math" panose="02040503050406030204" pitchFamily="18" charset="0"/>
                            </a:rPr>
                          </m:ctrlPr>
                        </m:dPr>
                        <m:e>
                          <m:m>
                            <m:mPr>
                              <m:mcs>
                                <m:mc>
                                  <m:mcPr>
                                    <m:count m:val="3"/>
                                    <m:mcJc m:val="center"/>
                                  </m:mcPr>
                                </m:mc>
                              </m:mcs>
                              <m:ctrlPr>
                                <a:rPr lang="pt-BR" sz="2000" b="0" i="1" smtClean="0">
                                  <a:latin typeface="Cambria Math" panose="02040503050406030204" pitchFamily="18" charset="0"/>
                                </a:rPr>
                              </m:ctrlPr>
                            </m:mPr>
                            <m:mr>
                              <m:e>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5</m:t>
                                    </m:r>
                                  </m:den>
                                </m:f>
                                <m:r>
                                  <m:rPr>
                                    <m:brk m:alnAt="7"/>
                                  </m:rP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10</m:t>
                                    </m:r>
                                  </m:den>
                                </m:f>
                                <m:r>
                                  <m:rPr>
                                    <m:brk m:alnAt="7"/>
                                  </m:rP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5</m:t>
                                    </m:r>
                                  </m:den>
                                </m:f>
                              </m:e>
                              <m:e>
                                <m: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5</m:t>
                                    </m:r>
                                  </m:den>
                                </m:f>
                              </m:e>
                              <m:e>
                                <m:r>
                                  <a:rPr lang="pt-BR" sz="2000" b="0" i="1" smtClean="0">
                                    <a:latin typeface="Cambria Math" panose="02040503050406030204" pitchFamily="18" charset="0"/>
                                  </a:rPr>
                                  <m:t>0</m:t>
                                </m:r>
                              </m:e>
                            </m:mr>
                            <m:mr>
                              <m:e>
                                <m: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5</m:t>
                                    </m:r>
                                  </m:den>
                                </m:f>
                              </m:e>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r>
                                  <m:rPr>
                                    <m:brk m:alnAt="7"/>
                                  </m:rP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10</m:t>
                                    </m:r>
                                  </m:den>
                                </m:f>
                                <m:r>
                                  <m:rPr>
                                    <m:brk m:alnAt="7"/>
                                  </m:rP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e>
                                <m: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5</m:t>
                                    </m:r>
                                  </m:den>
                                </m:f>
                              </m:e>
                            </m:mr>
                            <m:mr>
                              <m:e>
                                <m:r>
                                  <a:rPr lang="pt-BR" sz="2000" b="0" i="1" smtClean="0">
                                    <a:latin typeface="Cambria Math" panose="02040503050406030204" pitchFamily="18" charset="0"/>
                                  </a:rPr>
                                  <m:t>0</m:t>
                                </m:r>
                              </m:e>
                              <m:e>
                                <m: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5</m:t>
                                    </m:r>
                                  </m:den>
                                </m:f>
                              </m:e>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r>
                                  <m:rPr>
                                    <m:brk m:alnAt="7"/>
                                  </m:rP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mr>
                          </m:m>
                        </m:e>
                      </m:d>
                      <m:r>
                        <a:rPr lang="pt-BR" sz="2000" b="0" i="0" smtClean="0">
                          <a:latin typeface="Cambria Math" panose="02040503050406030204" pitchFamily="18" charset="0"/>
                        </a:rPr>
                        <m:t>.</m:t>
                      </m:r>
                    </m:oMath>
                  </m:oMathPara>
                </a14:m>
                <a:endParaRPr lang="pt-BR" sz="2000" dirty="0"/>
              </a:p>
            </p:txBody>
          </p:sp>
        </mc:Choice>
        <mc:Fallback>
          <p:sp>
            <p:nvSpPr>
              <p:cNvPr id="9" name="CaixaDeTexto 8"/>
              <p:cNvSpPr txBox="1">
                <a:spLocks noRot="1" noChangeAspect="1" noMove="1" noResize="1" noEditPoints="1" noAdjustHandles="1" noChangeArrowheads="1" noChangeShapeType="1" noTextEdit="1"/>
              </p:cNvSpPr>
              <p:nvPr/>
            </p:nvSpPr>
            <p:spPr>
              <a:xfrm>
                <a:off x="767408" y="1268760"/>
                <a:ext cx="11017224" cy="4685322"/>
              </a:xfrm>
              <a:prstGeom prst="rect">
                <a:avLst/>
              </a:prstGeom>
              <a:blipFill>
                <a:blip r:embed="rId2"/>
                <a:stretch>
                  <a:fillRect l="-609" t="-650" r="-609"/>
                </a:stretch>
              </a:blipFill>
            </p:spPr>
            <p:txBody>
              <a:bodyPr/>
              <a:lstStyle/>
              <a:p>
                <a:r>
                  <a:rPr lang="es-AR">
                    <a:noFill/>
                  </a:rPr>
                  <a:t> </a:t>
                </a:r>
              </a:p>
            </p:txBody>
          </p:sp>
        </mc:Fallback>
      </mc:AlternateContent>
      <p:sp>
        <p:nvSpPr>
          <p:cNvPr id="4" name="CaixaDeTexto 3">
            <a:extLst>
              <a:ext uri="{FF2B5EF4-FFF2-40B4-BE49-F238E27FC236}">
                <a16:creationId xmlns:a16="http://schemas.microsoft.com/office/drawing/2014/main" id="{A2047CEF-55B7-4EAE-AAE2-F34543DCA0E7}"/>
              </a:ext>
            </a:extLst>
          </p:cNvPr>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grpSp>
        <p:nvGrpSpPr>
          <p:cNvPr id="10" name="Agrupar 9">
            <a:extLst>
              <a:ext uri="{FF2B5EF4-FFF2-40B4-BE49-F238E27FC236}">
                <a16:creationId xmlns:a16="http://schemas.microsoft.com/office/drawing/2014/main" id="{46801294-F87E-43F0-98A2-3F0A504D0DE8}"/>
              </a:ext>
            </a:extLst>
          </p:cNvPr>
          <p:cNvGrpSpPr/>
          <p:nvPr/>
        </p:nvGrpSpPr>
        <p:grpSpPr>
          <a:xfrm>
            <a:off x="767408" y="3861048"/>
            <a:ext cx="5472608" cy="1150387"/>
            <a:chOff x="767408" y="3861048"/>
            <a:chExt cx="5472608" cy="1150387"/>
          </a:xfrm>
        </p:grpSpPr>
        <p:sp>
          <p:nvSpPr>
            <p:cNvPr id="2" name="Elipse 1">
              <a:extLst>
                <a:ext uri="{FF2B5EF4-FFF2-40B4-BE49-F238E27FC236}">
                  <a16:creationId xmlns:a16="http://schemas.microsoft.com/office/drawing/2014/main" id="{6A6B0FEC-0D73-4518-B15F-4E191E811909}"/>
                </a:ext>
              </a:extLst>
            </p:cNvPr>
            <p:cNvSpPr/>
            <p:nvPr/>
          </p:nvSpPr>
          <p:spPr>
            <a:xfrm>
              <a:off x="4367808" y="3861048"/>
              <a:ext cx="1872208" cy="864096"/>
            </a:xfrm>
            <a:prstGeom prst="ellipse">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 name="CaixaDeTexto 2">
              <a:extLst>
                <a:ext uri="{FF2B5EF4-FFF2-40B4-BE49-F238E27FC236}">
                  <a16:creationId xmlns:a16="http://schemas.microsoft.com/office/drawing/2014/main" id="{AEA28886-4708-424B-B2D6-B178B1D292C3}"/>
                </a:ext>
              </a:extLst>
            </p:cNvPr>
            <p:cNvSpPr txBox="1"/>
            <p:nvPr/>
          </p:nvSpPr>
          <p:spPr>
            <a:xfrm>
              <a:off x="767408" y="4365104"/>
              <a:ext cx="2880320" cy="646331"/>
            </a:xfrm>
            <a:prstGeom prst="rect">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algn="ctr">
                <a:defRPr>
                  <a:solidFill>
                    <a:schemeClr val="lt1"/>
                  </a:solidFill>
                  <a:latin typeface="+mn-lt"/>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r>
                <a:rPr lang="pt-BR" dirty="0">
                  <a:solidFill>
                    <a:schemeClr val="tx1"/>
                  </a:solidFill>
                  <a:latin typeface="Verdana" panose="020B0604030504040204" pitchFamily="34" charset="0"/>
                  <a:ea typeface="Verdana" panose="020B0604030504040204" pitchFamily="34" charset="0"/>
                </a:rPr>
                <a:t>Soma das </a:t>
              </a:r>
              <a:r>
                <a:rPr lang="pt-BR" dirty="0" err="1">
                  <a:solidFill>
                    <a:schemeClr val="tx1"/>
                  </a:solidFill>
                  <a:latin typeface="Verdana" panose="020B0604030504040204" pitchFamily="34" charset="0"/>
                  <a:ea typeface="Verdana" panose="020B0604030504040204" pitchFamily="34" charset="0"/>
                </a:rPr>
                <a:t>admitâncias</a:t>
              </a:r>
              <a:r>
                <a:rPr lang="pt-BR" dirty="0">
                  <a:solidFill>
                    <a:schemeClr val="tx1"/>
                  </a:solidFill>
                  <a:latin typeface="Verdana" panose="020B0604030504040204" pitchFamily="34" charset="0"/>
                  <a:ea typeface="Verdana" panose="020B0604030504040204" pitchFamily="34" charset="0"/>
                </a:rPr>
                <a:t> que chegam ao nó 1.</a:t>
              </a:r>
              <a:endParaRPr lang="es-AR" dirty="0">
                <a:solidFill>
                  <a:schemeClr val="tx1"/>
                </a:solidFill>
                <a:latin typeface="Verdana" panose="020B0604030504040204" pitchFamily="34" charset="0"/>
                <a:ea typeface="Verdana" panose="020B0604030504040204" pitchFamily="34" charset="0"/>
              </a:endParaRPr>
            </a:p>
          </p:txBody>
        </p:sp>
        <p:cxnSp>
          <p:nvCxnSpPr>
            <p:cNvPr id="6" name="Conector de Seta Reta 5">
              <a:extLst>
                <a:ext uri="{FF2B5EF4-FFF2-40B4-BE49-F238E27FC236}">
                  <a16:creationId xmlns:a16="http://schemas.microsoft.com/office/drawing/2014/main" id="{7777A160-0580-493D-848F-87999DB373B6}"/>
                </a:ext>
              </a:extLst>
            </p:cNvPr>
            <p:cNvCxnSpPr>
              <a:cxnSpLocks/>
              <a:stCxn id="3" idx="3"/>
            </p:cNvCxnSpPr>
            <p:nvPr/>
          </p:nvCxnSpPr>
          <p:spPr>
            <a:xfrm flipV="1">
              <a:off x="3647728" y="4437112"/>
              <a:ext cx="792088" cy="251158"/>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1" name="Agrupar 10">
            <a:extLst>
              <a:ext uri="{FF2B5EF4-FFF2-40B4-BE49-F238E27FC236}">
                <a16:creationId xmlns:a16="http://schemas.microsoft.com/office/drawing/2014/main" id="{B05FED9E-90C7-41ED-BF2D-9BA69BF9BB0C}"/>
              </a:ext>
            </a:extLst>
          </p:cNvPr>
          <p:cNvGrpSpPr/>
          <p:nvPr/>
        </p:nvGrpSpPr>
        <p:grpSpPr>
          <a:xfrm>
            <a:off x="1487488" y="4582869"/>
            <a:ext cx="6192688" cy="1510427"/>
            <a:chOff x="47328" y="3861048"/>
            <a:chExt cx="6192688" cy="1510427"/>
          </a:xfrm>
        </p:grpSpPr>
        <p:sp>
          <p:nvSpPr>
            <p:cNvPr id="12" name="Elipse 11">
              <a:extLst>
                <a:ext uri="{FF2B5EF4-FFF2-40B4-BE49-F238E27FC236}">
                  <a16:creationId xmlns:a16="http://schemas.microsoft.com/office/drawing/2014/main" id="{18C433E5-68D6-48BC-BCD7-23C34BF138DA}"/>
                </a:ext>
              </a:extLst>
            </p:cNvPr>
            <p:cNvSpPr/>
            <p:nvPr/>
          </p:nvSpPr>
          <p:spPr>
            <a:xfrm>
              <a:off x="4367808" y="3861048"/>
              <a:ext cx="1872208" cy="864096"/>
            </a:xfrm>
            <a:prstGeom prst="ellipse">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CaixaDeTexto 12">
              <a:extLst>
                <a:ext uri="{FF2B5EF4-FFF2-40B4-BE49-F238E27FC236}">
                  <a16:creationId xmlns:a16="http://schemas.microsoft.com/office/drawing/2014/main" id="{B0CBD75A-9905-4891-8192-B3F043449349}"/>
                </a:ext>
              </a:extLst>
            </p:cNvPr>
            <p:cNvSpPr txBox="1"/>
            <p:nvPr/>
          </p:nvSpPr>
          <p:spPr>
            <a:xfrm>
              <a:off x="47328" y="4725144"/>
              <a:ext cx="2880320" cy="646331"/>
            </a:xfrm>
            <a:prstGeom prst="rect">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algn="ctr">
                <a:defRPr>
                  <a:solidFill>
                    <a:schemeClr val="lt1"/>
                  </a:solidFill>
                  <a:latin typeface="+mn-lt"/>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r>
                <a:rPr lang="pt-BR" dirty="0">
                  <a:solidFill>
                    <a:schemeClr val="tx1"/>
                  </a:solidFill>
                  <a:latin typeface="Verdana" panose="020B0604030504040204" pitchFamily="34" charset="0"/>
                  <a:ea typeface="Verdana" panose="020B0604030504040204" pitchFamily="34" charset="0"/>
                </a:rPr>
                <a:t>Soma das </a:t>
              </a:r>
              <a:r>
                <a:rPr lang="pt-BR" dirty="0" err="1">
                  <a:solidFill>
                    <a:schemeClr val="tx1"/>
                  </a:solidFill>
                  <a:latin typeface="Verdana" panose="020B0604030504040204" pitchFamily="34" charset="0"/>
                  <a:ea typeface="Verdana" panose="020B0604030504040204" pitchFamily="34" charset="0"/>
                </a:rPr>
                <a:t>admitâncias</a:t>
              </a:r>
              <a:r>
                <a:rPr lang="pt-BR" dirty="0">
                  <a:solidFill>
                    <a:schemeClr val="tx1"/>
                  </a:solidFill>
                  <a:latin typeface="Verdana" panose="020B0604030504040204" pitchFamily="34" charset="0"/>
                  <a:ea typeface="Verdana" panose="020B0604030504040204" pitchFamily="34" charset="0"/>
                </a:rPr>
                <a:t> que chegam ao nó 2.</a:t>
              </a:r>
              <a:endParaRPr lang="es-AR" dirty="0">
                <a:solidFill>
                  <a:schemeClr val="tx1"/>
                </a:solidFill>
                <a:latin typeface="Verdana" panose="020B0604030504040204" pitchFamily="34" charset="0"/>
                <a:ea typeface="Verdana" panose="020B0604030504040204" pitchFamily="34" charset="0"/>
              </a:endParaRPr>
            </a:p>
          </p:txBody>
        </p:sp>
        <p:cxnSp>
          <p:nvCxnSpPr>
            <p:cNvPr id="14" name="Conector de Seta Reta 13">
              <a:extLst>
                <a:ext uri="{FF2B5EF4-FFF2-40B4-BE49-F238E27FC236}">
                  <a16:creationId xmlns:a16="http://schemas.microsoft.com/office/drawing/2014/main" id="{2297D10E-D8D0-4463-8EFD-A946FE8181B6}"/>
                </a:ext>
              </a:extLst>
            </p:cNvPr>
            <p:cNvCxnSpPr>
              <a:cxnSpLocks/>
              <a:stCxn id="13" idx="3"/>
            </p:cNvCxnSpPr>
            <p:nvPr/>
          </p:nvCxnSpPr>
          <p:spPr>
            <a:xfrm flipV="1">
              <a:off x="2927648" y="4492213"/>
              <a:ext cx="1584176" cy="55609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6" name="Agrupar 15">
            <a:extLst>
              <a:ext uri="{FF2B5EF4-FFF2-40B4-BE49-F238E27FC236}">
                <a16:creationId xmlns:a16="http://schemas.microsoft.com/office/drawing/2014/main" id="{2DACB4D9-A25D-4167-9F30-1F818348DCEC}"/>
              </a:ext>
            </a:extLst>
          </p:cNvPr>
          <p:cNvGrpSpPr/>
          <p:nvPr/>
        </p:nvGrpSpPr>
        <p:grpSpPr>
          <a:xfrm>
            <a:off x="3215680" y="5229200"/>
            <a:ext cx="5472608" cy="1584176"/>
            <a:chOff x="767408" y="3825914"/>
            <a:chExt cx="5472608" cy="1584176"/>
          </a:xfrm>
        </p:grpSpPr>
        <p:sp>
          <p:nvSpPr>
            <p:cNvPr id="17" name="Elipse 16">
              <a:extLst>
                <a:ext uri="{FF2B5EF4-FFF2-40B4-BE49-F238E27FC236}">
                  <a16:creationId xmlns:a16="http://schemas.microsoft.com/office/drawing/2014/main" id="{30F051AD-1316-4429-BA76-A77D76A187A4}"/>
                </a:ext>
              </a:extLst>
            </p:cNvPr>
            <p:cNvSpPr/>
            <p:nvPr/>
          </p:nvSpPr>
          <p:spPr>
            <a:xfrm>
              <a:off x="4799856" y="3825914"/>
              <a:ext cx="1440160" cy="864096"/>
            </a:xfrm>
            <a:prstGeom prst="ellipse">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8" name="CaixaDeTexto 17">
              <a:extLst>
                <a:ext uri="{FF2B5EF4-FFF2-40B4-BE49-F238E27FC236}">
                  <a16:creationId xmlns:a16="http://schemas.microsoft.com/office/drawing/2014/main" id="{FE27D3F4-B1BD-4E2C-B558-FC6D3A7A94DA}"/>
                </a:ext>
              </a:extLst>
            </p:cNvPr>
            <p:cNvSpPr txBox="1"/>
            <p:nvPr/>
          </p:nvSpPr>
          <p:spPr>
            <a:xfrm>
              <a:off x="767408" y="4763759"/>
              <a:ext cx="2880320" cy="646331"/>
            </a:xfrm>
            <a:prstGeom prst="rect">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algn="ctr">
                <a:defRPr>
                  <a:solidFill>
                    <a:schemeClr val="lt1"/>
                  </a:solidFill>
                  <a:latin typeface="+mn-lt"/>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r>
                <a:rPr lang="pt-BR" dirty="0">
                  <a:solidFill>
                    <a:schemeClr val="tx1"/>
                  </a:solidFill>
                  <a:latin typeface="Verdana" panose="020B0604030504040204" pitchFamily="34" charset="0"/>
                  <a:ea typeface="Verdana" panose="020B0604030504040204" pitchFamily="34" charset="0"/>
                </a:rPr>
                <a:t>Soma das </a:t>
              </a:r>
              <a:r>
                <a:rPr lang="pt-BR" dirty="0" err="1">
                  <a:solidFill>
                    <a:schemeClr val="tx1"/>
                  </a:solidFill>
                  <a:latin typeface="Verdana" panose="020B0604030504040204" pitchFamily="34" charset="0"/>
                  <a:ea typeface="Verdana" panose="020B0604030504040204" pitchFamily="34" charset="0"/>
                </a:rPr>
                <a:t>admitâncias</a:t>
              </a:r>
              <a:r>
                <a:rPr lang="pt-BR" dirty="0">
                  <a:solidFill>
                    <a:schemeClr val="tx1"/>
                  </a:solidFill>
                  <a:latin typeface="Verdana" panose="020B0604030504040204" pitchFamily="34" charset="0"/>
                  <a:ea typeface="Verdana" panose="020B0604030504040204" pitchFamily="34" charset="0"/>
                </a:rPr>
                <a:t> que chegam ao nó 3.</a:t>
              </a:r>
              <a:endParaRPr lang="es-AR" dirty="0">
                <a:solidFill>
                  <a:schemeClr val="tx1"/>
                </a:solidFill>
                <a:latin typeface="Verdana" panose="020B0604030504040204" pitchFamily="34" charset="0"/>
                <a:ea typeface="Verdana" panose="020B0604030504040204" pitchFamily="34" charset="0"/>
              </a:endParaRPr>
            </a:p>
          </p:txBody>
        </p:sp>
        <p:cxnSp>
          <p:nvCxnSpPr>
            <p:cNvPr id="19" name="Conector de Seta Reta 18">
              <a:extLst>
                <a:ext uri="{FF2B5EF4-FFF2-40B4-BE49-F238E27FC236}">
                  <a16:creationId xmlns:a16="http://schemas.microsoft.com/office/drawing/2014/main" id="{96F5508A-4966-4E0A-9E7A-6AEEC3993E9A}"/>
                </a:ext>
              </a:extLst>
            </p:cNvPr>
            <p:cNvCxnSpPr>
              <a:cxnSpLocks/>
              <a:stCxn id="18" idx="3"/>
              <a:endCxn id="17" idx="3"/>
            </p:cNvCxnSpPr>
            <p:nvPr/>
          </p:nvCxnSpPr>
          <p:spPr>
            <a:xfrm flipV="1">
              <a:off x="3647728" y="4563466"/>
              <a:ext cx="1363035" cy="523459"/>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0" name="Agrupar 29">
            <a:extLst>
              <a:ext uri="{FF2B5EF4-FFF2-40B4-BE49-F238E27FC236}">
                <a16:creationId xmlns:a16="http://schemas.microsoft.com/office/drawing/2014/main" id="{7C301799-C4E6-4186-9B72-B6639F95EB41}"/>
              </a:ext>
            </a:extLst>
          </p:cNvPr>
          <p:cNvGrpSpPr/>
          <p:nvPr/>
        </p:nvGrpSpPr>
        <p:grpSpPr>
          <a:xfrm>
            <a:off x="4871864" y="3573016"/>
            <a:ext cx="6048672" cy="1981851"/>
            <a:chOff x="4871864" y="3573016"/>
            <a:chExt cx="6048672" cy="1981851"/>
          </a:xfrm>
        </p:grpSpPr>
        <p:grpSp>
          <p:nvGrpSpPr>
            <p:cNvPr id="28" name="Agrupar 27">
              <a:extLst>
                <a:ext uri="{FF2B5EF4-FFF2-40B4-BE49-F238E27FC236}">
                  <a16:creationId xmlns:a16="http://schemas.microsoft.com/office/drawing/2014/main" id="{8840BD05-D5BD-4C01-98AE-0F213C9B1814}"/>
                </a:ext>
              </a:extLst>
            </p:cNvPr>
            <p:cNvGrpSpPr/>
            <p:nvPr/>
          </p:nvGrpSpPr>
          <p:grpSpPr>
            <a:xfrm>
              <a:off x="6456040" y="3573016"/>
              <a:ext cx="4464496" cy="1259269"/>
              <a:chOff x="6456040" y="3573016"/>
              <a:chExt cx="4464496" cy="1259269"/>
            </a:xfrm>
          </p:grpSpPr>
          <p:sp>
            <p:nvSpPr>
              <p:cNvPr id="21" name="Elipse 20">
                <a:extLst>
                  <a:ext uri="{FF2B5EF4-FFF2-40B4-BE49-F238E27FC236}">
                    <a16:creationId xmlns:a16="http://schemas.microsoft.com/office/drawing/2014/main" id="{A5922772-2657-4FE8-8A94-3ABA4DC955D1}"/>
                  </a:ext>
                </a:extLst>
              </p:cNvPr>
              <p:cNvSpPr/>
              <p:nvPr/>
            </p:nvSpPr>
            <p:spPr>
              <a:xfrm>
                <a:off x="6456040" y="3861048"/>
                <a:ext cx="972000" cy="971237"/>
              </a:xfrm>
              <a:prstGeom prst="ellipse">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CaixaDeTexto 21">
                <a:extLst>
                  <a:ext uri="{FF2B5EF4-FFF2-40B4-BE49-F238E27FC236}">
                    <a16:creationId xmlns:a16="http://schemas.microsoft.com/office/drawing/2014/main" id="{EDDF823B-CA80-4A91-A402-FAB9EE39ECDB}"/>
                  </a:ext>
                </a:extLst>
              </p:cNvPr>
              <p:cNvSpPr txBox="1"/>
              <p:nvPr/>
            </p:nvSpPr>
            <p:spPr>
              <a:xfrm>
                <a:off x="7824192" y="3573016"/>
                <a:ext cx="3096344" cy="646331"/>
              </a:xfrm>
              <a:prstGeom prst="rect">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algn="ctr">
                  <a:defRPr>
                    <a:ea typeface="Verdana" panose="020B0604030504040204" pitchFamily="34" charset="0"/>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r>
                  <a:rPr lang="pt-BR" dirty="0" err="1">
                    <a:solidFill>
                      <a:schemeClr val="tx1"/>
                    </a:solidFill>
                    <a:latin typeface="Verdana" panose="020B0604030504040204" pitchFamily="34" charset="0"/>
                  </a:rPr>
                  <a:t>Admitância</a:t>
                </a:r>
                <a:r>
                  <a:rPr lang="pt-BR" dirty="0">
                    <a:solidFill>
                      <a:schemeClr val="tx1"/>
                    </a:solidFill>
                    <a:latin typeface="Verdana" panose="020B0604030504040204" pitchFamily="34" charset="0"/>
                  </a:rPr>
                  <a:t> entre os nós 1 e 2, com sinal negativo</a:t>
                </a:r>
                <a:endParaRPr lang="es-AR" dirty="0">
                  <a:solidFill>
                    <a:schemeClr val="tx1"/>
                  </a:solidFill>
                  <a:latin typeface="Verdana" panose="020B0604030504040204" pitchFamily="34" charset="0"/>
                </a:endParaRPr>
              </a:p>
            </p:txBody>
          </p:sp>
          <p:cxnSp>
            <p:nvCxnSpPr>
              <p:cNvPr id="24" name="Conector de Seta Reta 23">
                <a:extLst>
                  <a:ext uri="{FF2B5EF4-FFF2-40B4-BE49-F238E27FC236}">
                    <a16:creationId xmlns:a16="http://schemas.microsoft.com/office/drawing/2014/main" id="{16B9F5DB-2385-4856-A9D5-DAC273AFB70A}"/>
                  </a:ext>
                </a:extLst>
              </p:cNvPr>
              <p:cNvCxnSpPr>
                <a:cxnSpLocks/>
                <a:stCxn id="22" idx="1"/>
              </p:cNvCxnSpPr>
              <p:nvPr/>
            </p:nvCxnSpPr>
            <p:spPr>
              <a:xfrm flipH="1">
                <a:off x="7459035" y="3896182"/>
                <a:ext cx="365157" cy="33583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29" name="Elipse 28">
              <a:extLst>
                <a:ext uri="{FF2B5EF4-FFF2-40B4-BE49-F238E27FC236}">
                  <a16:creationId xmlns:a16="http://schemas.microsoft.com/office/drawing/2014/main" id="{6E72C914-9DB9-4347-92B5-F7A8C05056E3}"/>
                </a:ext>
              </a:extLst>
            </p:cNvPr>
            <p:cNvSpPr/>
            <p:nvPr/>
          </p:nvSpPr>
          <p:spPr>
            <a:xfrm>
              <a:off x="4871864" y="4582867"/>
              <a:ext cx="972000" cy="972000"/>
            </a:xfrm>
            <a:prstGeom prst="ellipse">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31" name="Agrupar 30">
            <a:extLst>
              <a:ext uri="{FF2B5EF4-FFF2-40B4-BE49-F238E27FC236}">
                <a16:creationId xmlns:a16="http://schemas.microsoft.com/office/drawing/2014/main" id="{E8D5097B-97CC-475E-A01E-40008A1ABC46}"/>
              </a:ext>
            </a:extLst>
          </p:cNvPr>
          <p:cNvGrpSpPr/>
          <p:nvPr/>
        </p:nvGrpSpPr>
        <p:grpSpPr>
          <a:xfrm>
            <a:off x="5123952" y="4077144"/>
            <a:ext cx="6660680" cy="1800128"/>
            <a:chOff x="4259856" y="4005136"/>
            <a:chExt cx="6660680" cy="1800128"/>
          </a:xfrm>
        </p:grpSpPr>
        <p:grpSp>
          <p:nvGrpSpPr>
            <p:cNvPr id="32" name="Agrupar 31">
              <a:extLst>
                <a:ext uri="{FF2B5EF4-FFF2-40B4-BE49-F238E27FC236}">
                  <a16:creationId xmlns:a16="http://schemas.microsoft.com/office/drawing/2014/main" id="{BCFFF473-33A1-4F02-860D-10FFED24B422}"/>
                </a:ext>
              </a:extLst>
            </p:cNvPr>
            <p:cNvGrpSpPr/>
            <p:nvPr/>
          </p:nvGrpSpPr>
          <p:grpSpPr>
            <a:xfrm>
              <a:off x="6816080" y="4005136"/>
              <a:ext cx="4104456" cy="1008040"/>
              <a:chOff x="6816080" y="4005136"/>
              <a:chExt cx="4104456" cy="1008040"/>
            </a:xfrm>
          </p:grpSpPr>
          <p:sp>
            <p:nvSpPr>
              <p:cNvPr id="34" name="Elipse 33">
                <a:extLst>
                  <a:ext uri="{FF2B5EF4-FFF2-40B4-BE49-F238E27FC236}">
                    <a16:creationId xmlns:a16="http://schemas.microsoft.com/office/drawing/2014/main" id="{0E324FA1-6287-455B-A6BB-D468AA8E7DB6}"/>
                  </a:ext>
                </a:extLst>
              </p:cNvPr>
              <p:cNvSpPr/>
              <p:nvPr/>
            </p:nvSpPr>
            <p:spPr>
              <a:xfrm>
                <a:off x="6816080" y="4005136"/>
                <a:ext cx="540000" cy="540000"/>
              </a:xfrm>
              <a:prstGeom prst="ellipse">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5" name="CaixaDeTexto 34">
                <a:extLst>
                  <a:ext uri="{FF2B5EF4-FFF2-40B4-BE49-F238E27FC236}">
                    <a16:creationId xmlns:a16="http://schemas.microsoft.com/office/drawing/2014/main" id="{D0F4C1FB-377F-4135-9E4D-6179B55BEF0A}"/>
                  </a:ext>
                </a:extLst>
              </p:cNvPr>
              <p:cNvSpPr txBox="1"/>
              <p:nvPr/>
            </p:nvSpPr>
            <p:spPr>
              <a:xfrm>
                <a:off x="7824192" y="4366845"/>
                <a:ext cx="3096344" cy="646331"/>
              </a:xfrm>
              <a:prstGeom prst="rect">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algn="ctr">
                  <a:defRPr>
                    <a:ea typeface="Verdana" panose="020B0604030504040204" pitchFamily="34" charset="0"/>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r>
                  <a:rPr lang="pt-BR" dirty="0">
                    <a:solidFill>
                      <a:schemeClr val="tx1"/>
                    </a:solidFill>
                    <a:latin typeface="Verdana" panose="020B0604030504040204" pitchFamily="34" charset="0"/>
                  </a:rPr>
                  <a:t>Não há impedância entre os nós 1 e 3</a:t>
                </a:r>
                <a:endParaRPr lang="es-AR" dirty="0">
                  <a:solidFill>
                    <a:schemeClr val="tx1"/>
                  </a:solidFill>
                  <a:latin typeface="Verdana" panose="020B0604030504040204" pitchFamily="34" charset="0"/>
                </a:endParaRPr>
              </a:p>
            </p:txBody>
          </p:sp>
          <p:cxnSp>
            <p:nvCxnSpPr>
              <p:cNvPr id="36" name="Conector de Seta Reta 35">
                <a:extLst>
                  <a:ext uri="{FF2B5EF4-FFF2-40B4-BE49-F238E27FC236}">
                    <a16:creationId xmlns:a16="http://schemas.microsoft.com/office/drawing/2014/main" id="{E1BF6E9E-FBB5-4A80-9053-0B5D5C9A0CA2}"/>
                  </a:ext>
                </a:extLst>
              </p:cNvPr>
              <p:cNvCxnSpPr>
                <a:cxnSpLocks/>
                <a:stCxn id="35" idx="1"/>
                <a:endCxn id="34" idx="4"/>
              </p:cNvCxnSpPr>
              <p:nvPr/>
            </p:nvCxnSpPr>
            <p:spPr>
              <a:xfrm flipH="1" flipV="1">
                <a:off x="7086080" y="4545136"/>
                <a:ext cx="738112" cy="144875"/>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3" name="Elipse 32">
              <a:extLst>
                <a:ext uri="{FF2B5EF4-FFF2-40B4-BE49-F238E27FC236}">
                  <a16:creationId xmlns:a16="http://schemas.microsoft.com/office/drawing/2014/main" id="{CA50FB1C-8E8D-40CC-90BA-FCC3F1B05249}"/>
                </a:ext>
              </a:extLst>
            </p:cNvPr>
            <p:cNvSpPr/>
            <p:nvPr/>
          </p:nvSpPr>
          <p:spPr>
            <a:xfrm>
              <a:off x="4259856" y="5265264"/>
              <a:ext cx="540000" cy="540000"/>
            </a:xfrm>
            <a:prstGeom prst="ellipse">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grpSp>
        <p:nvGrpSpPr>
          <p:cNvPr id="38" name="Agrupar 37">
            <a:extLst>
              <a:ext uri="{FF2B5EF4-FFF2-40B4-BE49-F238E27FC236}">
                <a16:creationId xmlns:a16="http://schemas.microsoft.com/office/drawing/2014/main" id="{9AC44B4B-BB18-4E49-997F-19A4BD2D2470}"/>
              </a:ext>
            </a:extLst>
          </p:cNvPr>
          <p:cNvGrpSpPr/>
          <p:nvPr/>
        </p:nvGrpSpPr>
        <p:grpSpPr>
          <a:xfrm>
            <a:off x="6420144" y="4509120"/>
            <a:ext cx="5724528" cy="1620072"/>
            <a:chOff x="5412032" y="3861048"/>
            <a:chExt cx="5724528" cy="1620072"/>
          </a:xfrm>
        </p:grpSpPr>
        <p:grpSp>
          <p:nvGrpSpPr>
            <p:cNvPr id="39" name="Agrupar 38">
              <a:extLst>
                <a:ext uri="{FF2B5EF4-FFF2-40B4-BE49-F238E27FC236}">
                  <a16:creationId xmlns:a16="http://schemas.microsoft.com/office/drawing/2014/main" id="{09304805-0F00-442D-ADC8-8D138FFFA1A4}"/>
                </a:ext>
              </a:extLst>
            </p:cNvPr>
            <p:cNvGrpSpPr/>
            <p:nvPr/>
          </p:nvGrpSpPr>
          <p:grpSpPr>
            <a:xfrm>
              <a:off x="6384032" y="3861048"/>
              <a:ext cx="4752528" cy="1440160"/>
              <a:chOff x="6384032" y="3861048"/>
              <a:chExt cx="4752528" cy="1440160"/>
            </a:xfrm>
          </p:grpSpPr>
          <p:sp>
            <p:nvSpPr>
              <p:cNvPr id="41" name="Elipse 40">
                <a:extLst>
                  <a:ext uri="{FF2B5EF4-FFF2-40B4-BE49-F238E27FC236}">
                    <a16:creationId xmlns:a16="http://schemas.microsoft.com/office/drawing/2014/main" id="{BE5E5DCE-28B4-4028-993A-1759DE073D35}"/>
                  </a:ext>
                </a:extLst>
              </p:cNvPr>
              <p:cNvSpPr/>
              <p:nvPr/>
            </p:nvSpPr>
            <p:spPr>
              <a:xfrm>
                <a:off x="6456040" y="3861048"/>
                <a:ext cx="972000" cy="971237"/>
              </a:xfrm>
              <a:prstGeom prst="ellipse">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2" name="CaixaDeTexto 41">
                <a:extLst>
                  <a:ext uri="{FF2B5EF4-FFF2-40B4-BE49-F238E27FC236}">
                    <a16:creationId xmlns:a16="http://schemas.microsoft.com/office/drawing/2014/main" id="{742A8AD3-B8D1-42A5-B051-61642F4FE96E}"/>
                  </a:ext>
                </a:extLst>
              </p:cNvPr>
              <p:cNvSpPr txBox="1"/>
              <p:nvPr/>
            </p:nvSpPr>
            <p:spPr>
              <a:xfrm>
                <a:off x="8040216" y="4654877"/>
                <a:ext cx="3096344" cy="646331"/>
              </a:xfrm>
              <a:prstGeom prst="rect">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pt-BR"/>
                </a:defPPr>
                <a:lvl1pPr algn="ctr">
                  <a:defRPr>
                    <a:ea typeface="Verdana" panose="020B0604030504040204" pitchFamily="34" charset="0"/>
                    <a:cs typeface="+mn-cs"/>
                  </a:defRPr>
                </a:lvl1pPr>
                <a:lvl2pPr>
                  <a:defRPr>
                    <a:solidFill>
                      <a:schemeClr val="lt1"/>
                    </a:solidFill>
                    <a:latin typeface="+mn-lt"/>
                    <a:cs typeface="+mn-cs"/>
                  </a:defRPr>
                </a:lvl2pPr>
                <a:lvl3pPr>
                  <a:defRPr>
                    <a:solidFill>
                      <a:schemeClr val="lt1"/>
                    </a:solidFill>
                    <a:latin typeface="+mn-lt"/>
                    <a:cs typeface="+mn-cs"/>
                  </a:defRPr>
                </a:lvl3pPr>
                <a:lvl4pPr>
                  <a:defRPr>
                    <a:solidFill>
                      <a:schemeClr val="lt1"/>
                    </a:solidFill>
                    <a:latin typeface="+mn-lt"/>
                    <a:cs typeface="+mn-cs"/>
                  </a:defRPr>
                </a:lvl4pPr>
                <a:lvl5pPr>
                  <a:defRPr>
                    <a:solidFill>
                      <a:schemeClr val="lt1"/>
                    </a:solidFill>
                    <a:latin typeface="+mn-lt"/>
                    <a:cs typeface="+mn-cs"/>
                  </a:defRPr>
                </a:lvl5pPr>
                <a:lvl6pPr>
                  <a:defRPr>
                    <a:solidFill>
                      <a:schemeClr val="lt1"/>
                    </a:solidFill>
                    <a:latin typeface="+mn-lt"/>
                    <a:cs typeface="+mn-cs"/>
                  </a:defRPr>
                </a:lvl6pPr>
                <a:lvl7pPr>
                  <a:defRPr>
                    <a:solidFill>
                      <a:schemeClr val="lt1"/>
                    </a:solidFill>
                    <a:latin typeface="+mn-lt"/>
                    <a:cs typeface="+mn-cs"/>
                  </a:defRPr>
                </a:lvl7pPr>
                <a:lvl8pPr>
                  <a:defRPr>
                    <a:solidFill>
                      <a:schemeClr val="lt1"/>
                    </a:solidFill>
                    <a:latin typeface="+mn-lt"/>
                    <a:cs typeface="+mn-cs"/>
                  </a:defRPr>
                </a:lvl8pPr>
                <a:lvl9pPr>
                  <a:defRPr>
                    <a:solidFill>
                      <a:schemeClr val="lt1"/>
                    </a:solidFill>
                    <a:latin typeface="+mn-lt"/>
                    <a:cs typeface="+mn-cs"/>
                  </a:defRPr>
                </a:lvl9pPr>
              </a:lstStyle>
              <a:p>
                <a:r>
                  <a:rPr lang="pt-BR" dirty="0" err="1">
                    <a:solidFill>
                      <a:schemeClr val="tx1"/>
                    </a:solidFill>
                    <a:latin typeface="Verdana" panose="020B0604030504040204" pitchFamily="34" charset="0"/>
                  </a:rPr>
                  <a:t>Admitância</a:t>
                </a:r>
                <a:r>
                  <a:rPr lang="pt-BR" dirty="0">
                    <a:solidFill>
                      <a:schemeClr val="tx1"/>
                    </a:solidFill>
                    <a:latin typeface="Verdana" panose="020B0604030504040204" pitchFamily="34" charset="0"/>
                  </a:rPr>
                  <a:t> entre os nós 2 e 3, com sinal negativo</a:t>
                </a:r>
                <a:endParaRPr lang="es-AR" dirty="0">
                  <a:solidFill>
                    <a:schemeClr val="tx1"/>
                  </a:solidFill>
                  <a:latin typeface="Verdana" panose="020B0604030504040204" pitchFamily="34" charset="0"/>
                </a:endParaRPr>
              </a:p>
            </p:txBody>
          </p:sp>
          <p:cxnSp>
            <p:nvCxnSpPr>
              <p:cNvPr id="43" name="Conector de Seta Reta 42">
                <a:extLst>
                  <a:ext uri="{FF2B5EF4-FFF2-40B4-BE49-F238E27FC236}">
                    <a16:creationId xmlns:a16="http://schemas.microsoft.com/office/drawing/2014/main" id="{5A737F3C-8E3B-428C-8F91-93CC9114E26A}"/>
                  </a:ext>
                </a:extLst>
              </p:cNvPr>
              <p:cNvCxnSpPr>
                <a:cxnSpLocks/>
                <a:stCxn id="42" idx="1"/>
              </p:cNvCxnSpPr>
              <p:nvPr/>
            </p:nvCxnSpPr>
            <p:spPr>
              <a:xfrm flipH="1">
                <a:off x="6384032" y="4978043"/>
                <a:ext cx="1656184" cy="14401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0" name="Elipse 39">
              <a:extLst>
                <a:ext uri="{FF2B5EF4-FFF2-40B4-BE49-F238E27FC236}">
                  <a16:creationId xmlns:a16="http://schemas.microsoft.com/office/drawing/2014/main" id="{AF3DAB23-B2F7-43A6-8CE4-3686F3AB4FC1}"/>
                </a:ext>
              </a:extLst>
            </p:cNvPr>
            <p:cNvSpPr/>
            <p:nvPr/>
          </p:nvSpPr>
          <p:spPr>
            <a:xfrm>
              <a:off x="5412032" y="4509120"/>
              <a:ext cx="972000" cy="972000"/>
            </a:xfrm>
            <a:prstGeom prst="ellipse">
              <a:avLst/>
            </a:prstGeom>
            <a:solidFill>
              <a:schemeClr val="accent6">
                <a:lumMod val="20000"/>
                <a:lumOff val="80000"/>
                <a:alpha val="51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Tree>
    <p:extLst>
      <p:ext uri="{BB962C8B-B14F-4D97-AF65-F5344CB8AC3E}">
        <p14:creationId xmlns:p14="http://schemas.microsoft.com/office/powerpoint/2010/main" val="40681962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31"/>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CaixaDeTexto 8"/>
              <p:cNvSpPr txBox="1"/>
              <p:nvPr/>
            </p:nvSpPr>
            <p:spPr>
              <a:xfrm>
                <a:off x="551384" y="1052736"/>
                <a:ext cx="11233248" cy="5759462"/>
              </a:xfrm>
              <a:prstGeom prst="rect">
                <a:avLst/>
              </a:prstGeom>
              <a:noFill/>
            </p:spPr>
            <p:txBody>
              <a:bodyPr wrap="square" rtlCol="0">
                <a:spAutoFit/>
              </a:bodyPr>
              <a:lstStyle/>
              <a:p>
                <a:r>
                  <a:rPr lang="pt-BR" sz="2000" dirty="0"/>
                  <a:t>Para confirmar esses valores, vamos escrever as equações nodais correspondentes a cada nó, que são:</a:t>
                </a:r>
              </a:p>
              <a:p>
                <a:endParaRPr lang="pt-BR" sz="2000" dirty="0"/>
              </a:p>
              <a:p>
                <a:pPr marL="285750" indent="-285750">
                  <a:buFont typeface="Arial" panose="020B0604020202020204" pitchFamily="34" charset="0"/>
                  <a:buChar char="•"/>
                </a:pPr>
                <a:r>
                  <a:rPr lang="pt-BR" sz="2000" dirty="0"/>
                  <a:t>Nó 1: </a:t>
                </a:r>
                <a14:m>
                  <m:oMath xmlns:m="http://schemas.openxmlformats.org/officeDocument/2006/math">
                    <m:r>
                      <a:rPr lang="pt-BR" sz="2000" b="0" i="1" smtClean="0">
                        <a:latin typeface="Cambria Math" panose="02040503050406030204" pitchFamily="18" charset="0"/>
                      </a:rPr>
                      <m:t>−2+</m:t>
                    </m:r>
                    <m:f>
                      <m:fPr>
                        <m:ctrlPr>
                          <a:rPr lang="pt-BR" sz="2000" b="0" i="1" smtClean="0">
                            <a:latin typeface="Cambria Math" panose="02040503050406030204" pitchFamily="18" charset="0"/>
                          </a:rPr>
                        </m:ctrlPr>
                      </m:fPr>
                      <m:num>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1</m:t>
                            </m:r>
                          </m:sub>
                        </m:sSub>
                      </m:num>
                      <m:den>
                        <m:r>
                          <a:rPr lang="pt-BR" sz="2000" b="0" i="1" smtClean="0">
                            <a:latin typeface="Cambria Math" panose="02040503050406030204" pitchFamily="18" charset="0"/>
                          </a:rPr>
                          <m:t>5</m:t>
                        </m:r>
                      </m:den>
                    </m:f>
                    <m:r>
                      <a:rPr lang="pt-BR" sz="2000" b="0" i="1" smtClean="0">
                        <a:latin typeface="Cambria Math" panose="02040503050406030204" pitchFamily="18" charset="0"/>
                      </a:rPr>
                      <m:t>+</m:t>
                    </m:r>
                    <m:f>
                      <m:fPr>
                        <m:ctrlPr>
                          <a:rPr lang="pt-BR" sz="2000" i="1">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1</m:t>
                            </m:r>
                          </m:sub>
                        </m:sSub>
                      </m:num>
                      <m:den>
                        <m:r>
                          <a:rPr lang="pt-BR" sz="2000" b="0" i="1" smtClean="0">
                            <a:latin typeface="Cambria Math" panose="02040503050406030204" pitchFamily="18" charset="0"/>
                          </a:rPr>
                          <m:t>10</m:t>
                        </m:r>
                      </m:den>
                    </m:f>
                    <m:r>
                      <a:rPr lang="pt-BR" sz="2000" i="1">
                        <a:latin typeface="Cambria Math" panose="02040503050406030204" pitchFamily="18" charset="0"/>
                      </a:rPr>
                      <m:t>+</m:t>
                    </m:r>
                    <m:f>
                      <m:fPr>
                        <m:ctrlPr>
                          <a:rPr lang="pt-BR" sz="2000" i="1">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1</m:t>
                            </m:r>
                          </m:sub>
                        </m:sSub>
                        <m:r>
                          <a:rPr lang="pt-BR" sz="2000" b="0" i="1" smtClean="0">
                            <a:latin typeface="Cambria Math" panose="02040503050406030204" pitchFamily="18" charset="0"/>
                          </a:rPr>
                          <m:t>−</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2</m:t>
                            </m:r>
                          </m:sub>
                        </m:sSub>
                      </m:num>
                      <m:den>
                        <m:r>
                          <a:rPr lang="pt-BR" sz="2000" i="1">
                            <a:latin typeface="Cambria Math" panose="02040503050406030204" pitchFamily="18" charset="0"/>
                          </a:rPr>
                          <m:t>5</m:t>
                        </m:r>
                      </m:den>
                    </m:f>
                    <m:r>
                      <a:rPr lang="pt-BR" sz="2000" b="0" i="0" smtClean="0">
                        <a:latin typeface="Cambria Math" panose="02040503050406030204" pitchFamily="18" charset="0"/>
                      </a:rPr>
                      <m:t>=0 </m:t>
                    </m:r>
                    <m:r>
                      <a:rPr lang="pt-BR" sz="2000" b="0" i="1" smtClean="0">
                        <a:latin typeface="Cambria Math" panose="02040503050406030204" pitchFamily="18" charset="0"/>
                        <a:ea typeface="Cambria Math" panose="02040503050406030204" pitchFamily="18" charset="0"/>
                      </a:rPr>
                      <m:t>→ </m:t>
                    </m:r>
                    <m:d>
                      <m:dPr>
                        <m:ctrlPr>
                          <a:rPr lang="pt-BR" sz="2000" b="0" i="1" smtClean="0">
                            <a:latin typeface="Cambria Math" panose="02040503050406030204" pitchFamily="18" charset="0"/>
                            <a:ea typeface="Cambria Math" panose="02040503050406030204" pitchFamily="18" charset="0"/>
                          </a:rPr>
                        </m:ctrlPr>
                      </m:dPr>
                      <m:e>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5</m:t>
                            </m:r>
                          </m:den>
                        </m:f>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10</m:t>
                            </m:r>
                          </m:den>
                        </m:f>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5</m:t>
                            </m:r>
                          </m:den>
                        </m:f>
                      </m:e>
                    </m:d>
                    <m:sSub>
                      <m:sSubPr>
                        <m:ctrlPr>
                          <a:rPr lang="pt-BR" sz="2000" b="0" i="1" smtClean="0">
                            <a:latin typeface="Cambria Math" panose="02040503050406030204" pitchFamily="18" charset="0"/>
                            <a:ea typeface="Cambria Math" panose="02040503050406030204" pitchFamily="18" charset="0"/>
                          </a:rPr>
                        </m:ctrlPr>
                      </m:sSubPr>
                      <m:e>
                        <m:r>
                          <a:rPr lang="pt-BR" sz="2000" b="0" i="1" smtClean="0">
                            <a:latin typeface="Cambria Math" panose="02040503050406030204" pitchFamily="18" charset="0"/>
                            <a:ea typeface="Cambria Math" panose="02040503050406030204" pitchFamily="18" charset="0"/>
                          </a:rPr>
                          <m:t>𝑉</m:t>
                        </m:r>
                      </m:e>
                      <m:sub>
                        <m:r>
                          <a:rPr lang="pt-BR" sz="2000" b="0" i="1" smtClean="0">
                            <a:latin typeface="Cambria Math" panose="02040503050406030204" pitchFamily="18" charset="0"/>
                            <a:ea typeface="Cambria Math" panose="02040503050406030204" pitchFamily="18" charset="0"/>
                          </a:rPr>
                          <m:t>1</m:t>
                        </m:r>
                      </m:sub>
                    </m:sSub>
                    <m:r>
                      <a:rPr lang="pt-BR" sz="2000" b="0" i="1" smtClean="0">
                        <a:latin typeface="Cambria Math" panose="02040503050406030204" pitchFamily="18" charset="0"/>
                        <a:ea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1</m:t>
                        </m:r>
                      </m:num>
                      <m:den>
                        <m:r>
                          <a:rPr lang="pt-BR" sz="2000" i="1">
                            <a:latin typeface="Cambria Math" panose="02040503050406030204" pitchFamily="18" charset="0"/>
                          </a:rPr>
                          <m:t>5</m:t>
                        </m:r>
                      </m:den>
                    </m:f>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2</m:t>
                        </m:r>
                      </m:sub>
                    </m:sSub>
                    <m:r>
                      <a:rPr lang="pt-BR" sz="2000" b="0" i="1" smtClean="0">
                        <a:latin typeface="Cambria Math" panose="02040503050406030204" pitchFamily="18" charset="0"/>
                      </a:rPr>
                      <m:t>+0</m:t>
                    </m:r>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3</m:t>
                        </m:r>
                      </m:sub>
                    </m:sSub>
                    <m:r>
                      <a:rPr lang="pt-BR" sz="2000" b="0" i="1" smtClean="0">
                        <a:latin typeface="Cambria Math" panose="02040503050406030204" pitchFamily="18" charset="0"/>
                      </a:rPr>
                      <m:t>=2</m:t>
                    </m:r>
                  </m:oMath>
                </a14:m>
                <a:endParaRPr lang="pt-BR" sz="2000" b="0" dirty="0"/>
              </a:p>
              <a:p>
                <a:pPr marL="285750" indent="-285750">
                  <a:buFont typeface="Arial" panose="020B0604020202020204" pitchFamily="34" charset="0"/>
                  <a:buChar char="•"/>
                </a:pPr>
                <a:endParaRPr lang="pt-BR" sz="2000" dirty="0"/>
              </a:p>
              <a:p>
                <a:pPr marL="285750" indent="-285750">
                  <a:buFont typeface="Arial" panose="020B0604020202020204" pitchFamily="34" charset="0"/>
                  <a:buChar char="•"/>
                </a:pPr>
                <a:r>
                  <a:rPr lang="pt-BR" sz="2000" dirty="0"/>
                  <a:t>Nó 2: </a:t>
                </a:r>
                <a14:m>
                  <m:oMath xmlns:m="http://schemas.openxmlformats.org/officeDocument/2006/math">
                    <m:f>
                      <m:fPr>
                        <m:ctrlPr>
                          <a:rPr lang="pt-BR" sz="2000" i="1">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2</m:t>
                            </m:r>
                          </m:sub>
                        </m:sSub>
                        <m:r>
                          <a:rPr lang="pt-BR" sz="2000" b="0" i="1" smtClean="0">
                            <a:latin typeface="Cambria Math" panose="02040503050406030204" pitchFamily="18" charset="0"/>
                          </a:rPr>
                          <m:t>−</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1</m:t>
                            </m:r>
                          </m:sub>
                        </m:sSub>
                      </m:num>
                      <m:den>
                        <m:r>
                          <a:rPr lang="pt-BR" sz="2000" i="1">
                            <a:latin typeface="Cambria Math" panose="02040503050406030204" pitchFamily="18" charset="0"/>
                          </a:rPr>
                          <m:t>5</m:t>
                        </m:r>
                      </m:den>
                    </m:f>
                    <m:r>
                      <a:rPr lang="pt-BR" sz="2000" i="1">
                        <a:latin typeface="Cambria Math" panose="02040503050406030204" pitchFamily="18" charset="0"/>
                      </a:rPr>
                      <m:t>+</m:t>
                    </m:r>
                    <m:f>
                      <m:fPr>
                        <m:ctrlPr>
                          <a:rPr lang="pt-BR" sz="2000" i="1">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2</m:t>
                            </m:r>
                          </m:sub>
                        </m:sSub>
                      </m:num>
                      <m:den>
                        <m:r>
                          <a:rPr lang="pt-BR" sz="2000" i="1">
                            <a:latin typeface="Cambria Math" panose="02040503050406030204" pitchFamily="18" charset="0"/>
                          </a:rPr>
                          <m:t>10</m:t>
                        </m:r>
                      </m:den>
                    </m:f>
                    <m:r>
                      <a:rPr lang="pt-BR" sz="2000" i="1">
                        <a:latin typeface="Cambria Math" panose="02040503050406030204" pitchFamily="18" charset="0"/>
                      </a:rPr>
                      <m:t>+</m:t>
                    </m:r>
                    <m:f>
                      <m:fPr>
                        <m:ctrlPr>
                          <a:rPr lang="pt-BR" sz="2000" i="1">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2</m:t>
                            </m:r>
                          </m:sub>
                        </m:sSub>
                        <m:r>
                          <a:rPr lang="pt-BR" sz="2000" i="1">
                            <a:latin typeface="Cambria Math" panose="02040503050406030204" pitchFamily="18" charset="0"/>
                          </a:rPr>
                          <m:t>−</m:t>
                        </m:r>
                        <m:sSub>
                          <m:sSubPr>
                            <m:ctrlPr>
                              <a:rPr lang="pt-BR" sz="2000" i="1" smtClean="0">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3</m:t>
                            </m:r>
                          </m:sub>
                        </m:sSub>
                      </m:num>
                      <m:den>
                        <m:r>
                          <a:rPr lang="pt-BR" sz="2000" i="1">
                            <a:latin typeface="Cambria Math" panose="02040503050406030204" pitchFamily="18" charset="0"/>
                          </a:rPr>
                          <m:t>5</m:t>
                        </m:r>
                      </m:den>
                    </m:f>
                    <m:r>
                      <a:rPr lang="pt-BR" sz="2000">
                        <a:latin typeface="Cambria Math" panose="02040503050406030204" pitchFamily="18" charset="0"/>
                      </a:rPr>
                      <m:t>=0</m:t>
                    </m:r>
                    <m:r>
                      <a:rPr lang="pt-BR" sz="2000" b="0" i="0" smtClean="0">
                        <a:latin typeface="Cambria Math" panose="02040503050406030204" pitchFamily="18" charset="0"/>
                      </a:rPr>
                      <m:t> </m:t>
                    </m:r>
                    <m:r>
                      <a:rPr lang="pt-BR" sz="2000" b="0" i="1" smtClean="0">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1</m:t>
                        </m:r>
                      </m:sub>
                    </m:sSub>
                    <m:r>
                      <a:rPr lang="pt-BR" sz="2000" b="0" i="1" smtClean="0">
                        <a:latin typeface="Cambria Math" panose="02040503050406030204" pitchFamily="18" charset="0"/>
                      </a:rPr>
                      <m:t>+</m:t>
                    </m:r>
                    <m:d>
                      <m:dPr>
                        <m:ctrlPr>
                          <a:rPr lang="pt-BR" sz="2000" i="1">
                            <a:latin typeface="Cambria Math" panose="02040503050406030204" pitchFamily="18" charset="0"/>
                            <a:ea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10</m:t>
                            </m:r>
                          </m:den>
                        </m:f>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d>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𝑉</m:t>
                        </m:r>
                      </m:e>
                      <m:sub>
                        <m:r>
                          <a:rPr lang="pt-BR" sz="2000" b="0" i="1" smtClean="0">
                            <a:latin typeface="Cambria Math" panose="02040503050406030204" pitchFamily="18" charset="0"/>
                            <a:ea typeface="Cambria Math" panose="02040503050406030204" pitchFamily="18" charset="0"/>
                          </a:rPr>
                          <m:t>2</m:t>
                        </m:r>
                      </m:sub>
                    </m:sSub>
                    <m:r>
                      <a:rPr lang="pt-BR" sz="2000" i="1">
                        <a:latin typeface="Cambria Math" panose="02040503050406030204" pitchFamily="18" charset="0"/>
                        <a:ea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3</m:t>
                        </m:r>
                      </m:sub>
                    </m:sSub>
                    <m:r>
                      <a:rPr lang="pt-BR" sz="2000" b="0" i="1" smtClean="0">
                        <a:latin typeface="Cambria Math" panose="02040503050406030204" pitchFamily="18" charset="0"/>
                      </a:rPr>
                      <m:t>=0</m:t>
                    </m:r>
                  </m:oMath>
                </a14:m>
                <a:endParaRPr lang="pt-BR" sz="2000" dirty="0"/>
              </a:p>
              <a:p>
                <a:pPr marL="285750" indent="-285750">
                  <a:buFont typeface="Arial" panose="020B0604020202020204" pitchFamily="34" charset="0"/>
                  <a:buChar char="•"/>
                </a:pPr>
                <a:endParaRPr lang="pt-BR" sz="2000" dirty="0"/>
              </a:p>
              <a:p>
                <a:pPr marL="285750" indent="-285750">
                  <a:buFont typeface="Arial" panose="020B0604020202020204" pitchFamily="34" charset="0"/>
                  <a:buChar char="•"/>
                </a:pPr>
                <a:r>
                  <a:rPr lang="pt-BR" sz="2000" dirty="0"/>
                  <a:t>Nó 3: </a:t>
                </a:r>
                <a14:m>
                  <m:oMath xmlns:m="http://schemas.openxmlformats.org/officeDocument/2006/math">
                    <m:f>
                      <m:fPr>
                        <m:ctrlPr>
                          <a:rPr lang="pt-BR" sz="2000" i="1">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3</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2</m:t>
                            </m:r>
                          </m:sub>
                        </m:sSub>
                      </m:num>
                      <m:den>
                        <m:r>
                          <a:rPr lang="pt-BR" sz="2000" i="1">
                            <a:latin typeface="Cambria Math" panose="02040503050406030204" pitchFamily="18" charset="0"/>
                          </a:rPr>
                          <m:t>5</m:t>
                        </m:r>
                      </m:den>
                    </m:f>
                    <m:r>
                      <a:rPr lang="pt-BR" sz="2000" i="1">
                        <a:latin typeface="Cambria Math" panose="02040503050406030204" pitchFamily="18" charset="0"/>
                      </a:rPr>
                      <m:t>+</m:t>
                    </m:r>
                    <m:f>
                      <m:fPr>
                        <m:ctrlPr>
                          <a:rPr lang="pt-BR" sz="2000" i="1">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3</m:t>
                            </m:r>
                          </m:sub>
                        </m:sSub>
                      </m:num>
                      <m:den>
                        <m:r>
                          <a:rPr lang="pt-BR" sz="2000" b="0" i="1" smtClean="0">
                            <a:latin typeface="Cambria Math" panose="02040503050406030204" pitchFamily="18" charset="0"/>
                          </a:rPr>
                          <m:t>5</m:t>
                        </m:r>
                      </m:den>
                    </m:f>
                    <m:r>
                      <a:rPr lang="pt-BR" sz="2000">
                        <a:latin typeface="Cambria Math" panose="02040503050406030204" pitchFamily="18" charset="0"/>
                      </a:rPr>
                      <m:t>=0</m:t>
                    </m:r>
                    <m:r>
                      <a:rPr lang="pt-BR" sz="2000" i="1">
                        <a:latin typeface="Cambria Math" panose="02040503050406030204" pitchFamily="18" charset="0"/>
                        <a:ea typeface="Cambria Math" panose="02040503050406030204" pitchFamily="18" charset="0"/>
                      </a:rPr>
                      <m:t>→</m:t>
                    </m:r>
                    <m:r>
                      <a:rPr lang="pt-BR" sz="2000" b="0" i="1" smtClean="0">
                        <a:latin typeface="Cambria Math" panose="02040503050406030204" pitchFamily="18" charset="0"/>
                        <a:ea typeface="Cambria Math" panose="02040503050406030204" pitchFamily="18" charset="0"/>
                      </a:rPr>
                      <m:t>0</m:t>
                    </m:r>
                    <m:sSub>
                      <m:sSubPr>
                        <m:ctrlPr>
                          <a:rPr lang="pt-BR" sz="2000" i="1" smtClean="0">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1</m:t>
                        </m:r>
                      </m:sub>
                    </m:sSub>
                    <m:r>
                      <a:rPr lang="pt-BR" sz="2000" i="1">
                        <a:latin typeface="Cambria Math" panose="02040503050406030204" pitchFamily="18" charset="0"/>
                        <a:ea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2</m:t>
                        </m:r>
                      </m:sub>
                    </m:sSub>
                    <m:r>
                      <a:rPr lang="pt-BR" sz="2000" i="1">
                        <a:latin typeface="Cambria Math" panose="02040503050406030204" pitchFamily="18" charset="0"/>
                      </a:rPr>
                      <m:t>+</m:t>
                    </m:r>
                    <m:d>
                      <m:dPr>
                        <m:ctrlPr>
                          <a:rPr lang="pt-BR" sz="2000" i="1">
                            <a:latin typeface="Cambria Math" panose="02040503050406030204" pitchFamily="18" charset="0"/>
                            <a:ea typeface="Cambria Math" panose="02040503050406030204" pitchFamily="18" charset="0"/>
                          </a:rPr>
                        </m:ctrlPr>
                      </m:dPr>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d>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𝑉</m:t>
                        </m:r>
                      </m:e>
                      <m:sub>
                        <m:r>
                          <a:rPr lang="pt-BR" sz="2000" b="0" i="1" smtClean="0">
                            <a:latin typeface="Cambria Math" panose="02040503050406030204" pitchFamily="18" charset="0"/>
                            <a:ea typeface="Cambria Math" panose="02040503050406030204" pitchFamily="18" charset="0"/>
                          </a:rPr>
                          <m:t>3</m:t>
                        </m:r>
                      </m:sub>
                    </m:sSub>
                    <m:r>
                      <a:rPr lang="pt-BR" sz="2000" i="1">
                        <a:latin typeface="Cambria Math" panose="02040503050406030204" pitchFamily="18" charset="0"/>
                      </a:rPr>
                      <m:t>=0</m:t>
                    </m:r>
                  </m:oMath>
                </a14:m>
                <a:r>
                  <a:rPr lang="pt-BR" sz="2000" dirty="0"/>
                  <a:t> </a:t>
                </a:r>
              </a:p>
              <a:p>
                <a:pPr marL="285750" indent="-285750">
                  <a:buFont typeface="Arial" panose="020B0604020202020204" pitchFamily="34" charset="0"/>
                  <a:buChar char="•"/>
                </a:pPr>
                <a:endParaRPr lang="pt-BR" sz="2000" dirty="0"/>
              </a:p>
              <a:p>
                <a:r>
                  <a:rPr lang="pt-BR" sz="2000" dirty="0"/>
                  <a:t>O resultado, então, é a equação matricial</a:t>
                </a:r>
              </a:p>
              <a:p>
                <a:endParaRPr lang="pt-BR" sz="2000" dirty="0"/>
              </a:p>
              <a:p>
                <a:pPr/>
                <a14:m>
                  <m:oMathPara xmlns:m="http://schemas.openxmlformats.org/officeDocument/2006/math">
                    <m:oMathParaPr>
                      <m:jc m:val="centerGroup"/>
                    </m:oMathParaPr>
                    <m:oMath xmlns:m="http://schemas.openxmlformats.org/officeDocument/2006/math">
                      <m:d>
                        <m:dPr>
                          <m:begChr m:val="["/>
                          <m:endChr m:val="]"/>
                          <m:ctrlPr>
                            <a:rPr lang="pt-BR" sz="2000" i="1" smtClean="0">
                              <a:latin typeface="Cambria Math" panose="02040503050406030204" pitchFamily="18" charset="0"/>
                            </a:rPr>
                          </m:ctrlPr>
                        </m:dPr>
                        <m:e>
                          <m:m>
                            <m:mPr>
                              <m:mcs>
                                <m:mc>
                                  <m:mcPr>
                                    <m:count m:val="1"/>
                                    <m:mcJc m:val="center"/>
                                  </m:mcPr>
                                </m:mc>
                              </m:mcs>
                              <m:ctrlPr>
                                <a:rPr lang="pt-BR" sz="2000" i="1">
                                  <a:latin typeface="Cambria Math" panose="02040503050406030204" pitchFamily="18" charset="0"/>
                                </a:rPr>
                              </m:ctrlPr>
                            </m:mPr>
                            <m:mr>
                              <m:e>
                                <m:r>
                                  <m:rPr>
                                    <m:brk m:alnAt="7"/>
                                  </m:rPr>
                                  <a:rPr lang="pt-BR" sz="2000" b="0" i="1" smtClean="0">
                                    <a:latin typeface="Cambria Math" panose="02040503050406030204" pitchFamily="18" charset="0"/>
                                  </a:rPr>
                                  <m:t>2</m:t>
                                </m:r>
                              </m:e>
                            </m:mr>
                            <m:mr>
                              <m:e>
                                <m:r>
                                  <a:rPr lang="pt-BR" sz="2000" b="0" i="1" smtClean="0">
                                    <a:latin typeface="Cambria Math" panose="02040503050406030204" pitchFamily="18" charset="0"/>
                                  </a:rPr>
                                  <m:t>0</m:t>
                                </m:r>
                              </m:e>
                            </m:mr>
                            <m:mr>
                              <m:e>
                                <m:r>
                                  <a:rPr lang="pt-BR" sz="2000" b="0" i="1" smtClean="0">
                                    <a:latin typeface="Cambria Math" panose="02040503050406030204" pitchFamily="18" charset="0"/>
                                  </a:rPr>
                                  <m:t>0</m:t>
                                </m:r>
                              </m:e>
                            </m:mr>
                          </m:m>
                        </m:e>
                      </m:d>
                      <m:r>
                        <a:rPr lang="pt-BR" sz="2000" b="0" i="1" smtClean="0">
                          <a:latin typeface="Cambria Math" panose="02040503050406030204" pitchFamily="18" charset="0"/>
                        </a:rPr>
                        <m:t>=</m:t>
                      </m:r>
                      <m:d>
                        <m:dPr>
                          <m:begChr m:val="["/>
                          <m:endChr m:val="]"/>
                          <m:ctrlPr>
                            <a:rPr lang="pt-BR" sz="2000" i="1">
                              <a:latin typeface="Cambria Math" panose="02040503050406030204" pitchFamily="18" charset="0"/>
                            </a:rPr>
                          </m:ctrlPr>
                        </m:dPr>
                        <m:e>
                          <m:m>
                            <m:mPr>
                              <m:mcs>
                                <m:mc>
                                  <m:mcPr>
                                    <m:count m:val="3"/>
                                    <m:mcJc m:val="center"/>
                                  </m:mcPr>
                                </m:mc>
                              </m:mcs>
                              <m:ctrlPr>
                                <a:rPr lang="pt-BR" sz="2000" i="1">
                                  <a:latin typeface="Cambria Math" panose="02040503050406030204" pitchFamily="18" charset="0"/>
                                </a:rPr>
                              </m:ctrlPr>
                            </m:mPr>
                            <m:mr>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r>
                                  <m:rPr>
                                    <m:brk m:alnAt="7"/>
                                  </m:rP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10</m:t>
                                    </m:r>
                                  </m:den>
                                </m:f>
                                <m:r>
                                  <m:rPr>
                                    <m:brk m:alnAt="7"/>
                                  </m:rP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e>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e>
                                <m:r>
                                  <a:rPr lang="pt-BR" sz="2000" i="1">
                                    <a:latin typeface="Cambria Math" panose="02040503050406030204" pitchFamily="18" charset="0"/>
                                  </a:rPr>
                                  <m:t>0</m:t>
                                </m:r>
                              </m:e>
                            </m:mr>
                            <m:mr>
                              <m:e>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r>
                                  <m:rPr>
                                    <m:brk m:alnAt="7"/>
                                  </m:rP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10</m:t>
                                    </m:r>
                                  </m:den>
                                </m:f>
                                <m:r>
                                  <m:rPr>
                                    <m:brk m:alnAt="7"/>
                                  </m:rP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e>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mr>
                            <m:mr>
                              <m:e>
                                <m:r>
                                  <a:rPr lang="pt-BR" sz="2000" i="1">
                                    <a:latin typeface="Cambria Math" panose="02040503050406030204" pitchFamily="18" charset="0"/>
                                  </a:rPr>
                                  <m:t>0</m:t>
                                </m:r>
                              </m:e>
                              <m:e>
                                <m: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e>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r>
                                  <m:rPr>
                                    <m:brk m:alnAt="7"/>
                                  </m:rPr>
                                  <a:rPr lang="pt-BR" sz="2000" i="1">
                                    <a:latin typeface="Cambria Math" panose="02040503050406030204" pitchFamily="18" charset="0"/>
                                  </a:rPr>
                                  <m:t>+</m:t>
                                </m:r>
                                <m:f>
                                  <m:fPr>
                                    <m:ctrlPr>
                                      <a:rPr lang="pt-BR" sz="2000" i="1">
                                        <a:latin typeface="Cambria Math" panose="02040503050406030204" pitchFamily="18" charset="0"/>
                                      </a:rPr>
                                    </m:ctrlPr>
                                  </m:fPr>
                                  <m:num>
                                    <m:r>
                                      <a:rPr lang="pt-BR" sz="2000" i="1">
                                        <a:latin typeface="Cambria Math" panose="02040503050406030204" pitchFamily="18" charset="0"/>
                                      </a:rPr>
                                      <m:t>1</m:t>
                                    </m:r>
                                  </m:num>
                                  <m:den>
                                    <m:r>
                                      <a:rPr lang="pt-BR" sz="2000" i="1">
                                        <a:latin typeface="Cambria Math" panose="02040503050406030204" pitchFamily="18" charset="0"/>
                                      </a:rPr>
                                      <m:t>5</m:t>
                                    </m:r>
                                  </m:den>
                                </m:f>
                              </m:e>
                            </m:mr>
                          </m:m>
                        </m:e>
                      </m:d>
                      <m:d>
                        <m:dPr>
                          <m:begChr m:val="["/>
                          <m:endChr m:val="]"/>
                          <m:ctrlPr>
                            <a:rPr lang="pt-BR" sz="2000" i="1" smtClean="0">
                              <a:latin typeface="Cambria Math" panose="02040503050406030204" pitchFamily="18" charset="0"/>
                            </a:rPr>
                          </m:ctrlPr>
                        </m:dPr>
                        <m:e>
                          <m:m>
                            <m:mPr>
                              <m:mcs>
                                <m:mc>
                                  <m:mcPr>
                                    <m:count m:val="1"/>
                                    <m:mcJc m:val="center"/>
                                  </m:mcPr>
                                </m:mc>
                              </m:mcs>
                              <m:ctrlPr>
                                <a:rPr lang="pt-BR" sz="2000" i="1">
                                  <a:latin typeface="Cambria Math" panose="02040503050406030204" pitchFamily="18" charset="0"/>
                                </a:rPr>
                              </m:ctrlPr>
                            </m:mPr>
                            <m:mr>
                              <m:e>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1</m:t>
                                    </m:r>
                                  </m:sub>
                                </m:sSub>
                              </m:e>
                            </m:mr>
                            <m:mr>
                              <m:e>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2</m:t>
                                    </m:r>
                                  </m:sub>
                                </m:sSub>
                              </m:e>
                            </m:mr>
                            <m:mr>
                              <m:e>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3</m:t>
                                    </m:r>
                                  </m:sub>
                                </m:sSub>
                              </m:e>
                            </m:mr>
                          </m:m>
                        </m:e>
                      </m:d>
                    </m:oMath>
                  </m:oMathPara>
                </a14:m>
                <a:endParaRPr lang="pt-BR" sz="2000" dirty="0"/>
              </a:p>
            </p:txBody>
          </p:sp>
        </mc:Choice>
        <mc:Fallback xmlns="">
          <p:sp>
            <p:nvSpPr>
              <p:cNvPr id="9" name="CaixaDeTexto 8"/>
              <p:cNvSpPr txBox="1">
                <a:spLocks noRot="1" noChangeAspect="1" noMove="1" noResize="1" noEditPoints="1" noAdjustHandles="1" noChangeArrowheads="1" noChangeShapeType="1" noTextEdit="1"/>
              </p:cNvSpPr>
              <p:nvPr/>
            </p:nvSpPr>
            <p:spPr>
              <a:xfrm>
                <a:off x="551384" y="1052736"/>
                <a:ext cx="11233248" cy="5759462"/>
              </a:xfrm>
              <a:prstGeom prst="rect">
                <a:avLst/>
              </a:prstGeom>
              <a:blipFill>
                <a:blip r:embed="rId2"/>
                <a:stretch>
                  <a:fillRect l="-543" t="-636"/>
                </a:stretch>
              </a:blipFill>
            </p:spPr>
            <p:txBody>
              <a:bodyPr/>
              <a:lstStyle/>
              <a:p>
                <a:r>
                  <a:rPr lang="es-AR">
                    <a:noFill/>
                  </a:rPr>
                  <a:t> </a:t>
                </a:r>
              </a:p>
            </p:txBody>
          </p:sp>
        </mc:Fallback>
      </mc:AlternateContent>
      <p:sp>
        <p:nvSpPr>
          <p:cNvPr id="4" name="CaixaDeTexto 3">
            <a:extLst>
              <a:ext uri="{FF2B5EF4-FFF2-40B4-BE49-F238E27FC236}">
                <a16:creationId xmlns:a16="http://schemas.microsoft.com/office/drawing/2014/main" id="{4F069EEA-51F4-4466-934F-D7BA38413D8A}"/>
              </a:ext>
            </a:extLst>
          </p:cNvPr>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spTree>
    <p:extLst>
      <p:ext uri="{BB962C8B-B14F-4D97-AF65-F5344CB8AC3E}">
        <p14:creationId xmlns:p14="http://schemas.microsoft.com/office/powerpoint/2010/main" val="375551275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CaixaDeTexto 8"/>
              <p:cNvSpPr txBox="1"/>
              <p:nvPr/>
            </p:nvSpPr>
            <p:spPr>
              <a:xfrm>
                <a:off x="551384" y="1268760"/>
                <a:ext cx="11305256" cy="5324535"/>
              </a:xfrm>
              <a:prstGeom prst="rect">
                <a:avLst/>
              </a:prstGeom>
              <a:noFill/>
            </p:spPr>
            <p:txBody>
              <a:bodyPr wrap="square" rtlCol="0">
                <a:spAutoFit/>
              </a:bodyPr>
              <a:lstStyle/>
              <a:p>
                <a:r>
                  <a:rPr lang="pt-BR" sz="2000" dirty="0"/>
                  <a:t>Deve ser observado que quando o circuito tem muitos nós, muitos deles não estão conectados entre si, ou seja, a matriz de </a:t>
                </a:r>
                <a:r>
                  <a:rPr lang="pt-BR" sz="2000" dirty="0" err="1"/>
                  <a:t>admitâncias</a:t>
                </a:r>
                <a:r>
                  <a:rPr lang="pt-BR" sz="2000" dirty="0"/>
                  <a:t> tem muitos elementos nulos (é o que se chama de uma matriz esparsa). </a:t>
                </a:r>
              </a:p>
              <a:p>
                <a:endParaRPr lang="pt-BR" sz="2000" dirty="0"/>
              </a:p>
              <a:p>
                <a:r>
                  <a:rPr lang="pt-BR" sz="2000" dirty="0"/>
                  <a:t>Entretanto, ela tem todos os elementos da diagonal principal não nulos, quando todos os nós estão conectados pelo menos a um outro nó ou ao nó de terra. </a:t>
                </a:r>
              </a:p>
              <a:p>
                <a:endParaRPr lang="pt-BR" sz="2000" dirty="0"/>
              </a:p>
              <a:p>
                <a:r>
                  <a:rPr lang="pt-BR" sz="2000" dirty="0"/>
                  <a:t>Ou seja, só teremos um elemento nulo na diagonal principal se houver algum circuito aberto. Obviamente isso é um erro, e não haverá solução da equação matricial acima, pois a matriz é singular (seu determinante é zero).</a:t>
                </a:r>
              </a:p>
              <a:p>
                <a:endParaRPr lang="pt-BR" sz="2000" dirty="0"/>
              </a:p>
              <a:p>
                <a:r>
                  <a:rPr lang="pt-BR" sz="2000" dirty="0"/>
                  <a:t>Portanto, se o circuito foi corretamente descrito o determinante da matriz de </a:t>
                </a:r>
                <a:r>
                  <a:rPr lang="pt-BR" sz="2000" dirty="0" err="1"/>
                  <a:t>admitâncias</a:t>
                </a:r>
                <a:r>
                  <a:rPr lang="pt-BR" sz="2000" dirty="0"/>
                  <a:t> é não nulo, ou seja, a matriz é não singular, e assim podemos invertê-la, obtendo </a:t>
                </a:r>
                <a14:m>
                  <m:oMath xmlns:m="http://schemas.openxmlformats.org/officeDocument/2006/math">
                    <m:sSup>
                      <m:sSupPr>
                        <m:ctrlPr>
                          <a:rPr lang="pt-BR" sz="2000" i="1" smtClean="0">
                            <a:latin typeface="Cambria Math" panose="02040503050406030204" pitchFamily="18" charset="0"/>
                          </a:rPr>
                        </m:ctrlPr>
                      </m:sSupPr>
                      <m:e>
                        <m:r>
                          <a:rPr lang="pt-BR" sz="2000" b="1" i="0" smtClean="0">
                            <a:latin typeface="Cambria Math" panose="02040503050406030204" pitchFamily="18" charset="0"/>
                          </a:rPr>
                          <m:t>𝐘</m:t>
                        </m:r>
                      </m:e>
                      <m:sup>
                        <m:r>
                          <a:rPr lang="pt-BR" sz="2000" b="0" i="1" smtClean="0">
                            <a:latin typeface="Cambria Math" panose="02040503050406030204" pitchFamily="18" charset="0"/>
                          </a:rPr>
                          <m:t>−1</m:t>
                        </m:r>
                      </m:sup>
                    </m:sSup>
                  </m:oMath>
                </a14:m>
                <a:r>
                  <a:rPr lang="pt-BR" sz="2000" dirty="0"/>
                  <a:t>. Com isso, a solução da equação </a:t>
                </a:r>
                <a14:m>
                  <m:oMath xmlns:m="http://schemas.openxmlformats.org/officeDocument/2006/math">
                    <m:r>
                      <a:rPr lang="pt-BR" sz="2000" b="1">
                        <a:latin typeface="Cambria Math" panose="02040503050406030204" pitchFamily="18" charset="0"/>
                      </a:rPr>
                      <m:t>𝐘𝐕</m:t>
                    </m:r>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b="1">
                            <a:latin typeface="Cambria Math" panose="02040503050406030204" pitchFamily="18" charset="0"/>
                          </a:rPr>
                          <m:t>𝐈</m:t>
                        </m:r>
                      </m:e>
                      <m:sub>
                        <m:r>
                          <a:rPr lang="pt-BR" sz="2000" i="1">
                            <a:latin typeface="Cambria Math" panose="02040503050406030204" pitchFamily="18" charset="0"/>
                          </a:rPr>
                          <m:t>𝑒𝑥𝑡</m:t>
                        </m:r>
                      </m:sub>
                    </m:sSub>
                  </m:oMath>
                </a14:m>
                <a:r>
                  <a:rPr lang="pt-BR" sz="2000" dirty="0"/>
                  <a:t> será </a:t>
                </a:r>
                <a14:m>
                  <m:oMath xmlns:m="http://schemas.openxmlformats.org/officeDocument/2006/math">
                    <m:r>
                      <a:rPr lang="pt-BR" sz="2000" b="1">
                        <a:latin typeface="Cambria Math" panose="02040503050406030204" pitchFamily="18" charset="0"/>
                      </a:rPr>
                      <m:t>𝐕</m:t>
                    </m:r>
                    <m:r>
                      <a:rPr lang="pt-BR" sz="2000" i="1">
                        <a:latin typeface="Cambria Math" panose="02040503050406030204" pitchFamily="18" charset="0"/>
                      </a:rPr>
                      <m:t>=</m:t>
                    </m:r>
                    <m:sSub>
                      <m:sSubPr>
                        <m:ctrlPr>
                          <a:rPr lang="pt-BR" sz="2000" i="1">
                            <a:latin typeface="Cambria Math" panose="02040503050406030204" pitchFamily="18" charset="0"/>
                          </a:rPr>
                        </m:ctrlPr>
                      </m:sSubPr>
                      <m:e>
                        <m:sSup>
                          <m:sSupPr>
                            <m:ctrlPr>
                              <a:rPr lang="pt-BR" sz="2000" i="1">
                                <a:latin typeface="Cambria Math" panose="02040503050406030204" pitchFamily="18" charset="0"/>
                              </a:rPr>
                            </m:ctrlPr>
                          </m:sSupPr>
                          <m:e>
                            <m:r>
                              <a:rPr lang="pt-BR" sz="2000" b="1">
                                <a:latin typeface="Cambria Math" panose="02040503050406030204" pitchFamily="18" charset="0"/>
                              </a:rPr>
                              <m:t>𝐘</m:t>
                            </m:r>
                          </m:e>
                          <m:sup>
                            <m:r>
                              <a:rPr lang="pt-BR" sz="2000" i="1">
                                <a:latin typeface="Cambria Math" panose="02040503050406030204" pitchFamily="18" charset="0"/>
                              </a:rPr>
                              <m:t>−1</m:t>
                            </m:r>
                          </m:sup>
                        </m:sSup>
                        <m:r>
                          <a:rPr lang="pt-BR" sz="2000" b="1">
                            <a:latin typeface="Cambria Math" panose="02040503050406030204" pitchFamily="18" charset="0"/>
                          </a:rPr>
                          <m:t>𝐈</m:t>
                        </m:r>
                      </m:e>
                      <m:sub>
                        <m:r>
                          <a:rPr lang="pt-BR" sz="2000" i="1">
                            <a:latin typeface="Cambria Math" panose="02040503050406030204" pitchFamily="18" charset="0"/>
                          </a:rPr>
                          <m:t>𝑒𝑥𝑡</m:t>
                        </m:r>
                      </m:sub>
                    </m:sSub>
                  </m:oMath>
                </a14:m>
                <a:r>
                  <a:rPr lang="pt-BR" sz="2000" dirty="0"/>
                  <a:t>, obtendo-se assim as tensões nos nós. E essa solução pode ser obtida computacionalmente, assim como a construção da matriz </a:t>
                </a:r>
                <a14:m>
                  <m:oMath xmlns:m="http://schemas.openxmlformats.org/officeDocument/2006/math">
                    <m:r>
                      <a:rPr lang="pt-BR" sz="2000" b="1">
                        <a:latin typeface="Cambria Math" panose="02040503050406030204" pitchFamily="18" charset="0"/>
                      </a:rPr>
                      <m:t>𝐘</m:t>
                    </m:r>
                  </m:oMath>
                </a14:m>
                <a:r>
                  <a:rPr lang="pt-BR" sz="2000" dirty="0"/>
                  <a:t> e do vetor </a:t>
                </a:r>
                <a14:m>
                  <m:oMath xmlns:m="http://schemas.openxmlformats.org/officeDocument/2006/math">
                    <m:sSub>
                      <m:sSubPr>
                        <m:ctrlPr>
                          <a:rPr lang="pt-BR" sz="2000" i="1">
                            <a:latin typeface="Cambria Math" panose="02040503050406030204" pitchFamily="18" charset="0"/>
                          </a:rPr>
                        </m:ctrlPr>
                      </m:sSubPr>
                      <m:e>
                        <m:r>
                          <a:rPr lang="pt-BR" sz="2000" b="1">
                            <a:latin typeface="Cambria Math" panose="02040503050406030204" pitchFamily="18" charset="0"/>
                          </a:rPr>
                          <m:t>𝐈</m:t>
                        </m:r>
                      </m:e>
                      <m:sub>
                        <m:r>
                          <a:rPr lang="pt-BR" sz="2000" i="1">
                            <a:latin typeface="Cambria Math" panose="02040503050406030204" pitchFamily="18" charset="0"/>
                          </a:rPr>
                          <m:t>𝑒𝑥𝑡</m:t>
                        </m:r>
                      </m:sub>
                    </m:sSub>
                  </m:oMath>
                </a14:m>
                <a:r>
                  <a:rPr lang="pt-BR" sz="2000" dirty="0"/>
                  <a:t> pois há vários algoritmos/métodos para inverter matrizes.</a:t>
                </a:r>
              </a:p>
            </p:txBody>
          </p:sp>
        </mc:Choice>
        <mc:Fallback>
          <p:sp>
            <p:nvSpPr>
              <p:cNvPr id="9" name="CaixaDeTexto 8"/>
              <p:cNvSpPr txBox="1">
                <a:spLocks noRot="1" noChangeAspect="1" noMove="1" noResize="1" noEditPoints="1" noAdjustHandles="1" noChangeArrowheads="1" noChangeShapeType="1" noTextEdit="1"/>
              </p:cNvSpPr>
              <p:nvPr/>
            </p:nvSpPr>
            <p:spPr>
              <a:xfrm>
                <a:off x="551384" y="1268760"/>
                <a:ext cx="11305256" cy="5324535"/>
              </a:xfrm>
              <a:prstGeom prst="rect">
                <a:avLst/>
              </a:prstGeom>
              <a:blipFill>
                <a:blip r:embed="rId2"/>
                <a:stretch>
                  <a:fillRect l="-539" t="-572" r="-539" b="-1030"/>
                </a:stretch>
              </a:blipFill>
            </p:spPr>
            <p:txBody>
              <a:bodyPr/>
              <a:lstStyle/>
              <a:p>
                <a:r>
                  <a:rPr lang="es-AR">
                    <a:noFill/>
                  </a:rPr>
                  <a:t> </a:t>
                </a:r>
              </a:p>
            </p:txBody>
          </p:sp>
        </mc:Fallback>
      </mc:AlternateContent>
      <p:sp>
        <p:nvSpPr>
          <p:cNvPr id="4" name="CaixaDeTexto 3">
            <a:extLst>
              <a:ext uri="{FF2B5EF4-FFF2-40B4-BE49-F238E27FC236}">
                <a16:creationId xmlns:a16="http://schemas.microsoft.com/office/drawing/2014/main" id="{07EB46A2-332C-4DC6-A59F-8D651FBF4ED1}"/>
              </a:ext>
            </a:extLst>
          </p:cNvPr>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spTree>
    <p:extLst>
      <p:ext uri="{BB962C8B-B14F-4D97-AF65-F5344CB8AC3E}">
        <p14:creationId xmlns:p14="http://schemas.microsoft.com/office/powerpoint/2010/main" val="161251218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CaixaDeTexto 8"/>
          <p:cNvSpPr txBox="1"/>
          <p:nvPr/>
        </p:nvSpPr>
        <p:spPr>
          <a:xfrm>
            <a:off x="335360" y="1268761"/>
            <a:ext cx="6120680" cy="5632311"/>
          </a:xfrm>
          <a:prstGeom prst="rect">
            <a:avLst/>
          </a:prstGeom>
          <a:noFill/>
        </p:spPr>
        <p:txBody>
          <a:bodyPr wrap="square" rtlCol="0">
            <a:spAutoFit/>
          </a:bodyPr>
          <a:lstStyle/>
          <a:p>
            <a:r>
              <a:rPr lang="pt-BR" sz="2000" dirty="0"/>
              <a:t>No caso presente, usando MATLAB teremos</a:t>
            </a:r>
          </a:p>
          <a:p>
            <a:endParaRPr lang="pt-BR" sz="2000" dirty="0"/>
          </a:p>
          <a:p>
            <a:r>
              <a:rPr lang="pt-BR" sz="2000" dirty="0"/>
              <a:t>&gt;&gt; Y</a:t>
            </a:r>
          </a:p>
          <a:p>
            <a:r>
              <a:rPr lang="pt-BR" sz="2000" dirty="0"/>
              <a:t>Y =</a:t>
            </a:r>
          </a:p>
          <a:p>
            <a:r>
              <a:rPr lang="pt-BR" sz="2000" dirty="0"/>
              <a:t>    0.5000   -0.2000         0</a:t>
            </a:r>
          </a:p>
          <a:p>
            <a:r>
              <a:rPr lang="pt-BR" sz="2000" dirty="0"/>
              <a:t>   -0.2000    0.5000   -0.2000</a:t>
            </a:r>
          </a:p>
          <a:p>
            <a:r>
              <a:rPr lang="pt-BR" sz="2000" dirty="0"/>
              <a:t>         0      -0.2000    0.4000</a:t>
            </a:r>
          </a:p>
          <a:p>
            <a:r>
              <a:rPr lang="pt-BR" sz="2000" dirty="0"/>
              <a:t>&gt;&gt; </a:t>
            </a:r>
            <a:r>
              <a:rPr lang="pt-BR" sz="2000" dirty="0" err="1"/>
              <a:t>I_ext</a:t>
            </a:r>
            <a:endParaRPr lang="pt-BR" sz="2000" dirty="0"/>
          </a:p>
          <a:p>
            <a:r>
              <a:rPr lang="pt-BR" sz="2000" dirty="0" err="1"/>
              <a:t>I_ext</a:t>
            </a:r>
            <a:r>
              <a:rPr lang="pt-BR" sz="2000" dirty="0"/>
              <a:t> =</a:t>
            </a:r>
          </a:p>
          <a:p>
            <a:r>
              <a:rPr lang="pt-BR" sz="2000" dirty="0"/>
              <a:t>     2</a:t>
            </a:r>
          </a:p>
          <a:p>
            <a:r>
              <a:rPr lang="pt-BR" sz="2000" dirty="0"/>
              <a:t>     0</a:t>
            </a:r>
          </a:p>
          <a:p>
            <a:r>
              <a:rPr lang="pt-BR" sz="2000" dirty="0"/>
              <a:t>     0</a:t>
            </a:r>
          </a:p>
          <a:p>
            <a:r>
              <a:rPr lang="pt-BR" sz="2000" dirty="0"/>
              <a:t>&gt;&gt; V=</a:t>
            </a:r>
            <a:r>
              <a:rPr lang="pt-BR" sz="2000" dirty="0" err="1"/>
              <a:t>inv</a:t>
            </a:r>
            <a:r>
              <a:rPr lang="pt-BR" sz="2000" dirty="0"/>
              <a:t>(a)*b</a:t>
            </a:r>
          </a:p>
          <a:p>
            <a:r>
              <a:rPr lang="pt-BR" sz="2000" dirty="0"/>
              <a:t>V =</a:t>
            </a:r>
          </a:p>
          <a:p>
            <a:r>
              <a:rPr lang="pt-BR" sz="2000" dirty="0"/>
              <a:t>    5.0 V</a:t>
            </a:r>
          </a:p>
          <a:p>
            <a:r>
              <a:rPr lang="pt-BR" sz="2000" dirty="0"/>
              <a:t>    2.5 V</a:t>
            </a:r>
          </a:p>
          <a:p>
            <a:r>
              <a:rPr lang="pt-BR" sz="2000" dirty="0"/>
              <a:t>    1.25 V</a:t>
            </a:r>
          </a:p>
          <a:p>
            <a:r>
              <a:rPr lang="pt-BR" sz="2000" dirty="0"/>
              <a:t>(Verifique resolvendo o circuito diretamente.)</a:t>
            </a:r>
          </a:p>
        </p:txBody>
      </p:sp>
      <p:sp>
        <p:nvSpPr>
          <p:cNvPr id="3" name="CaixaDeTexto 2"/>
          <p:cNvSpPr txBox="1"/>
          <p:nvPr/>
        </p:nvSpPr>
        <p:spPr>
          <a:xfrm>
            <a:off x="6456040" y="1268760"/>
            <a:ext cx="3960440" cy="3970318"/>
          </a:xfrm>
          <a:prstGeom prst="rect">
            <a:avLst/>
          </a:prstGeom>
          <a:solidFill>
            <a:schemeClr val="accent3">
              <a:lumMod val="40000"/>
              <a:lumOff val="60000"/>
            </a:schemeClr>
          </a:solidFill>
          <a:ln w="63500">
            <a:solidFill>
              <a:schemeClr val="accent3">
                <a:lumMod val="50000"/>
              </a:schemeClr>
            </a:solidFill>
          </a:ln>
        </p:spPr>
        <p:txBody>
          <a:bodyPr wrap="square" rtlCol="0">
            <a:spAutoFit/>
          </a:bodyPr>
          <a:lstStyle/>
          <a:p>
            <a:r>
              <a:rPr lang="pt-BR" dirty="0"/>
              <a:t>Assim é que é bastante comum solucionar computacionalmente o circuito elétrico, utilizando-se um computador digital, desde que se tenha a matriz de </a:t>
            </a:r>
            <a:r>
              <a:rPr lang="pt-BR" dirty="0" err="1"/>
              <a:t>admitância</a:t>
            </a:r>
            <a:r>
              <a:rPr lang="pt-BR" dirty="0"/>
              <a:t> e o vetor de correntes externas montados.</a:t>
            </a:r>
          </a:p>
          <a:p>
            <a:endParaRPr lang="pt-BR" dirty="0"/>
          </a:p>
          <a:p>
            <a:r>
              <a:rPr lang="pt-BR" dirty="0"/>
              <a:t>Por outro lado, dado o circuito é computacionalmente fácil montar a matriz de </a:t>
            </a:r>
            <a:r>
              <a:rPr lang="pt-BR" dirty="0" err="1"/>
              <a:t>admitância</a:t>
            </a:r>
            <a:r>
              <a:rPr lang="pt-BR" dirty="0"/>
              <a:t> e o vetor de correntes aplicadas, seguindo-se os três passos já vistos.</a:t>
            </a:r>
          </a:p>
        </p:txBody>
      </p:sp>
      <mc:AlternateContent xmlns:mc="http://schemas.openxmlformats.org/markup-compatibility/2006" xmlns:a14="http://schemas.microsoft.com/office/drawing/2010/main">
        <mc:Choice Requires="a14">
          <p:sp>
            <p:nvSpPr>
              <p:cNvPr id="4" name="CaixaDeTexto 3"/>
              <p:cNvSpPr txBox="1"/>
              <p:nvPr/>
            </p:nvSpPr>
            <p:spPr>
              <a:xfrm>
                <a:off x="6456352" y="1262688"/>
                <a:ext cx="5187957" cy="5087034"/>
              </a:xfrm>
              <a:prstGeom prst="rect">
                <a:avLst/>
              </a:prstGeom>
              <a:solidFill>
                <a:schemeClr val="accent3">
                  <a:lumMod val="40000"/>
                  <a:lumOff val="60000"/>
                </a:schemeClr>
              </a:solidFill>
              <a:ln w="63500">
                <a:solidFill>
                  <a:schemeClr val="accent3">
                    <a:lumMod val="50000"/>
                  </a:schemeClr>
                </a:solidFill>
              </a:ln>
            </p:spPr>
            <p:txBody>
              <a:bodyPr wrap="square" rtlCol="0">
                <a:spAutoFit/>
              </a:bodyPr>
              <a:lstStyle/>
              <a:p>
                <a:pPr marL="285750" indent="-285750">
                  <a:buFont typeface="Arial" panose="020B0604020202020204" pitchFamily="34" charset="0"/>
                  <a:buChar char="•"/>
                </a:pPr>
                <a:endParaRPr lang="pt-BR" sz="2000" dirty="0"/>
              </a:p>
              <a:p>
                <a:pPr marL="285750" indent="-285750">
                  <a:buFont typeface="Arial" panose="020B0604020202020204" pitchFamily="34" charset="0"/>
                  <a:buChar char="•"/>
                </a:pPr>
                <a:r>
                  <a:rPr lang="pt-BR" sz="2000" dirty="0"/>
                  <a:t>Cada elemento da diagonal principal será a soma de todas as </a:t>
                </a:r>
                <a:r>
                  <a:rPr lang="pt-BR" sz="2000" dirty="0" err="1"/>
                  <a:t>admitâncias</a:t>
                </a:r>
                <a:r>
                  <a:rPr lang="pt-BR" sz="2000" dirty="0"/>
                  <a:t> conectadas ao nó correspondente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i="1">
                            <a:latin typeface="Cambria Math" panose="02040503050406030204" pitchFamily="18" charset="0"/>
                          </a:rPr>
                          <m:t>𝑖𝑖</m:t>
                        </m:r>
                      </m:sub>
                    </m:sSub>
                    <m:r>
                      <a:rPr lang="pt-BR" sz="2000" i="1">
                        <a:latin typeface="Cambria Math" panose="02040503050406030204" pitchFamily="18" charset="0"/>
                      </a:rPr>
                      <m:t>=</m:t>
                    </m:r>
                    <m:nary>
                      <m:naryPr>
                        <m:chr m:val="∑"/>
                        <m:ctrlPr>
                          <a:rPr lang="pt-BR" sz="2000" i="1">
                            <a:latin typeface="Cambria Math" panose="02040503050406030204" pitchFamily="18" charset="0"/>
                          </a:rPr>
                        </m:ctrlPr>
                      </m:naryPr>
                      <m:sub>
                        <m:r>
                          <m:rPr>
                            <m:brk m:alnAt="23"/>
                          </m:rPr>
                          <a:rPr lang="pt-BR" sz="2000" i="1">
                            <a:latin typeface="Cambria Math" panose="02040503050406030204" pitchFamily="18" charset="0"/>
                          </a:rPr>
                          <m:t>𝑗</m:t>
                        </m:r>
                        <m:r>
                          <a:rPr lang="pt-BR" sz="2000" i="1">
                            <a:latin typeface="Cambria Math" panose="02040503050406030204" pitchFamily="18" charset="0"/>
                          </a:rPr>
                          <m:t>=1</m:t>
                        </m:r>
                      </m:sub>
                      <m:sup>
                        <m:r>
                          <a:rPr lang="pt-BR" sz="2000" i="1">
                            <a:latin typeface="Cambria Math" panose="02040503050406030204" pitchFamily="18" charset="0"/>
                          </a:rPr>
                          <m:t>𝑁</m:t>
                        </m:r>
                      </m:sup>
                      <m:e>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i="1">
                                <a:latin typeface="Cambria Math" panose="02040503050406030204" pitchFamily="18" charset="0"/>
                              </a:rPr>
                              <m:t>𝑖𝑗</m:t>
                            </m:r>
                          </m:sub>
                        </m:sSub>
                      </m:e>
                    </m:nary>
                    <m:r>
                      <a:rPr lang="pt-BR" sz="2000" i="1">
                        <a:latin typeface="Cambria Math" panose="02040503050406030204" pitchFamily="18" charset="0"/>
                      </a:rPr>
                      <m:t>)</m:t>
                    </m:r>
                  </m:oMath>
                </a14:m>
                <a:endParaRPr lang="pt-BR" sz="2000" dirty="0"/>
              </a:p>
              <a:p>
                <a:pPr marL="285750" indent="-285750">
                  <a:buFont typeface="Arial" panose="020B0604020202020204" pitchFamily="34" charset="0"/>
                  <a:buChar char="•"/>
                </a:pPr>
                <a:r>
                  <a:rPr lang="pt-BR" sz="2000" dirty="0"/>
                  <a:t>Na mesma linha, na posição </a:t>
                </a:r>
                <a14:m>
                  <m:oMath xmlns:m="http://schemas.openxmlformats.org/officeDocument/2006/math">
                    <m:r>
                      <a:rPr lang="pt-BR" sz="2000" i="1" dirty="0">
                        <a:latin typeface="Cambria Math" panose="02040503050406030204" pitchFamily="18" charset="0"/>
                      </a:rPr>
                      <m:t>𝑗</m:t>
                    </m:r>
                  </m:oMath>
                </a14:m>
                <a:r>
                  <a:rPr lang="pt-BR" sz="2000" dirty="0"/>
                  <a:t>, teremos menos a </a:t>
                </a:r>
                <a:r>
                  <a:rPr lang="pt-BR" sz="2000" dirty="0" err="1"/>
                  <a:t>admitância</a:t>
                </a:r>
                <a:r>
                  <a:rPr lang="pt-BR" sz="2000" dirty="0"/>
                  <a:t> que interliga o nó </a:t>
                </a:r>
                <a14:m>
                  <m:oMath xmlns:m="http://schemas.openxmlformats.org/officeDocument/2006/math">
                    <m:r>
                      <a:rPr lang="pt-BR" sz="2000" i="1" dirty="0">
                        <a:latin typeface="Cambria Math" panose="02040503050406030204" pitchFamily="18" charset="0"/>
                      </a:rPr>
                      <m:t>𝑖</m:t>
                    </m:r>
                  </m:oMath>
                </a14:m>
                <a:r>
                  <a:rPr lang="pt-BR" sz="2000" dirty="0"/>
                  <a:t> ao nó </a:t>
                </a:r>
                <a14:m>
                  <m:oMath xmlns:m="http://schemas.openxmlformats.org/officeDocument/2006/math">
                    <m:r>
                      <a:rPr lang="pt-BR" sz="2000" i="1" dirty="0">
                        <a:latin typeface="Cambria Math" panose="02040503050406030204" pitchFamily="18" charset="0"/>
                      </a:rPr>
                      <m:t>𝑗</m:t>
                    </m:r>
                  </m:oMath>
                </a14:m>
                <a:r>
                  <a:rPr lang="pt-BR" sz="2000" dirty="0"/>
                  <a:t>, ou seja,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m:t>
                        </m:r>
                        <m:r>
                          <a:rPr lang="pt-BR" sz="2000" i="1">
                            <a:latin typeface="Cambria Math" panose="02040503050406030204" pitchFamily="18" charset="0"/>
                          </a:rPr>
                          <m:t>𝑌</m:t>
                        </m:r>
                      </m:e>
                      <m:sub>
                        <m:r>
                          <a:rPr lang="pt-BR" sz="2000" i="1">
                            <a:latin typeface="Cambria Math" panose="02040503050406030204" pitchFamily="18" charset="0"/>
                          </a:rPr>
                          <m:t>𝑖𝑗</m:t>
                        </m:r>
                      </m:sub>
                    </m:sSub>
                  </m:oMath>
                </a14:m>
                <a:endParaRPr lang="pt-BR" sz="2000" dirty="0"/>
              </a:p>
              <a:p>
                <a:pPr marL="285750" indent="-285750">
                  <a:buFont typeface="Arial" panose="020B0604020202020204" pitchFamily="34" charset="0"/>
                  <a:buChar char="•"/>
                </a:pPr>
                <a:r>
                  <a:rPr lang="pt-BR" sz="2000" dirty="0"/>
                  <a:t>Na mesma coluna, na posição </a:t>
                </a:r>
                <a14:m>
                  <m:oMath xmlns:m="http://schemas.openxmlformats.org/officeDocument/2006/math">
                    <m:r>
                      <a:rPr lang="pt-BR" sz="2000" i="1" dirty="0">
                        <a:latin typeface="Cambria Math" panose="02040503050406030204" pitchFamily="18" charset="0"/>
                      </a:rPr>
                      <m:t>𝑗</m:t>
                    </m:r>
                  </m:oMath>
                </a14:m>
                <a:r>
                  <a:rPr lang="pt-BR" sz="2000" dirty="0"/>
                  <a:t>, teremos o mesmo valor, ou seja,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m:t>
                        </m:r>
                        <m:r>
                          <a:rPr lang="pt-BR" sz="2000" i="1">
                            <a:latin typeface="Cambria Math" panose="02040503050406030204" pitchFamily="18" charset="0"/>
                          </a:rPr>
                          <m:t>𝑌</m:t>
                        </m:r>
                      </m:e>
                      <m:sub>
                        <m:r>
                          <a:rPr lang="pt-BR" sz="2000" i="1">
                            <a:latin typeface="Cambria Math" panose="02040503050406030204" pitchFamily="18" charset="0"/>
                          </a:rPr>
                          <m:t>𝑖𝑗</m:t>
                        </m:r>
                      </m:sub>
                    </m:sSub>
                  </m:oMath>
                </a14:m>
                <a:r>
                  <a:rPr lang="pt-BR" sz="2000" dirty="0"/>
                  <a:t> (isto se deve porque a mesma </a:t>
                </a:r>
                <a:r>
                  <a:rPr lang="pt-BR" sz="2000" dirty="0" err="1"/>
                  <a:t>admitância</a:t>
                </a:r>
                <a:r>
                  <a:rPr lang="pt-BR" sz="2000" dirty="0"/>
                  <a:t> que liga o nó </a:t>
                </a:r>
                <a14:m>
                  <m:oMath xmlns:m="http://schemas.openxmlformats.org/officeDocument/2006/math">
                    <m:r>
                      <a:rPr lang="pt-BR" sz="2000" i="1" dirty="0">
                        <a:latin typeface="Cambria Math" panose="02040503050406030204" pitchFamily="18" charset="0"/>
                      </a:rPr>
                      <m:t>𝑖</m:t>
                    </m:r>
                  </m:oMath>
                </a14:m>
                <a:r>
                  <a:rPr lang="pt-BR" sz="2000" dirty="0"/>
                  <a:t> ao nó </a:t>
                </a:r>
                <a14:m>
                  <m:oMath xmlns:m="http://schemas.openxmlformats.org/officeDocument/2006/math">
                    <m:r>
                      <a:rPr lang="pt-BR" sz="2000" i="1" dirty="0">
                        <a:latin typeface="Cambria Math" panose="02040503050406030204" pitchFamily="18" charset="0"/>
                      </a:rPr>
                      <m:t>𝑗</m:t>
                    </m:r>
                  </m:oMath>
                </a14:m>
                <a:r>
                  <a:rPr lang="pt-BR" sz="2000" dirty="0"/>
                  <a:t> também liga o nó </a:t>
                </a:r>
                <a14:m>
                  <m:oMath xmlns:m="http://schemas.openxmlformats.org/officeDocument/2006/math">
                    <m:r>
                      <a:rPr lang="pt-BR" sz="2000" i="1" dirty="0">
                        <a:latin typeface="Cambria Math" panose="02040503050406030204" pitchFamily="18" charset="0"/>
                      </a:rPr>
                      <m:t>𝑗</m:t>
                    </m:r>
                  </m:oMath>
                </a14:m>
                <a:r>
                  <a:rPr lang="pt-BR" sz="2000" dirty="0"/>
                  <a:t> ao nó </a:t>
                </a:r>
                <a14:m>
                  <m:oMath xmlns:m="http://schemas.openxmlformats.org/officeDocument/2006/math">
                    <m:r>
                      <a:rPr lang="pt-BR" sz="2000" i="1" dirty="0">
                        <a:latin typeface="Cambria Math" panose="02040503050406030204" pitchFamily="18" charset="0"/>
                      </a:rPr>
                      <m:t>𝑖</m:t>
                    </m:r>
                  </m:oMath>
                </a14:m>
                <a:r>
                  <a:rPr lang="pt-BR" sz="2000" dirty="0"/>
                  <a:t> (em outras palavras, a matriz de </a:t>
                </a:r>
                <a:r>
                  <a:rPr lang="pt-BR" sz="2000" dirty="0" err="1"/>
                  <a:t>admitância</a:t>
                </a:r>
                <a:r>
                  <a:rPr lang="pt-BR" sz="2000" dirty="0"/>
                  <a:t> é simétrica).</a:t>
                </a:r>
              </a:p>
              <a:p>
                <a:endParaRPr lang="pt-BR" dirty="0"/>
              </a:p>
            </p:txBody>
          </p:sp>
        </mc:Choice>
        <mc:Fallback xmlns="">
          <p:sp>
            <p:nvSpPr>
              <p:cNvPr id="4" name="CaixaDeTexto 3"/>
              <p:cNvSpPr txBox="1">
                <a:spLocks noRot="1" noChangeAspect="1" noMove="1" noResize="1" noEditPoints="1" noAdjustHandles="1" noChangeArrowheads="1" noChangeShapeType="1" noTextEdit="1"/>
              </p:cNvSpPr>
              <p:nvPr/>
            </p:nvSpPr>
            <p:spPr>
              <a:xfrm>
                <a:off x="6456352" y="1262688"/>
                <a:ext cx="5187957" cy="5087034"/>
              </a:xfrm>
              <a:prstGeom prst="rect">
                <a:avLst/>
              </a:prstGeom>
              <a:blipFill>
                <a:blip r:embed="rId2"/>
                <a:stretch>
                  <a:fillRect l="-465" r="-1045"/>
                </a:stretch>
              </a:blipFill>
              <a:ln w="63500">
                <a:solidFill>
                  <a:schemeClr val="accent3">
                    <a:lumMod val="50000"/>
                  </a:schemeClr>
                </a:solidFill>
              </a:ln>
            </p:spPr>
            <p:txBody>
              <a:bodyPr/>
              <a:lstStyle/>
              <a:p>
                <a:r>
                  <a:rPr lang="es-AR">
                    <a:noFill/>
                  </a:rPr>
                  <a:t> </a:t>
                </a:r>
              </a:p>
            </p:txBody>
          </p:sp>
        </mc:Fallback>
      </mc:AlternateContent>
      <p:sp>
        <p:nvSpPr>
          <p:cNvPr id="6" name="CaixaDeTexto 5">
            <a:extLst>
              <a:ext uri="{FF2B5EF4-FFF2-40B4-BE49-F238E27FC236}">
                <a16:creationId xmlns:a16="http://schemas.microsoft.com/office/drawing/2014/main" id="{46981839-5DFC-4EC7-872F-76B62D7F7D25}"/>
              </a:ext>
            </a:extLst>
          </p:cNvPr>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spTree>
    <p:extLst>
      <p:ext uri="{BB962C8B-B14F-4D97-AF65-F5344CB8AC3E}">
        <p14:creationId xmlns:p14="http://schemas.microsoft.com/office/powerpoint/2010/main" val="32164789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CaixaDeTexto 1"/>
          <p:cNvSpPr txBox="1"/>
          <p:nvPr/>
        </p:nvSpPr>
        <p:spPr>
          <a:xfrm>
            <a:off x="479376" y="1052736"/>
            <a:ext cx="11340000" cy="1323439"/>
          </a:xfrm>
          <a:prstGeom prst="rect">
            <a:avLst/>
          </a:prstGeom>
          <a:noFill/>
        </p:spPr>
        <p:txBody>
          <a:bodyPr wrap="square" rtlCol="0">
            <a:spAutoFit/>
          </a:bodyPr>
          <a:lstStyle/>
          <a:p>
            <a:r>
              <a:rPr lang="pt-BR" sz="2000" dirty="0"/>
              <a:t>Para verificar a correção da solução apresentada a partir da solução da equação matricial, segue solução obtida usando o QUCS, que implementa a solução computacional mostrada aqui (como todos os simuladores de circuitos, </a:t>
            </a:r>
            <a:r>
              <a:rPr lang="pt-BR" sz="2000"/>
              <a:t>o QUCS usa </a:t>
            </a:r>
            <a:r>
              <a:rPr lang="pt-BR" sz="2000" dirty="0"/>
              <a:t>análise nodal).</a:t>
            </a:r>
          </a:p>
        </p:txBody>
      </p:sp>
      <p:pic>
        <p:nvPicPr>
          <p:cNvPr id="5" name="Imagem 4"/>
          <p:cNvPicPr>
            <a:picLocks noChangeAspect="1"/>
          </p:cNvPicPr>
          <p:nvPr/>
        </p:nvPicPr>
        <p:blipFill rotWithShape="1">
          <a:blip r:embed="rId2"/>
          <a:srcRect l="2589"/>
          <a:stretch/>
        </p:blipFill>
        <p:spPr>
          <a:xfrm>
            <a:off x="587442" y="2468962"/>
            <a:ext cx="8084084" cy="4320000"/>
          </a:xfrm>
          <a:prstGeom prst="rect">
            <a:avLst/>
          </a:prstGeom>
        </p:spPr>
      </p:pic>
      <p:sp>
        <p:nvSpPr>
          <p:cNvPr id="6" name="CaixaDeTexto 5"/>
          <p:cNvSpPr txBox="1"/>
          <p:nvPr/>
        </p:nvSpPr>
        <p:spPr>
          <a:xfrm>
            <a:off x="8905497" y="3861048"/>
            <a:ext cx="3242728" cy="2246769"/>
          </a:xfrm>
          <a:prstGeom prst="rect">
            <a:avLst/>
          </a:prstGeom>
          <a:noFill/>
        </p:spPr>
        <p:txBody>
          <a:bodyPr wrap="square" rtlCol="0">
            <a:spAutoFit/>
          </a:bodyPr>
          <a:lstStyle/>
          <a:p>
            <a:r>
              <a:rPr lang="pt-BR" sz="2000" dirty="0"/>
              <a:t>Foi realizada a simulação CC, como indicado na figura, e em seguida foi solicitado “Calcular Polarização CC”, no QUCS.</a:t>
            </a:r>
          </a:p>
        </p:txBody>
      </p:sp>
      <p:pic>
        <p:nvPicPr>
          <p:cNvPr id="3" name="Imagem 2"/>
          <p:cNvPicPr>
            <a:picLocks noChangeAspect="1"/>
          </p:cNvPicPr>
          <p:nvPr/>
        </p:nvPicPr>
        <p:blipFill rotWithShape="1">
          <a:blip r:embed="rId3"/>
          <a:srcRect l="6141" t="307" r="915" b="-1262"/>
          <a:stretch/>
        </p:blipFill>
        <p:spPr>
          <a:xfrm>
            <a:off x="551384" y="2468962"/>
            <a:ext cx="8086567" cy="4320000"/>
          </a:xfrm>
          <a:prstGeom prst="rect">
            <a:avLst/>
          </a:prstGeom>
        </p:spPr>
      </p:pic>
      <p:sp>
        <p:nvSpPr>
          <p:cNvPr id="8" name="CaixaDeTexto 7">
            <a:extLst>
              <a:ext uri="{FF2B5EF4-FFF2-40B4-BE49-F238E27FC236}">
                <a16:creationId xmlns:a16="http://schemas.microsoft.com/office/drawing/2014/main" id="{A4F126D6-B73C-4D2A-B5D1-EC2223A8108E}"/>
              </a:ext>
            </a:extLst>
          </p:cNvPr>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spTree>
    <p:extLst>
      <p:ext uri="{BB962C8B-B14F-4D97-AF65-F5344CB8AC3E}">
        <p14:creationId xmlns:p14="http://schemas.microsoft.com/office/powerpoint/2010/main" val="3590620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aixaDeTexto 5"/>
          <p:cNvSpPr txBox="1"/>
          <p:nvPr/>
        </p:nvSpPr>
        <p:spPr>
          <a:xfrm>
            <a:off x="695400" y="1279207"/>
            <a:ext cx="11233248" cy="3724096"/>
          </a:xfrm>
          <a:prstGeom prst="rect">
            <a:avLst/>
          </a:prstGeom>
          <a:noFill/>
        </p:spPr>
        <p:txBody>
          <a:bodyPr wrap="square" rtlCol="0">
            <a:spAutoFit/>
          </a:bodyPr>
          <a:lstStyle/>
          <a:p>
            <a:pPr>
              <a:spcAft>
                <a:spcPts val="1200"/>
              </a:spcAft>
            </a:pPr>
            <a:r>
              <a:rPr lang="pt-BR" dirty="0"/>
              <a:t>Um circuito elétrico qualquer é constituído por vários elementos básicos, a saber resistências, capacitâncias, indutâncias, fontes de tensão e fontes de corrente, dentre outros, interconectados entre si, propiciando um caminho fechado para a corrente elétrica.</a:t>
            </a:r>
          </a:p>
          <a:p>
            <a:pPr>
              <a:spcAft>
                <a:spcPts val="1200"/>
              </a:spcAft>
            </a:pPr>
            <a:r>
              <a:rPr lang="pt-BR" dirty="0"/>
              <a:t>Cada elemento do circuito constitui um ramo, e está ligado a nós. Em geral, todo elemento do circuito está conectado a dois nós. Porém, há uma particularidade: um desses dois nós pode ser um nó de terra, que é um nó com potencial zero, usado como referência para definir os potenciais dos demais nós, uma vez que cada ramo do circuito se caracteriza pela diferença de potencial entre os dois nós aos quais este elemento está conectado. Assim, um elemento é aterrado quando um dos nós ao qual ele está ligado tem potencial zero (é o nó de terra ou simplesmente o terra), e é flutuante quando os seus dois extremos estão conectados a nós com potencial diferente de zero (nenhum dos seus terminais está conectado ao terra).</a:t>
            </a:r>
          </a:p>
          <a:p>
            <a:pPr>
              <a:spcAft>
                <a:spcPts val="1200"/>
              </a:spcAft>
            </a:pPr>
            <a:r>
              <a:rPr lang="pt-BR" dirty="0"/>
              <a:t>Exemplos: </a:t>
            </a:r>
          </a:p>
        </p:txBody>
      </p:sp>
      <p:sp>
        <p:nvSpPr>
          <p:cNvPr id="7" name="CaixaDeTexto 6"/>
          <p:cNvSpPr txBox="1"/>
          <p:nvPr/>
        </p:nvSpPr>
        <p:spPr>
          <a:xfrm>
            <a:off x="1665140" y="404664"/>
            <a:ext cx="5120312" cy="523220"/>
          </a:xfrm>
          <a:prstGeom prst="rect">
            <a:avLst/>
          </a:prstGeom>
          <a:noFill/>
        </p:spPr>
        <p:txBody>
          <a:bodyPr wrap="none" rtlCol="0">
            <a:spAutoFit/>
          </a:bodyPr>
          <a:lstStyle/>
          <a:p>
            <a:r>
              <a:rPr lang="pt-BR" sz="2800" b="1" dirty="0"/>
              <a:t>Conceitos de Nó e Malha</a:t>
            </a:r>
          </a:p>
        </p:txBody>
      </p:sp>
      <p:pic>
        <p:nvPicPr>
          <p:cNvPr id="3" name="Imagem 2">
            <a:extLst>
              <a:ext uri="{FF2B5EF4-FFF2-40B4-BE49-F238E27FC236}">
                <a16:creationId xmlns:a16="http://schemas.microsoft.com/office/drawing/2014/main" id="{C58E2A45-B521-4E55-BF26-F6039F77B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543" y="4945809"/>
            <a:ext cx="1353349" cy="1651543"/>
          </a:xfrm>
          <a:prstGeom prst="rect">
            <a:avLst/>
          </a:prstGeom>
        </p:spPr>
      </p:pic>
      <p:sp>
        <p:nvSpPr>
          <p:cNvPr id="4" name="CaixaDeTexto 3">
            <a:extLst>
              <a:ext uri="{FF2B5EF4-FFF2-40B4-BE49-F238E27FC236}">
                <a16:creationId xmlns:a16="http://schemas.microsoft.com/office/drawing/2014/main" id="{9E59D024-4378-4A52-9693-E0D48F957052}"/>
              </a:ext>
            </a:extLst>
          </p:cNvPr>
          <p:cNvSpPr txBox="1"/>
          <p:nvPr/>
        </p:nvSpPr>
        <p:spPr>
          <a:xfrm>
            <a:off x="2783632" y="5096217"/>
            <a:ext cx="889667" cy="276999"/>
          </a:xfrm>
          <a:prstGeom prst="rect">
            <a:avLst/>
          </a:prstGeom>
          <a:noFill/>
        </p:spPr>
        <p:txBody>
          <a:bodyPr wrap="none" lIns="0" tIns="0" rIns="0" bIns="0" rtlCol="0">
            <a:spAutoFit/>
          </a:bodyPr>
          <a:lstStyle/>
          <a:p>
            <a:r>
              <a:rPr lang="pt-BR" dirty="0"/>
              <a:t>Nó (P1)</a:t>
            </a:r>
            <a:endParaRPr lang="es-AR" dirty="0"/>
          </a:p>
        </p:txBody>
      </p:sp>
      <p:sp>
        <p:nvSpPr>
          <p:cNvPr id="8" name="CaixaDeTexto 7">
            <a:extLst>
              <a:ext uri="{FF2B5EF4-FFF2-40B4-BE49-F238E27FC236}">
                <a16:creationId xmlns:a16="http://schemas.microsoft.com/office/drawing/2014/main" id="{D05B4AC7-BDE2-4CF0-9C14-D5ECD1EBFD5E}"/>
              </a:ext>
            </a:extLst>
          </p:cNvPr>
          <p:cNvSpPr txBox="1"/>
          <p:nvPr/>
        </p:nvSpPr>
        <p:spPr>
          <a:xfrm>
            <a:off x="2783632" y="5816297"/>
            <a:ext cx="2463076" cy="276999"/>
          </a:xfrm>
          <a:prstGeom prst="rect">
            <a:avLst/>
          </a:prstGeom>
          <a:noFill/>
        </p:spPr>
        <p:txBody>
          <a:bodyPr wrap="square" lIns="0" tIns="0" rIns="0" bIns="0" rtlCol="0">
            <a:spAutoFit/>
          </a:bodyPr>
          <a:lstStyle/>
          <a:p>
            <a:r>
              <a:rPr lang="pt-BR" dirty="0"/>
              <a:t>Ramo aterrado (R1)</a:t>
            </a:r>
            <a:endParaRPr lang="es-AR" dirty="0"/>
          </a:p>
        </p:txBody>
      </p:sp>
      <p:sp>
        <p:nvSpPr>
          <p:cNvPr id="9" name="CaixaDeTexto 8">
            <a:extLst>
              <a:ext uri="{FF2B5EF4-FFF2-40B4-BE49-F238E27FC236}">
                <a16:creationId xmlns:a16="http://schemas.microsoft.com/office/drawing/2014/main" id="{C3F644CE-0D5B-4811-8510-F11AF92CA12C}"/>
              </a:ext>
            </a:extLst>
          </p:cNvPr>
          <p:cNvSpPr txBox="1"/>
          <p:nvPr/>
        </p:nvSpPr>
        <p:spPr>
          <a:xfrm>
            <a:off x="1406961" y="6470761"/>
            <a:ext cx="3313343" cy="276999"/>
          </a:xfrm>
          <a:prstGeom prst="rect">
            <a:avLst/>
          </a:prstGeom>
          <a:noFill/>
        </p:spPr>
        <p:txBody>
          <a:bodyPr wrap="none" lIns="0" tIns="0" rIns="0" bIns="0" rtlCol="0">
            <a:spAutoFit/>
          </a:bodyPr>
          <a:lstStyle/>
          <a:p>
            <a:r>
              <a:rPr lang="pt-BR" dirty="0"/>
              <a:t>Nó de terra, ou apenas terra</a:t>
            </a:r>
            <a:endParaRPr lang="es-AR" dirty="0"/>
          </a:p>
        </p:txBody>
      </p:sp>
      <p:pic>
        <p:nvPicPr>
          <p:cNvPr id="11" name="Imagem 10">
            <a:extLst>
              <a:ext uri="{FF2B5EF4-FFF2-40B4-BE49-F238E27FC236}">
                <a16:creationId xmlns:a16="http://schemas.microsoft.com/office/drawing/2014/main" id="{F72111A0-7D6B-497D-B3EF-0AFFDB1C5D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3498" y="4962938"/>
            <a:ext cx="3118424" cy="1784822"/>
          </a:xfrm>
          <a:prstGeom prst="rect">
            <a:avLst/>
          </a:prstGeom>
        </p:spPr>
      </p:pic>
      <p:sp>
        <p:nvSpPr>
          <p:cNvPr id="12" name="CaixaDeTexto 11">
            <a:extLst>
              <a:ext uri="{FF2B5EF4-FFF2-40B4-BE49-F238E27FC236}">
                <a16:creationId xmlns:a16="http://schemas.microsoft.com/office/drawing/2014/main" id="{C8AEF91A-BCA2-41BF-A44D-0A018F9B8A86}"/>
              </a:ext>
            </a:extLst>
          </p:cNvPr>
          <p:cNvSpPr txBox="1"/>
          <p:nvPr/>
        </p:nvSpPr>
        <p:spPr>
          <a:xfrm>
            <a:off x="7141172" y="4795851"/>
            <a:ext cx="2463076" cy="276999"/>
          </a:xfrm>
          <a:prstGeom prst="rect">
            <a:avLst/>
          </a:prstGeom>
          <a:noFill/>
        </p:spPr>
        <p:txBody>
          <a:bodyPr wrap="square" lIns="0" tIns="0" rIns="0" bIns="0" rtlCol="0">
            <a:spAutoFit/>
          </a:bodyPr>
          <a:lstStyle/>
          <a:p>
            <a:r>
              <a:rPr lang="pt-BR" dirty="0"/>
              <a:t>Ramo flutuante (R2)</a:t>
            </a:r>
            <a:endParaRPr lang="es-AR"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aixaDeTexto 5"/>
              <p:cNvSpPr txBox="1"/>
              <p:nvPr/>
            </p:nvSpPr>
            <p:spPr>
              <a:xfrm>
                <a:off x="695400" y="1253309"/>
                <a:ext cx="11233248" cy="3197157"/>
              </a:xfrm>
              <a:prstGeom prst="rect">
                <a:avLst/>
              </a:prstGeom>
              <a:noFill/>
            </p:spPr>
            <p:txBody>
              <a:bodyPr wrap="square" rtlCol="0">
                <a:spAutoFit/>
              </a:bodyPr>
              <a:lstStyle/>
              <a:p>
                <a:pPr>
                  <a:spcAft>
                    <a:spcPts val="1200"/>
                  </a:spcAft>
                </a:pPr>
                <a:r>
                  <a:rPr lang="pt-BR" dirty="0"/>
                  <a:t>As correntes fluem através dos ramos, quando há uma diferença de potencial (também referida como voltagem ou mesmo tensão) entre seus terminais, do potencial mais alto para o mais baixo. Nas figuras anteriores teríamos as seguintes definições:</a:t>
                </a:r>
              </a:p>
              <a:p>
                <a:pPr>
                  <a:spcAft>
                    <a:spcPts val="1200"/>
                  </a:spcAft>
                </a:pPr>
                <a:endParaRPr lang="pt-BR" dirty="0"/>
              </a:p>
              <a:p>
                <a:pPr>
                  <a:spcAft>
                    <a:spcPts val="1200"/>
                  </a:spcAft>
                </a:pPr>
                <a:r>
                  <a:rPr lang="pt-BR" dirty="0"/>
                  <a:t>Na primeira figura: </a:t>
                </a:r>
                <a14:m>
                  <m:oMath xmlns:m="http://schemas.openxmlformats.org/officeDocument/2006/math">
                    <m:r>
                      <a:rPr lang="pt-BR" sz="2000" b="0" i="1" smtClean="0">
                        <a:latin typeface="Cambria Math" panose="02040503050406030204" pitchFamily="18" charset="0"/>
                      </a:rPr>
                      <m:t>𝐼</m:t>
                    </m:r>
                    <m: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𝑃</m:t>
                            </m:r>
                            <m:r>
                              <a:rPr lang="pt-BR" sz="2000" i="1">
                                <a:latin typeface="Cambria Math" panose="02040503050406030204" pitchFamily="18" charset="0"/>
                              </a:rPr>
                              <m:t>1</m:t>
                            </m:r>
                          </m:sub>
                        </m:sSub>
                        <m:r>
                          <a:rPr lang="pt-BR" sz="2000" b="0" i="1" smtClean="0">
                            <a:latin typeface="Cambria Math" panose="02040503050406030204" pitchFamily="18" charset="0"/>
                          </a:rPr>
                          <m:t>−0</m:t>
                        </m:r>
                      </m:num>
                      <m:den>
                        <m:r>
                          <a:rPr lang="pt-BR" sz="2000" b="0" i="1" smtClean="0">
                            <a:latin typeface="Cambria Math" panose="02040503050406030204" pitchFamily="18" charset="0"/>
                          </a:rPr>
                          <m:t>𝑅</m:t>
                        </m:r>
                        <m:r>
                          <a:rPr lang="pt-BR" sz="2000" b="0" i="1" smtClean="0">
                            <a:latin typeface="Cambria Math" panose="02040503050406030204" pitchFamily="18" charset="0"/>
                          </a:rPr>
                          <m:t>1</m:t>
                        </m:r>
                      </m:den>
                    </m:f>
                  </m:oMath>
                </a14:m>
                <a:r>
                  <a:rPr lang="pt-BR" dirty="0"/>
                  <a:t> (Lei de Ohm)</a:t>
                </a:r>
              </a:p>
              <a:p>
                <a:pPr>
                  <a:spcAft>
                    <a:spcPts val="1200"/>
                  </a:spcAft>
                </a:pPr>
                <a:r>
                  <a:rPr lang="pt-BR" dirty="0"/>
                  <a:t>Na segunda figura: </a:t>
                </a:r>
                <a14:m>
                  <m:oMath xmlns:m="http://schemas.openxmlformats.org/officeDocument/2006/math">
                    <m:r>
                      <a:rPr lang="pt-BR" sz="1800" b="0" i="1" smtClean="0">
                        <a:latin typeface="Cambria Math" panose="02040503050406030204" pitchFamily="18" charset="0"/>
                      </a:rPr>
                      <m:t>𝐼</m:t>
                    </m:r>
                    <m:r>
                      <a:rPr lang="pt-BR" sz="1800" b="0" i="1" smtClean="0">
                        <a:latin typeface="Cambria Math" panose="02040503050406030204" pitchFamily="18" charset="0"/>
                      </a:rPr>
                      <m:t>=</m:t>
                    </m:r>
                    <m:f>
                      <m:fPr>
                        <m:ctrlPr>
                          <a:rPr lang="pt-BR" sz="1800" b="0" i="1" smtClean="0">
                            <a:latin typeface="Cambria Math" panose="02040503050406030204" pitchFamily="18" charset="0"/>
                          </a:rPr>
                        </m:ctrlPr>
                      </m:fPr>
                      <m:num>
                        <m:sSub>
                          <m:sSubPr>
                            <m:ctrlPr>
                              <a:rPr lang="pt-BR" sz="1800" i="1">
                                <a:latin typeface="Cambria Math" panose="02040503050406030204" pitchFamily="18" charset="0"/>
                              </a:rPr>
                            </m:ctrlPr>
                          </m:sSubPr>
                          <m:e>
                            <m:r>
                              <a:rPr lang="pt-BR" sz="1800" i="1">
                                <a:latin typeface="Cambria Math" panose="02040503050406030204" pitchFamily="18" charset="0"/>
                              </a:rPr>
                              <m:t>𝑉</m:t>
                            </m:r>
                          </m:e>
                          <m:sub>
                            <m:r>
                              <a:rPr lang="pt-BR" sz="1800" i="1">
                                <a:latin typeface="Cambria Math" panose="02040503050406030204" pitchFamily="18" charset="0"/>
                              </a:rPr>
                              <m:t>𝑃</m:t>
                            </m:r>
                            <m:r>
                              <a:rPr lang="pt-BR" sz="1800" b="0" i="1" smtClean="0">
                                <a:latin typeface="Cambria Math" panose="02040503050406030204" pitchFamily="18" charset="0"/>
                              </a:rPr>
                              <m:t>2</m:t>
                            </m:r>
                          </m:sub>
                        </m:sSub>
                        <m:r>
                          <a:rPr lang="pt-BR" sz="1800" b="0" i="1" smtClean="0">
                            <a:latin typeface="Cambria Math" panose="02040503050406030204" pitchFamily="18" charset="0"/>
                          </a:rPr>
                          <m:t>−</m:t>
                        </m:r>
                        <m:sSub>
                          <m:sSubPr>
                            <m:ctrlPr>
                              <a:rPr lang="pt-BR" sz="1800" b="0" i="1" smtClean="0">
                                <a:latin typeface="Cambria Math" panose="02040503050406030204" pitchFamily="18" charset="0"/>
                              </a:rPr>
                            </m:ctrlPr>
                          </m:sSubPr>
                          <m:e>
                            <m:r>
                              <a:rPr lang="pt-BR" sz="1800" b="0" i="1" smtClean="0">
                                <a:latin typeface="Cambria Math" panose="02040503050406030204" pitchFamily="18" charset="0"/>
                              </a:rPr>
                              <m:t>𝑉</m:t>
                            </m:r>
                          </m:e>
                          <m:sub>
                            <m:r>
                              <a:rPr lang="pt-BR" sz="1800" b="0" i="1" smtClean="0">
                                <a:latin typeface="Cambria Math" panose="02040503050406030204" pitchFamily="18" charset="0"/>
                              </a:rPr>
                              <m:t>𝑃</m:t>
                            </m:r>
                            <m:r>
                              <a:rPr lang="pt-BR" sz="1800" b="0" i="1" smtClean="0">
                                <a:latin typeface="Cambria Math" panose="02040503050406030204" pitchFamily="18" charset="0"/>
                              </a:rPr>
                              <m:t>3</m:t>
                            </m:r>
                          </m:sub>
                        </m:sSub>
                      </m:num>
                      <m:den>
                        <m:r>
                          <a:rPr lang="pt-BR" sz="1800" b="0" i="1" smtClean="0">
                            <a:latin typeface="Cambria Math" panose="02040503050406030204" pitchFamily="18" charset="0"/>
                          </a:rPr>
                          <m:t>𝑅</m:t>
                        </m:r>
                        <m:r>
                          <a:rPr lang="pt-BR" sz="1800" b="0" i="1" smtClean="0">
                            <a:latin typeface="Cambria Math" panose="02040503050406030204" pitchFamily="18" charset="0"/>
                          </a:rPr>
                          <m:t>2</m:t>
                        </m:r>
                      </m:den>
                    </m:f>
                  </m:oMath>
                </a14:m>
                <a:r>
                  <a:rPr lang="pt-BR" dirty="0"/>
                  <a:t> (Lei de Ohm)</a:t>
                </a:r>
              </a:p>
              <a:p>
                <a:pPr>
                  <a:spcAft>
                    <a:spcPts val="1200"/>
                  </a:spcAft>
                </a:pPr>
                <a:r>
                  <a:rPr lang="pt-BR" dirty="0"/>
                  <a:t>onde </a:t>
                </a:r>
                <a14:m>
                  <m:oMath xmlns:m="http://schemas.openxmlformats.org/officeDocument/2006/math">
                    <m:r>
                      <a:rPr lang="pt-BR" i="1" dirty="0" smtClean="0">
                        <a:latin typeface="Cambria Math" panose="02040503050406030204" pitchFamily="18" charset="0"/>
                      </a:rPr>
                      <m:t>𝐼</m:t>
                    </m:r>
                  </m:oMath>
                </a14:m>
                <a:r>
                  <a:rPr lang="pt-BR" dirty="0"/>
                  <a:t> é a corrente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𝑃</m:t>
                        </m:r>
                        <m:r>
                          <a:rPr lang="pt-BR" i="1">
                            <a:latin typeface="Cambria Math" panose="02040503050406030204" pitchFamily="18" charset="0"/>
                          </a:rPr>
                          <m:t>1</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𝑃</m:t>
                        </m:r>
                        <m:r>
                          <a:rPr lang="pt-BR" b="0" i="1" smtClean="0">
                            <a:latin typeface="Cambria Math" panose="02040503050406030204" pitchFamily="18" charset="0"/>
                          </a:rPr>
                          <m:t>2</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𝑃</m:t>
                        </m:r>
                        <m:r>
                          <a:rPr lang="pt-BR" b="0" i="1" smtClean="0">
                            <a:latin typeface="Cambria Math" panose="02040503050406030204" pitchFamily="18" charset="0"/>
                          </a:rPr>
                          <m:t>3</m:t>
                        </m:r>
                      </m:sub>
                    </m:sSub>
                  </m:oMath>
                </a14:m>
                <a:r>
                  <a:rPr lang="pt-BR" dirty="0"/>
                  <a:t> são os potenciais dos nós </a:t>
                </a:r>
                <a14:m>
                  <m:oMath xmlns:m="http://schemas.openxmlformats.org/officeDocument/2006/math">
                    <m:r>
                      <a:rPr lang="pt-BR" b="0" i="1" smtClean="0">
                        <a:latin typeface="Cambria Math" panose="02040503050406030204" pitchFamily="18" charset="0"/>
                      </a:rPr>
                      <m:t>𝑃</m:t>
                    </m:r>
                    <m:r>
                      <a:rPr lang="pt-BR" b="0" i="1" smtClean="0">
                        <a:latin typeface="Cambria Math" panose="02040503050406030204" pitchFamily="18" charset="0"/>
                      </a:rPr>
                      <m:t>1, </m:t>
                    </m:r>
                    <m:r>
                      <a:rPr lang="pt-BR" b="0" i="1" smtClean="0">
                        <a:latin typeface="Cambria Math" panose="02040503050406030204" pitchFamily="18" charset="0"/>
                      </a:rPr>
                      <m:t>𝑃</m:t>
                    </m:r>
                    <m:r>
                      <a:rPr lang="pt-BR" b="0" i="1" smtClean="0">
                        <a:latin typeface="Cambria Math" panose="02040503050406030204" pitchFamily="18" charset="0"/>
                      </a:rPr>
                      <m:t>2</m:t>
                    </m:r>
                  </m:oMath>
                </a14:m>
                <a:r>
                  <a:rPr lang="pt-BR" dirty="0"/>
                  <a:t> e </a:t>
                </a:r>
                <a14:m>
                  <m:oMath xmlns:m="http://schemas.openxmlformats.org/officeDocument/2006/math">
                    <m:r>
                      <a:rPr lang="pt-BR" i="1">
                        <a:latin typeface="Cambria Math" panose="02040503050406030204" pitchFamily="18" charset="0"/>
                      </a:rPr>
                      <m:t>𝑃</m:t>
                    </m:r>
                    <m:r>
                      <a:rPr lang="pt-BR" b="0" i="1" smtClean="0">
                        <a:latin typeface="Cambria Math" panose="02040503050406030204" pitchFamily="18" charset="0"/>
                      </a:rPr>
                      <m:t>3</m:t>
                    </m:r>
                  </m:oMath>
                </a14:m>
                <a:r>
                  <a:rPr lang="pt-BR" dirty="0"/>
                  <a:t>, medidos em relação ao nó de terra. </a:t>
                </a:r>
              </a:p>
            </p:txBody>
          </p:sp>
        </mc:Choice>
        <mc:Fallback>
          <p:sp>
            <p:nvSpPr>
              <p:cNvPr id="6" name="CaixaDeTexto 5"/>
              <p:cNvSpPr txBox="1">
                <a:spLocks noRot="1" noChangeAspect="1" noMove="1" noResize="1" noEditPoints="1" noAdjustHandles="1" noChangeArrowheads="1" noChangeShapeType="1" noTextEdit="1"/>
              </p:cNvSpPr>
              <p:nvPr/>
            </p:nvSpPr>
            <p:spPr>
              <a:xfrm>
                <a:off x="695400" y="1253309"/>
                <a:ext cx="11233248" cy="3197157"/>
              </a:xfrm>
              <a:prstGeom prst="rect">
                <a:avLst/>
              </a:prstGeom>
              <a:blipFill>
                <a:blip r:embed="rId2"/>
                <a:stretch>
                  <a:fillRect l="-434" t="-1145" r="-1085" b="-2290"/>
                </a:stretch>
              </a:blipFill>
            </p:spPr>
            <p:txBody>
              <a:bodyPr/>
              <a:lstStyle/>
              <a:p>
                <a:r>
                  <a:rPr lang="es-AR">
                    <a:noFill/>
                  </a:rPr>
                  <a:t> </a:t>
                </a:r>
              </a:p>
            </p:txBody>
          </p:sp>
        </mc:Fallback>
      </mc:AlternateContent>
      <p:sp>
        <p:nvSpPr>
          <p:cNvPr id="7" name="CaixaDeTexto 6"/>
          <p:cNvSpPr txBox="1"/>
          <p:nvPr/>
        </p:nvSpPr>
        <p:spPr>
          <a:xfrm>
            <a:off x="1665140" y="404664"/>
            <a:ext cx="5120312" cy="523220"/>
          </a:xfrm>
          <a:prstGeom prst="rect">
            <a:avLst/>
          </a:prstGeom>
          <a:noFill/>
        </p:spPr>
        <p:txBody>
          <a:bodyPr wrap="none" rtlCol="0">
            <a:spAutoFit/>
          </a:bodyPr>
          <a:lstStyle/>
          <a:p>
            <a:r>
              <a:rPr lang="pt-BR" sz="2800" b="1" dirty="0"/>
              <a:t>Conceitos de Nó e Malha</a:t>
            </a:r>
          </a:p>
        </p:txBody>
      </p:sp>
      <p:grpSp>
        <p:nvGrpSpPr>
          <p:cNvPr id="16" name="Agrupar 15">
            <a:extLst>
              <a:ext uri="{FF2B5EF4-FFF2-40B4-BE49-F238E27FC236}">
                <a16:creationId xmlns:a16="http://schemas.microsoft.com/office/drawing/2014/main" id="{4340D653-CE0B-4A52-A974-2939A26A83AA}"/>
              </a:ext>
            </a:extLst>
          </p:cNvPr>
          <p:cNvGrpSpPr/>
          <p:nvPr/>
        </p:nvGrpSpPr>
        <p:grpSpPr>
          <a:xfrm>
            <a:off x="5735960" y="2132856"/>
            <a:ext cx="2880320" cy="1778134"/>
            <a:chOff x="5735960" y="2010906"/>
            <a:chExt cx="2880320" cy="1778134"/>
          </a:xfrm>
        </p:grpSpPr>
        <p:grpSp>
          <p:nvGrpSpPr>
            <p:cNvPr id="9" name="Agrupar 8">
              <a:extLst>
                <a:ext uri="{FF2B5EF4-FFF2-40B4-BE49-F238E27FC236}">
                  <a16:creationId xmlns:a16="http://schemas.microsoft.com/office/drawing/2014/main" id="{58AC6930-4124-4A0B-8570-B3802977516B}"/>
                </a:ext>
              </a:extLst>
            </p:cNvPr>
            <p:cNvGrpSpPr/>
            <p:nvPr/>
          </p:nvGrpSpPr>
          <p:grpSpPr>
            <a:xfrm>
              <a:off x="7262931" y="2010906"/>
              <a:ext cx="1353349" cy="1778134"/>
              <a:chOff x="7121724" y="1933584"/>
              <a:chExt cx="1353349" cy="1778134"/>
            </a:xfrm>
          </p:grpSpPr>
          <p:pic>
            <p:nvPicPr>
              <p:cNvPr id="8" name="Imagem 7">
                <a:extLst>
                  <a:ext uri="{FF2B5EF4-FFF2-40B4-BE49-F238E27FC236}">
                    <a16:creationId xmlns:a16="http://schemas.microsoft.com/office/drawing/2014/main" id="{39ADCEAC-F66B-4F77-9DF5-C67BD1F13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1724" y="2060175"/>
                <a:ext cx="1353349" cy="1651543"/>
              </a:xfrm>
              <a:prstGeom prst="rect">
                <a:avLst/>
              </a:prstGeom>
            </p:spPr>
          </p:pic>
          <p:cxnSp>
            <p:nvCxnSpPr>
              <p:cNvPr id="4" name="Conector de Seta Reta 3">
                <a:extLst>
                  <a:ext uri="{FF2B5EF4-FFF2-40B4-BE49-F238E27FC236}">
                    <a16:creationId xmlns:a16="http://schemas.microsoft.com/office/drawing/2014/main" id="{A6E2AE22-1B4C-438F-ABF8-7EE44EB0DF2E}"/>
                  </a:ext>
                </a:extLst>
              </p:cNvPr>
              <p:cNvCxnSpPr/>
              <p:nvPr/>
            </p:nvCxnSpPr>
            <p:spPr>
              <a:xfrm>
                <a:off x="7599474" y="2637309"/>
                <a:ext cx="0" cy="4972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3E579C73-8966-46B5-9681-A267E40CCFA8}"/>
                      </a:ext>
                    </a:extLst>
                  </p:cNvPr>
                  <p:cNvSpPr txBox="1"/>
                  <p:nvPr/>
                </p:nvSpPr>
                <p:spPr>
                  <a:xfrm>
                    <a:off x="7308200" y="2636912"/>
                    <a:ext cx="23577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𝐼</m:t>
                          </m:r>
                        </m:oMath>
                      </m:oMathPara>
                    </a14:m>
                    <a:endParaRPr lang="es-AR" dirty="0"/>
                  </a:p>
                </p:txBody>
              </p:sp>
            </mc:Choice>
            <mc:Fallback>
              <p:sp>
                <p:nvSpPr>
                  <p:cNvPr id="5" name="CaixaDeTexto 4">
                    <a:extLst>
                      <a:ext uri="{FF2B5EF4-FFF2-40B4-BE49-F238E27FC236}">
                        <a16:creationId xmlns:a16="http://schemas.microsoft.com/office/drawing/2014/main" id="{3E579C73-8966-46B5-9681-A267E40CCFA8}"/>
                      </a:ext>
                    </a:extLst>
                  </p:cNvPr>
                  <p:cNvSpPr txBox="1">
                    <a:spLocks noRot="1" noChangeAspect="1" noMove="1" noResize="1" noEditPoints="1" noAdjustHandles="1" noChangeArrowheads="1" noChangeShapeType="1" noTextEdit="1"/>
                  </p:cNvSpPr>
                  <p:nvPr/>
                </p:nvSpPr>
                <p:spPr>
                  <a:xfrm>
                    <a:off x="7308200" y="2636912"/>
                    <a:ext cx="235770" cy="369332"/>
                  </a:xfrm>
                  <a:prstGeom prst="rect">
                    <a:avLst/>
                  </a:prstGeom>
                  <a:blipFill>
                    <a:blip r:embed="rId4"/>
                    <a:stretch>
                      <a:fillRect l="-20513" r="-17949" b="-9836"/>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977BE8C9-C2B2-4510-B459-9018832E43C0}"/>
                      </a:ext>
                    </a:extLst>
                  </p:cNvPr>
                  <p:cNvSpPr txBox="1"/>
                  <p:nvPr/>
                </p:nvSpPr>
                <p:spPr>
                  <a:xfrm>
                    <a:off x="7754113" y="1933584"/>
                    <a:ext cx="720960" cy="553998"/>
                  </a:xfrm>
                  <a:prstGeom prst="rect">
                    <a:avLst/>
                  </a:prstGeom>
                  <a:noFill/>
                </p:spPr>
                <p:txBody>
                  <a:bodyPr wrap="square" lIns="0" tIns="0" rIns="0" bIns="0" rtlCol="0">
                    <a:spAutoFit/>
                  </a:bodyPr>
                  <a:lstStyle/>
                  <a:p>
                    <a:r>
                      <a:rPr lang="pt-BR" dirty="0"/>
                      <a:t>+ </a:t>
                    </a:r>
                  </a:p>
                  <a:p>
                    <a:r>
                      <a:rPr lang="pt-BR" dirty="0"/>
                      <a:t>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𝑃</m:t>
                            </m:r>
                            <m:r>
                              <a:rPr lang="pt-BR" b="0" i="1" smtClean="0">
                                <a:latin typeface="Cambria Math" panose="02040503050406030204" pitchFamily="18" charset="0"/>
                              </a:rPr>
                              <m:t>1</m:t>
                            </m:r>
                          </m:sub>
                        </m:sSub>
                      </m:oMath>
                    </a14:m>
                    <a:endParaRPr lang="es-AR" dirty="0"/>
                  </a:p>
                </p:txBody>
              </p:sp>
            </mc:Choice>
            <mc:Fallback>
              <p:sp>
                <p:nvSpPr>
                  <p:cNvPr id="12" name="CaixaDeTexto 11">
                    <a:extLst>
                      <a:ext uri="{FF2B5EF4-FFF2-40B4-BE49-F238E27FC236}">
                        <a16:creationId xmlns:a16="http://schemas.microsoft.com/office/drawing/2014/main" id="{977BE8C9-C2B2-4510-B459-9018832E43C0}"/>
                      </a:ext>
                    </a:extLst>
                  </p:cNvPr>
                  <p:cNvSpPr txBox="1">
                    <a:spLocks noRot="1" noChangeAspect="1" noMove="1" noResize="1" noEditPoints="1" noAdjustHandles="1" noChangeArrowheads="1" noChangeShapeType="1" noTextEdit="1"/>
                  </p:cNvSpPr>
                  <p:nvPr/>
                </p:nvSpPr>
                <p:spPr>
                  <a:xfrm>
                    <a:off x="7754113" y="1933584"/>
                    <a:ext cx="720960" cy="553998"/>
                  </a:xfrm>
                  <a:prstGeom prst="rect">
                    <a:avLst/>
                  </a:prstGeom>
                  <a:blipFill>
                    <a:blip r:embed="rId5"/>
                    <a:stretch>
                      <a:fillRect l="-19492" t="-14286" b="-8791"/>
                    </a:stretch>
                  </a:blipFill>
                </p:spPr>
                <p:txBody>
                  <a:bodyPr/>
                  <a:lstStyle/>
                  <a:p>
                    <a:r>
                      <a:rPr lang="es-AR">
                        <a:noFill/>
                      </a:rPr>
                      <a:t> </a:t>
                    </a:r>
                  </a:p>
                </p:txBody>
              </p:sp>
            </mc:Fallback>
          </mc:AlternateContent>
        </p:grpSp>
        <p:cxnSp>
          <p:nvCxnSpPr>
            <p:cNvPr id="15" name="Conector de Seta Reta 14">
              <a:extLst>
                <a:ext uri="{FF2B5EF4-FFF2-40B4-BE49-F238E27FC236}">
                  <a16:creationId xmlns:a16="http://schemas.microsoft.com/office/drawing/2014/main" id="{D360B3B4-AD29-4647-A39D-24930F4FD922}"/>
                </a:ext>
              </a:extLst>
            </p:cNvPr>
            <p:cNvCxnSpPr>
              <a:cxnSpLocks/>
            </p:cNvCxnSpPr>
            <p:nvPr/>
          </p:nvCxnSpPr>
          <p:spPr>
            <a:xfrm flipV="1">
              <a:off x="5735960" y="2780928"/>
              <a:ext cx="1656184" cy="144016"/>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6" name="CaixaDeTexto 25">
            <a:extLst>
              <a:ext uri="{FF2B5EF4-FFF2-40B4-BE49-F238E27FC236}">
                <a16:creationId xmlns:a16="http://schemas.microsoft.com/office/drawing/2014/main" id="{8B6229B8-7275-4495-909E-98E160AFF232}"/>
              </a:ext>
            </a:extLst>
          </p:cNvPr>
          <p:cNvSpPr txBox="1"/>
          <p:nvPr/>
        </p:nvSpPr>
        <p:spPr>
          <a:xfrm>
            <a:off x="11523470" y="1844824"/>
            <a:ext cx="139462" cy="369332"/>
          </a:xfrm>
          <a:prstGeom prst="rect">
            <a:avLst/>
          </a:prstGeom>
          <a:noFill/>
        </p:spPr>
        <p:txBody>
          <a:bodyPr wrap="none" lIns="0" tIns="0" rIns="0" bIns="0" rtlCol="0">
            <a:spAutoFit/>
          </a:bodyPr>
          <a:lstStyle/>
          <a:p>
            <a:r>
              <a:rPr lang="pt-BR" sz="2400" dirty="0"/>
              <a:t>-</a:t>
            </a:r>
            <a:endParaRPr lang="es-AR" sz="2400" dirty="0"/>
          </a:p>
        </p:txBody>
      </p:sp>
      <p:grpSp>
        <p:nvGrpSpPr>
          <p:cNvPr id="31" name="Agrupar 30">
            <a:extLst>
              <a:ext uri="{FF2B5EF4-FFF2-40B4-BE49-F238E27FC236}">
                <a16:creationId xmlns:a16="http://schemas.microsoft.com/office/drawing/2014/main" id="{D98D5D75-437A-44CF-9E75-8847BF62DDC6}"/>
              </a:ext>
            </a:extLst>
          </p:cNvPr>
          <p:cNvGrpSpPr/>
          <p:nvPr/>
        </p:nvGrpSpPr>
        <p:grpSpPr>
          <a:xfrm>
            <a:off x="5886926" y="1903367"/>
            <a:ext cx="6257746" cy="1957681"/>
            <a:chOff x="5886926" y="1903367"/>
            <a:chExt cx="6257746" cy="1957681"/>
          </a:xfrm>
        </p:grpSpPr>
        <p:grpSp>
          <p:nvGrpSpPr>
            <p:cNvPr id="28" name="Agrupar 27">
              <a:extLst>
                <a:ext uri="{FF2B5EF4-FFF2-40B4-BE49-F238E27FC236}">
                  <a16:creationId xmlns:a16="http://schemas.microsoft.com/office/drawing/2014/main" id="{47997B9C-6409-458B-B975-14E9C28CF7E3}"/>
                </a:ext>
              </a:extLst>
            </p:cNvPr>
            <p:cNvGrpSpPr/>
            <p:nvPr/>
          </p:nvGrpSpPr>
          <p:grpSpPr>
            <a:xfrm>
              <a:off x="8544272" y="1903367"/>
              <a:ext cx="3600400" cy="1957681"/>
              <a:chOff x="8544272" y="1844824"/>
              <a:chExt cx="3600400" cy="1957681"/>
            </a:xfrm>
          </p:grpSpPr>
          <p:pic>
            <p:nvPicPr>
              <p:cNvPr id="17" name="Imagem 16">
                <a:extLst>
                  <a:ext uri="{FF2B5EF4-FFF2-40B4-BE49-F238E27FC236}">
                    <a16:creationId xmlns:a16="http://schemas.microsoft.com/office/drawing/2014/main" id="{BC7D077C-23C8-45BA-9D99-0396DDDD79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40016" y="2017683"/>
                <a:ext cx="3118424" cy="1784822"/>
              </a:xfrm>
              <a:prstGeom prst="rect">
                <a:avLst/>
              </a:prstGeom>
            </p:spPr>
          </p:pic>
          <p:cxnSp>
            <p:nvCxnSpPr>
              <p:cNvPr id="20" name="Conector de Seta Reta 19">
                <a:extLst>
                  <a:ext uri="{FF2B5EF4-FFF2-40B4-BE49-F238E27FC236}">
                    <a16:creationId xmlns:a16="http://schemas.microsoft.com/office/drawing/2014/main" id="{98316797-2CFB-42AC-97BA-1225749AFC2E}"/>
                  </a:ext>
                </a:extLst>
              </p:cNvPr>
              <p:cNvCxnSpPr>
                <a:cxnSpLocks/>
              </p:cNvCxnSpPr>
              <p:nvPr/>
            </p:nvCxnSpPr>
            <p:spPr>
              <a:xfrm>
                <a:off x="9998418" y="2029490"/>
                <a:ext cx="56598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F250CCF2-540D-4288-B5EA-591A9C0FAED8}"/>
                      </a:ext>
                    </a:extLst>
                  </p:cNvPr>
                  <p:cNvSpPr txBox="1"/>
                  <p:nvPr/>
                </p:nvSpPr>
                <p:spPr>
                  <a:xfrm>
                    <a:off x="10572657" y="1844824"/>
                    <a:ext cx="23577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pt-BR" sz="2400" b="0" i="1" smtClean="0">
                              <a:latin typeface="Cambria Math" panose="02040503050406030204" pitchFamily="18" charset="0"/>
                            </a:rPr>
                            <m:t>𝐼</m:t>
                          </m:r>
                        </m:oMath>
                      </m:oMathPara>
                    </a14:m>
                    <a:endParaRPr lang="es-AR" dirty="0"/>
                  </a:p>
                </p:txBody>
              </p:sp>
            </mc:Choice>
            <mc:Fallback>
              <p:sp>
                <p:nvSpPr>
                  <p:cNvPr id="23" name="CaixaDeTexto 22">
                    <a:extLst>
                      <a:ext uri="{FF2B5EF4-FFF2-40B4-BE49-F238E27FC236}">
                        <a16:creationId xmlns:a16="http://schemas.microsoft.com/office/drawing/2014/main" id="{F250CCF2-540D-4288-B5EA-591A9C0FAED8}"/>
                      </a:ext>
                    </a:extLst>
                  </p:cNvPr>
                  <p:cNvSpPr txBox="1">
                    <a:spLocks noRot="1" noChangeAspect="1" noMove="1" noResize="1" noEditPoints="1" noAdjustHandles="1" noChangeArrowheads="1" noChangeShapeType="1" noTextEdit="1"/>
                  </p:cNvSpPr>
                  <p:nvPr/>
                </p:nvSpPr>
                <p:spPr>
                  <a:xfrm>
                    <a:off x="10572657" y="1844824"/>
                    <a:ext cx="235770" cy="369332"/>
                  </a:xfrm>
                  <a:prstGeom prst="rect">
                    <a:avLst/>
                  </a:prstGeom>
                  <a:blipFill>
                    <a:blip r:embed="rId7"/>
                    <a:stretch>
                      <a:fillRect l="-20513" r="-17949" b="-9836"/>
                    </a:stretch>
                  </a:blipFill>
                </p:spPr>
                <p:txBody>
                  <a:bodyPr/>
                  <a:lstStyle/>
                  <a:p>
                    <a:r>
                      <a:rPr lang="es-AR">
                        <a:noFill/>
                      </a:rPr>
                      <a:t> </a:t>
                    </a:r>
                  </a:p>
                </p:txBody>
              </p:sp>
            </mc:Fallback>
          </mc:AlternateContent>
          <p:sp>
            <p:nvSpPr>
              <p:cNvPr id="24" name="CaixaDeTexto 23">
                <a:extLst>
                  <a:ext uri="{FF2B5EF4-FFF2-40B4-BE49-F238E27FC236}">
                    <a16:creationId xmlns:a16="http://schemas.microsoft.com/office/drawing/2014/main" id="{24506EA0-E4B8-4283-981A-4F0CD34906BD}"/>
                  </a:ext>
                </a:extLst>
              </p:cNvPr>
              <p:cNvSpPr txBox="1"/>
              <p:nvPr/>
            </p:nvSpPr>
            <p:spPr>
              <a:xfrm>
                <a:off x="8903432" y="1866890"/>
                <a:ext cx="189154" cy="276999"/>
              </a:xfrm>
              <a:prstGeom prst="rect">
                <a:avLst/>
              </a:prstGeom>
              <a:noFill/>
            </p:spPr>
            <p:txBody>
              <a:bodyPr wrap="none" lIns="0" tIns="0" rIns="0" bIns="0" rtlCol="0">
                <a:spAutoFit/>
              </a:bodyPr>
              <a:lstStyle/>
              <a:p>
                <a:r>
                  <a:rPr lang="pt-BR" dirty="0"/>
                  <a:t>+</a:t>
                </a:r>
                <a:endParaRPr lang="es-AR" dirty="0"/>
              </a:p>
            </p:txBody>
          </p:sp>
          <mc:AlternateContent xmlns:mc="http://schemas.openxmlformats.org/markup-compatibility/2006">
            <mc:Choice xmlns:a14="http://schemas.microsoft.com/office/drawing/2010/main" Requires="a14">
              <p:sp>
                <p:nvSpPr>
                  <p:cNvPr id="25" name="CaixaDeTexto 24">
                    <a:extLst>
                      <a:ext uri="{FF2B5EF4-FFF2-40B4-BE49-F238E27FC236}">
                        <a16:creationId xmlns:a16="http://schemas.microsoft.com/office/drawing/2014/main" id="{07FF8A55-A91F-4BE3-B26D-C9345EF5E7A6}"/>
                      </a:ext>
                    </a:extLst>
                  </p:cNvPr>
                  <p:cNvSpPr txBox="1"/>
                  <p:nvPr/>
                </p:nvSpPr>
                <p:spPr>
                  <a:xfrm>
                    <a:off x="8544272" y="2132856"/>
                    <a:ext cx="4117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𝑃</m:t>
                              </m:r>
                              <m:r>
                                <a:rPr lang="pt-BR" b="0" i="1" smtClean="0">
                                  <a:latin typeface="Cambria Math" panose="02040503050406030204" pitchFamily="18" charset="0"/>
                                </a:rPr>
                                <m:t>2</m:t>
                              </m:r>
                            </m:sub>
                          </m:sSub>
                        </m:oMath>
                      </m:oMathPara>
                    </a14:m>
                    <a:endParaRPr lang="es-AR" dirty="0"/>
                  </a:p>
                </p:txBody>
              </p:sp>
            </mc:Choice>
            <mc:Fallback>
              <p:sp>
                <p:nvSpPr>
                  <p:cNvPr id="25" name="CaixaDeTexto 24">
                    <a:extLst>
                      <a:ext uri="{FF2B5EF4-FFF2-40B4-BE49-F238E27FC236}">
                        <a16:creationId xmlns:a16="http://schemas.microsoft.com/office/drawing/2014/main" id="{07FF8A55-A91F-4BE3-B26D-C9345EF5E7A6}"/>
                      </a:ext>
                    </a:extLst>
                  </p:cNvPr>
                  <p:cNvSpPr txBox="1">
                    <a:spLocks noRot="1" noChangeAspect="1" noMove="1" noResize="1" noEditPoints="1" noAdjustHandles="1" noChangeArrowheads="1" noChangeShapeType="1" noTextEdit="1"/>
                  </p:cNvSpPr>
                  <p:nvPr/>
                </p:nvSpPr>
                <p:spPr>
                  <a:xfrm>
                    <a:off x="8544272" y="2132856"/>
                    <a:ext cx="411716" cy="276999"/>
                  </a:xfrm>
                  <a:prstGeom prst="rect">
                    <a:avLst/>
                  </a:prstGeom>
                  <a:blipFill>
                    <a:blip r:embed="rId8"/>
                    <a:stretch>
                      <a:fillRect l="-10448" r="-2985" b="-19565"/>
                    </a:stretch>
                  </a:blipFill>
                </p:spPr>
                <p:txBody>
                  <a:bodyPr/>
                  <a:lstStyle/>
                  <a:p>
                    <a:r>
                      <a:rPr lang="es-AR">
                        <a:noFill/>
                      </a:rPr>
                      <a:t> </a:t>
                    </a:r>
                  </a:p>
                </p:txBody>
              </p:sp>
            </mc:Fallback>
          </mc:AlternateContent>
          <mc:AlternateContent xmlns:mc="http://schemas.openxmlformats.org/markup-compatibility/2006">
            <mc:Choice xmlns:a14="http://schemas.microsoft.com/office/drawing/2010/main" Requires="a14">
              <p:sp>
                <p:nvSpPr>
                  <p:cNvPr id="27" name="CaixaDeTexto 26">
                    <a:extLst>
                      <a:ext uri="{FF2B5EF4-FFF2-40B4-BE49-F238E27FC236}">
                        <a16:creationId xmlns:a16="http://schemas.microsoft.com/office/drawing/2014/main" id="{CD16C647-99D6-410D-9AE6-9AF994C9FF6C}"/>
                      </a:ext>
                    </a:extLst>
                  </p:cNvPr>
                  <p:cNvSpPr txBox="1"/>
                  <p:nvPr/>
                </p:nvSpPr>
                <p:spPr>
                  <a:xfrm>
                    <a:off x="11732956" y="2132856"/>
                    <a:ext cx="41171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𝑃</m:t>
                              </m:r>
                              <m:r>
                                <a:rPr lang="pt-BR" b="0" i="1" smtClean="0">
                                  <a:latin typeface="Cambria Math" panose="02040503050406030204" pitchFamily="18" charset="0"/>
                                </a:rPr>
                                <m:t>3</m:t>
                              </m:r>
                            </m:sub>
                          </m:sSub>
                        </m:oMath>
                      </m:oMathPara>
                    </a14:m>
                    <a:endParaRPr lang="es-AR" dirty="0"/>
                  </a:p>
                </p:txBody>
              </p:sp>
            </mc:Choice>
            <mc:Fallback>
              <p:sp>
                <p:nvSpPr>
                  <p:cNvPr id="27" name="CaixaDeTexto 26">
                    <a:extLst>
                      <a:ext uri="{FF2B5EF4-FFF2-40B4-BE49-F238E27FC236}">
                        <a16:creationId xmlns:a16="http://schemas.microsoft.com/office/drawing/2014/main" id="{CD16C647-99D6-410D-9AE6-9AF994C9FF6C}"/>
                      </a:ext>
                    </a:extLst>
                  </p:cNvPr>
                  <p:cNvSpPr txBox="1">
                    <a:spLocks noRot="1" noChangeAspect="1" noMove="1" noResize="1" noEditPoints="1" noAdjustHandles="1" noChangeArrowheads="1" noChangeShapeType="1" noTextEdit="1"/>
                  </p:cNvSpPr>
                  <p:nvPr/>
                </p:nvSpPr>
                <p:spPr>
                  <a:xfrm>
                    <a:off x="11732956" y="2132856"/>
                    <a:ext cx="411716" cy="276999"/>
                  </a:xfrm>
                  <a:prstGeom prst="rect">
                    <a:avLst/>
                  </a:prstGeom>
                  <a:blipFill>
                    <a:blip r:embed="rId9"/>
                    <a:stretch>
                      <a:fillRect l="-10448" r="-2985" b="-19565"/>
                    </a:stretch>
                  </a:blipFill>
                </p:spPr>
                <p:txBody>
                  <a:bodyPr/>
                  <a:lstStyle/>
                  <a:p>
                    <a:r>
                      <a:rPr lang="es-AR">
                        <a:noFill/>
                      </a:rPr>
                      <a:t> </a:t>
                    </a:r>
                  </a:p>
                </p:txBody>
              </p:sp>
            </mc:Fallback>
          </mc:AlternateContent>
        </p:grpSp>
        <p:cxnSp>
          <p:nvCxnSpPr>
            <p:cNvPr id="29" name="Conector de Seta Reta 28">
              <a:extLst>
                <a:ext uri="{FF2B5EF4-FFF2-40B4-BE49-F238E27FC236}">
                  <a16:creationId xmlns:a16="http://schemas.microsoft.com/office/drawing/2014/main" id="{9F23FBA4-CCF0-4103-98D0-5E2F50047EBE}"/>
                </a:ext>
              </a:extLst>
            </p:cNvPr>
            <p:cNvCxnSpPr>
              <a:cxnSpLocks/>
            </p:cNvCxnSpPr>
            <p:nvPr/>
          </p:nvCxnSpPr>
          <p:spPr>
            <a:xfrm flipV="1">
              <a:off x="5886926" y="2968637"/>
              <a:ext cx="3305418" cy="52491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2" name="CaixaDeTexto 31">
                <a:extLst>
                  <a:ext uri="{FF2B5EF4-FFF2-40B4-BE49-F238E27FC236}">
                    <a16:creationId xmlns:a16="http://schemas.microsoft.com/office/drawing/2014/main" id="{E5286A73-7505-4824-8F48-71ABFE33403F}"/>
                  </a:ext>
                </a:extLst>
              </p:cNvPr>
              <p:cNvSpPr txBox="1"/>
              <p:nvPr/>
            </p:nvSpPr>
            <p:spPr>
              <a:xfrm>
                <a:off x="695400" y="4653136"/>
                <a:ext cx="11233248" cy="1936428"/>
              </a:xfrm>
              <a:prstGeom prst="rect">
                <a:avLst/>
              </a:prstGeom>
              <a:noFill/>
            </p:spPr>
            <p:txBody>
              <a:bodyPr wrap="square" rtlCol="0">
                <a:spAutoFit/>
              </a:bodyPr>
              <a:lstStyle/>
              <a:p>
                <a:r>
                  <a:rPr lang="pt-BR" dirty="0"/>
                  <a:t>Um detalhe importante é que poderíamos arbitrar que o potencial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𝑉</m:t>
                        </m:r>
                      </m:e>
                      <m:sub>
                        <m:r>
                          <a:rPr lang="pt-BR" b="0" i="1" smtClean="0">
                            <a:latin typeface="Cambria Math" panose="02040503050406030204" pitchFamily="18" charset="0"/>
                          </a:rPr>
                          <m:t>𝑃</m:t>
                        </m:r>
                        <m:r>
                          <a:rPr lang="pt-BR" b="0" i="1" smtClean="0">
                            <a:latin typeface="Cambria Math" panose="02040503050406030204" pitchFamily="18" charset="0"/>
                          </a:rPr>
                          <m:t>2</m:t>
                        </m:r>
                      </m:sub>
                    </m:sSub>
                  </m:oMath>
                </a14:m>
                <a:r>
                  <a:rPr lang="pt-BR" dirty="0"/>
                  <a:t> é menor que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𝑉</m:t>
                        </m:r>
                      </m:e>
                      <m:sub>
                        <m:r>
                          <a:rPr lang="pt-BR" i="1">
                            <a:latin typeface="Cambria Math" panose="02040503050406030204" pitchFamily="18" charset="0"/>
                          </a:rPr>
                          <m:t>𝑃</m:t>
                        </m:r>
                        <m:r>
                          <a:rPr lang="pt-BR" b="0" i="1" smtClean="0">
                            <a:latin typeface="Cambria Math" panose="02040503050406030204" pitchFamily="18" charset="0"/>
                          </a:rPr>
                          <m:t>3</m:t>
                        </m:r>
                      </m:sub>
                    </m:sSub>
                  </m:oMath>
                </a14:m>
                <a:r>
                  <a:rPr lang="pt-BR" dirty="0"/>
                  <a:t>, o que faria com que a corrente fluísse em sentido contrário, já que ela sempre vai do potencial maior para o menor. Como resultado, obteríamos uma corrente negativa, usando a equação </a:t>
                </a:r>
                <a14:m>
                  <m:oMath xmlns:m="http://schemas.openxmlformats.org/officeDocument/2006/math">
                    <m:r>
                      <a:rPr lang="pt-BR" sz="2000" i="1">
                        <a:latin typeface="Cambria Math" panose="02040503050406030204" pitchFamily="18" charset="0"/>
                      </a:rPr>
                      <m:t>𝐼</m:t>
                    </m:r>
                    <m:r>
                      <a:rPr lang="pt-BR" sz="2000" i="1">
                        <a:latin typeface="Cambria Math" panose="02040503050406030204" pitchFamily="18" charset="0"/>
                      </a:rPr>
                      <m:t>=</m:t>
                    </m:r>
                    <m:f>
                      <m:fPr>
                        <m:ctrlPr>
                          <a:rPr lang="pt-BR" sz="2000" i="1">
                            <a:latin typeface="Cambria Math" panose="02040503050406030204" pitchFamily="18" charset="0"/>
                          </a:rPr>
                        </m:ctrlPr>
                      </m:fPr>
                      <m:num>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𝑃</m:t>
                            </m:r>
                            <m:r>
                              <a:rPr lang="pt-BR" sz="2000" i="1">
                                <a:latin typeface="Cambria Math" panose="02040503050406030204" pitchFamily="18" charset="0"/>
                              </a:rPr>
                              <m:t>2</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𝑃</m:t>
                            </m:r>
                            <m:r>
                              <a:rPr lang="pt-BR" sz="2000" i="1">
                                <a:latin typeface="Cambria Math" panose="02040503050406030204" pitchFamily="18" charset="0"/>
                              </a:rPr>
                              <m:t>3</m:t>
                            </m:r>
                          </m:sub>
                        </m:sSub>
                      </m:num>
                      <m:den>
                        <m:r>
                          <a:rPr lang="pt-BR" sz="2000" i="1">
                            <a:latin typeface="Cambria Math" panose="02040503050406030204" pitchFamily="18" charset="0"/>
                          </a:rPr>
                          <m:t>𝑅</m:t>
                        </m:r>
                        <m:r>
                          <a:rPr lang="pt-BR" sz="2000" i="1">
                            <a:latin typeface="Cambria Math" panose="02040503050406030204" pitchFamily="18" charset="0"/>
                          </a:rPr>
                          <m:t>2</m:t>
                        </m:r>
                      </m:den>
                    </m:f>
                  </m:oMath>
                </a14:m>
                <a:r>
                  <a:rPr lang="pt-BR" dirty="0"/>
                  <a:t>, o que nos diria que o sentido correto da corrente seria aquele dado. Ou seja, pode-se arbitrar qualquer sentido para uma corrente, e o sinal obtido ao calculá-la indicará se o sentido arbitrado é o correto ou não. </a:t>
                </a:r>
              </a:p>
            </p:txBody>
          </p:sp>
        </mc:Choice>
        <mc:Fallback>
          <p:sp>
            <p:nvSpPr>
              <p:cNvPr id="32" name="CaixaDeTexto 31">
                <a:extLst>
                  <a:ext uri="{FF2B5EF4-FFF2-40B4-BE49-F238E27FC236}">
                    <a16:creationId xmlns:a16="http://schemas.microsoft.com/office/drawing/2014/main" id="{E5286A73-7505-4824-8F48-71ABFE33403F}"/>
                  </a:ext>
                </a:extLst>
              </p:cNvPr>
              <p:cNvSpPr txBox="1">
                <a:spLocks noRot="1" noChangeAspect="1" noMove="1" noResize="1" noEditPoints="1" noAdjustHandles="1" noChangeArrowheads="1" noChangeShapeType="1" noTextEdit="1"/>
              </p:cNvSpPr>
              <p:nvPr/>
            </p:nvSpPr>
            <p:spPr>
              <a:xfrm>
                <a:off x="695400" y="4653136"/>
                <a:ext cx="11233248" cy="1936428"/>
              </a:xfrm>
              <a:prstGeom prst="rect">
                <a:avLst/>
              </a:prstGeom>
              <a:blipFill>
                <a:blip r:embed="rId10"/>
                <a:stretch>
                  <a:fillRect l="-434" t="-1572" r="-543" b="-4088"/>
                </a:stretch>
              </a:blipFill>
            </p:spPr>
            <p:txBody>
              <a:bodyPr/>
              <a:lstStyle/>
              <a:p>
                <a:r>
                  <a:rPr lang="es-AR">
                    <a:noFill/>
                  </a:rPr>
                  <a:t> </a:t>
                </a:r>
              </a:p>
            </p:txBody>
          </p:sp>
        </mc:Fallback>
      </mc:AlternateContent>
    </p:spTree>
    <p:extLst>
      <p:ext uri="{BB962C8B-B14F-4D97-AF65-F5344CB8AC3E}">
        <p14:creationId xmlns:p14="http://schemas.microsoft.com/office/powerpoint/2010/main" val="26791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aixaDeTexto 5"/>
          <p:cNvSpPr txBox="1"/>
          <p:nvPr/>
        </p:nvSpPr>
        <p:spPr>
          <a:xfrm>
            <a:off x="695400" y="1253309"/>
            <a:ext cx="11233248" cy="1508105"/>
          </a:xfrm>
          <a:prstGeom prst="rect">
            <a:avLst/>
          </a:prstGeom>
          <a:noFill/>
        </p:spPr>
        <p:txBody>
          <a:bodyPr wrap="square" rtlCol="0">
            <a:spAutoFit/>
          </a:bodyPr>
          <a:lstStyle/>
          <a:p>
            <a:pPr>
              <a:spcAft>
                <a:spcPts val="1200"/>
              </a:spcAft>
            </a:pPr>
            <a:r>
              <a:rPr lang="pt-BR" dirty="0"/>
              <a:t>Outro conceito importante é o conceito de malha. Qualquer conjunto de ramos interligados que se feche sobre si mesmo, num circuito, é uma malha deste circuito.</a:t>
            </a:r>
          </a:p>
          <a:p>
            <a:pPr>
              <a:spcAft>
                <a:spcPts val="1200"/>
              </a:spcAft>
            </a:pPr>
            <a:r>
              <a:rPr lang="pt-BR" dirty="0"/>
              <a:t>Exemplo:</a:t>
            </a:r>
          </a:p>
          <a:p>
            <a:pPr>
              <a:spcAft>
                <a:spcPts val="1200"/>
              </a:spcAft>
            </a:pPr>
            <a:endParaRPr lang="pt-BR" dirty="0"/>
          </a:p>
        </p:txBody>
      </p:sp>
      <p:sp>
        <p:nvSpPr>
          <p:cNvPr id="7" name="CaixaDeTexto 6"/>
          <p:cNvSpPr txBox="1"/>
          <p:nvPr/>
        </p:nvSpPr>
        <p:spPr>
          <a:xfrm>
            <a:off x="1665140" y="404664"/>
            <a:ext cx="5120312" cy="523220"/>
          </a:xfrm>
          <a:prstGeom prst="rect">
            <a:avLst/>
          </a:prstGeom>
          <a:noFill/>
        </p:spPr>
        <p:txBody>
          <a:bodyPr wrap="none" rtlCol="0">
            <a:spAutoFit/>
          </a:bodyPr>
          <a:lstStyle/>
          <a:p>
            <a:r>
              <a:rPr lang="pt-BR" sz="2800" b="1" dirty="0"/>
              <a:t>Conceitos de Nó e Malha</a:t>
            </a:r>
          </a:p>
        </p:txBody>
      </p:sp>
      <p:sp>
        <p:nvSpPr>
          <p:cNvPr id="5" name="CaixaDeTexto 4">
            <a:extLst>
              <a:ext uri="{FF2B5EF4-FFF2-40B4-BE49-F238E27FC236}">
                <a16:creationId xmlns:a16="http://schemas.microsoft.com/office/drawing/2014/main" id="{5CE6D91A-0021-4E8C-88F8-489DFC3899A8}"/>
              </a:ext>
            </a:extLst>
          </p:cNvPr>
          <p:cNvSpPr txBox="1"/>
          <p:nvPr/>
        </p:nvSpPr>
        <p:spPr>
          <a:xfrm>
            <a:off x="7828954" y="2348880"/>
            <a:ext cx="4099694" cy="2862322"/>
          </a:xfrm>
          <a:prstGeom prst="rect">
            <a:avLst/>
          </a:prstGeom>
          <a:noFill/>
        </p:spPr>
        <p:txBody>
          <a:bodyPr wrap="square" rtlCol="0">
            <a:spAutoFit/>
          </a:bodyPr>
          <a:lstStyle/>
          <a:p>
            <a:r>
              <a:rPr lang="pt-BR" dirty="0"/>
              <a:t>Cinco malhas distintas podem ser identificadas no circuito dado. Uma delas é aquela composta pelos elementos V1, R2 e R1. Outra é composta R1 e R3. A terceira é formada pelos elementos V1, R2 e R3. A quarta é formada por R2 e R4, e a quinta é formada por V1, R3 e R4.</a:t>
            </a:r>
            <a:endParaRPr lang="es-AR" dirty="0"/>
          </a:p>
        </p:txBody>
      </p:sp>
      <p:pic>
        <p:nvPicPr>
          <p:cNvPr id="9" name="Imagem 8">
            <a:extLst>
              <a:ext uri="{FF2B5EF4-FFF2-40B4-BE49-F238E27FC236}">
                <a16:creationId xmlns:a16="http://schemas.microsoft.com/office/drawing/2014/main" id="{68C3CC7C-DE81-4F75-8055-7706A8912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231" y="2331940"/>
            <a:ext cx="6934723" cy="4284119"/>
          </a:xfrm>
          <a:prstGeom prst="rect">
            <a:avLst/>
          </a:prstGeom>
        </p:spPr>
      </p:pic>
      <p:sp>
        <p:nvSpPr>
          <p:cNvPr id="10" name="Elipse 9">
            <a:extLst>
              <a:ext uri="{FF2B5EF4-FFF2-40B4-BE49-F238E27FC236}">
                <a16:creationId xmlns:a16="http://schemas.microsoft.com/office/drawing/2014/main" id="{F77FA5DC-81D2-4A33-A1AE-560B41CF1A4F}"/>
              </a:ext>
            </a:extLst>
          </p:cNvPr>
          <p:cNvSpPr/>
          <p:nvPr/>
        </p:nvSpPr>
        <p:spPr>
          <a:xfrm>
            <a:off x="1590791" y="3082564"/>
            <a:ext cx="5128930" cy="9945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Elipse 11">
            <a:extLst>
              <a:ext uri="{FF2B5EF4-FFF2-40B4-BE49-F238E27FC236}">
                <a16:creationId xmlns:a16="http://schemas.microsoft.com/office/drawing/2014/main" id="{9A4C8E56-BA75-4BD5-8177-9C867AD15211}"/>
              </a:ext>
            </a:extLst>
          </p:cNvPr>
          <p:cNvSpPr/>
          <p:nvPr/>
        </p:nvSpPr>
        <p:spPr>
          <a:xfrm>
            <a:off x="1581451" y="4568759"/>
            <a:ext cx="2780142" cy="11644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Elipse 14">
            <a:extLst>
              <a:ext uri="{FF2B5EF4-FFF2-40B4-BE49-F238E27FC236}">
                <a16:creationId xmlns:a16="http://schemas.microsoft.com/office/drawing/2014/main" id="{A5B30265-0A97-4A59-AB8A-43DB17756F91}"/>
              </a:ext>
            </a:extLst>
          </p:cNvPr>
          <p:cNvSpPr/>
          <p:nvPr/>
        </p:nvSpPr>
        <p:spPr>
          <a:xfrm>
            <a:off x="4893818" y="4471718"/>
            <a:ext cx="1778246" cy="12615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6" name="Elipse 15">
            <a:extLst>
              <a:ext uri="{FF2B5EF4-FFF2-40B4-BE49-F238E27FC236}">
                <a16:creationId xmlns:a16="http://schemas.microsoft.com/office/drawing/2014/main" id="{6476C9EF-8204-43DF-914F-729935058D6B}"/>
              </a:ext>
            </a:extLst>
          </p:cNvPr>
          <p:cNvSpPr/>
          <p:nvPr/>
        </p:nvSpPr>
        <p:spPr>
          <a:xfrm>
            <a:off x="1635516" y="2966031"/>
            <a:ext cx="4964540" cy="29112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7" name="Elipse 16">
            <a:extLst>
              <a:ext uri="{FF2B5EF4-FFF2-40B4-BE49-F238E27FC236}">
                <a16:creationId xmlns:a16="http://schemas.microsoft.com/office/drawing/2014/main" id="{1C6C9C2A-BDF7-4BCC-A2BC-0A99E21B655D}"/>
              </a:ext>
            </a:extLst>
          </p:cNvPr>
          <p:cNvSpPr/>
          <p:nvPr/>
        </p:nvSpPr>
        <p:spPr>
          <a:xfrm>
            <a:off x="1460707" y="4515950"/>
            <a:ext cx="5131032" cy="1361322"/>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2682531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P spid="12" grpId="1" animBg="1"/>
      <p:bldP spid="15" grpId="0" animBg="1"/>
      <p:bldP spid="15" grpId="1" animBg="1"/>
      <p:bldP spid="16" grpId="0" animBg="1"/>
      <p:bldP spid="17" grpId="0" animBg="1"/>
      <p:bldP spid="17" grpId="1"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CaixaDeTexto 5"/>
          <p:cNvSpPr txBox="1"/>
          <p:nvPr/>
        </p:nvSpPr>
        <p:spPr>
          <a:xfrm>
            <a:off x="695400" y="1253309"/>
            <a:ext cx="11233248" cy="800219"/>
          </a:xfrm>
          <a:prstGeom prst="rect">
            <a:avLst/>
          </a:prstGeom>
          <a:noFill/>
        </p:spPr>
        <p:txBody>
          <a:bodyPr wrap="square" rtlCol="0">
            <a:spAutoFit/>
          </a:bodyPr>
          <a:lstStyle/>
          <a:p>
            <a:pPr>
              <a:spcAft>
                <a:spcPts val="1200"/>
              </a:spcAft>
            </a:pPr>
            <a:r>
              <a:rPr lang="pt-BR" dirty="0"/>
              <a:t>Exemplo de nós:</a:t>
            </a:r>
          </a:p>
          <a:p>
            <a:pPr>
              <a:spcAft>
                <a:spcPts val="1200"/>
              </a:spcAft>
            </a:pPr>
            <a:endParaRPr lang="pt-BR" dirty="0"/>
          </a:p>
        </p:txBody>
      </p:sp>
      <p:sp>
        <p:nvSpPr>
          <p:cNvPr id="7" name="CaixaDeTexto 6"/>
          <p:cNvSpPr txBox="1"/>
          <p:nvPr/>
        </p:nvSpPr>
        <p:spPr>
          <a:xfrm>
            <a:off x="1665140" y="404664"/>
            <a:ext cx="5120312" cy="523220"/>
          </a:xfrm>
          <a:prstGeom prst="rect">
            <a:avLst/>
          </a:prstGeom>
          <a:noFill/>
        </p:spPr>
        <p:txBody>
          <a:bodyPr wrap="none" rtlCol="0">
            <a:spAutoFit/>
          </a:bodyPr>
          <a:lstStyle/>
          <a:p>
            <a:r>
              <a:rPr lang="pt-BR" sz="2800" b="1" dirty="0"/>
              <a:t>Conceitos de Nó e Malha</a:t>
            </a:r>
          </a:p>
        </p:txBody>
      </p:sp>
      <p:pic>
        <p:nvPicPr>
          <p:cNvPr id="9" name="Imagem 8">
            <a:extLst>
              <a:ext uri="{FF2B5EF4-FFF2-40B4-BE49-F238E27FC236}">
                <a16:creationId xmlns:a16="http://schemas.microsoft.com/office/drawing/2014/main" id="{68C3CC7C-DE81-4F75-8055-7706A8912C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231" y="2331940"/>
            <a:ext cx="6934723" cy="4284119"/>
          </a:xfrm>
          <a:prstGeom prst="rect">
            <a:avLst/>
          </a:prstGeom>
        </p:spPr>
      </p:pic>
      <p:sp>
        <p:nvSpPr>
          <p:cNvPr id="19" name="Forma Livre: Forma 18">
            <a:extLst>
              <a:ext uri="{FF2B5EF4-FFF2-40B4-BE49-F238E27FC236}">
                <a16:creationId xmlns:a16="http://schemas.microsoft.com/office/drawing/2014/main" id="{A11037CD-FD01-4731-92F7-53C2CDBDAFFA}"/>
              </a:ext>
            </a:extLst>
          </p:cNvPr>
          <p:cNvSpPr/>
          <p:nvPr/>
        </p:nvSpPr>
        <p:spPr>
          <a:xfrm>
            <a:off x="995680" y="2410907"/>
            <a:ext cx="2940080" cy="2229291"/>
          </a:xfrm>
          <a:custGeom>
            <a:avLst/>
            <a:gdLst>
              <a:gd name="connsiteX0" fmla="*/ 2448560 w 2509520"/>
              <a:gd name="connsiteY0" fmla="*/ 159573 h 2229291"/>
              <a:gd name="connsiteX1" fmla="*/ 2458720 w 2509520"/>
              <a:gd name="connsiteY1" fmla="*/ 352613 h 2229291"/>
              <a:gd name="connsiteX2" fmla="*/ 2387600 w 2509520"/>
              <a:gd name="connsiteY2" fmla="*/ 403413 h 2229291"/>
              <a:gd name="connsiteX3" fmla="*/ 2286000 w 2509520"/>
              <a:gd name="connsiteY3" fmla="*/ 423733 h 2229291"/>
              <a:gd name="connsiteX4" fmla="*/ 2123440 w 2509520"/>
              <a:gd name="connsiteY4" fmla="*/ 464373 h 2229291"/>
              <a:gd name="connsiteX5" fmla="*/ 1290320 w 2509520"/>
              <a:gd name="connsiteY5" fmla="*/ 464373 h 2229291"/>
              <a:gd name="connsiteX6" fmla="*/ 1158240 w 2509520"/>
              <a:gd name="connsiteY6" fmla="*/ 515173 h 2229291"/>
              <a:gd name="connsiteX7" fmla="*/ 1066800 w 2509520"/>
              <a:gd name="connsiteY7" fmla="*/ 525333 h 2229291"/>
              <a:gd name="connsiteX8" fmla="*/ 904240 w 2509520"/>
              <a:gd name="connsiteY8" fmla="*/ 596453 h 2229291"/>
              <a:gd name="connsiteX9" fmla="*/ 782320 w 2509520"/>
              <a:gd name="connsiteY9" fmla="*/ 698053 h 2229291"/>
              <a:gd name="connsiteX10" fmla="*/ 690880 w 2509520"/>
              <a:gd name="connsiteY10" fmla="*/ 779333 h 2229291"/>
              <a:gd name="connsiteX11" fmla="*/ 650240 w 2509520"/>
              <a:gd name="connsiteY11" fmla="*/ 850453 h 2229291"/>
              <a:gd name="connsiteX12" fmla="*/ 599440 w 2509520"/>
              <a:gd name="connsiteY12" fmla="*/ 891093 h 2229291"/>
              <a:gd name="connsiteX13" fmla="*/ 548640 w 2509520"/>
              <a:gd name="connsiteY13" fmla="*/ 972373 h 2229291"/>
              <a:gd name="connsiteX14" fmla="*/ 538480 w 2509520"/>
              <a:gd name="connsiteY14" fmla="*/ 1033333 h 2229291"/>
              <a:gd name="connsiteX15" fmla="*/ 528320 w 2509520"/>
              <a:gd name="connsiteY15" fmla="*/ 1084133 h 2229291"/>
              <a:gd name="connsiteX16" fmla="*/ 538480 w 2509520"/>
              <a:gd name="connsiteY16" fmla="*/ 1419413 h 2229291"/>
              <a:gd name="connsiteX17" fmla="*/ 650240 w 2509520"/>
              <a:gd name="connsiteY17" fmla="*/ 1470213 h 2229291"/>
              <a:gd name="connsiteX18" fmla="*/ 812800 w 2509520"/>
              <a:gd name="connsiteY18" fmla="*/ 1571813 h 2229291"/>
              <a:gd name="connsiteX19" fmla="*/ 924560 w 2509520"/>
              <a:gd name="connsiteY19" fmla="*/ 1612453 h 2229291"/>
              <a:gd name="connsiteX20" fmla="*/ 1046480 w 2509520"/>
              <a:gd name="connsiteY20" fmla="*/ 1653093 h 2229291"/>
              <a:gd name="connsiteX21" fmla="*/ 1290320 w 2509520"/>
              <a:gd name="connsiteY21" fmla="*/ 1693733 h 2229291"/>
              <a:gd name="connsiteX22" fmla="*/ 1371600 w 2509520"/>
              <a:gd name="connsiteY22" fmla="*/ 1734373 h 2229291"/>
              <a:gd name="connsiteX23" fmla="*/ 1432560 w 2509520"/>
              <a:gd name="connsiteY23" fmla="*/ 1917253 h 2229291"/>
              <a:gd name="connsiteX24" fmla="*/ 1391920 w 2509520"/>
              <a:gd name="connsiteY24" fmla="*/ 2018853 h 2229291"/>
              <a:gd name="connsiteX25" fmla="*/ 1320800 w 2509520"/>
              <a:gd name="connsiteY25" fmla="*/ 2039173 h 2229291"/>
              <a:gd name="connsiteX26" fmla="*/ 1239520 w 2509520"/>
              <a:gd name="connsiteY26" fmla="*/ 2049333 h 2229291"/>
              <a:gd name="connsiteX27" fmla="*/ 1168400 w 2509520"/>
              <a:gd name="connsiteY27" fmla="*/ 2059493 h 2229291"/>
              <a:gd name="connsiteX28" fmla="*/ 924560 w 2509520"/>
              <a:gd name="connsiteY28" fmla="*/ 2049333 h 2229291"/>
              <a:gd name="connsiteX29" fmla="*/ 812800 w 2509520"/>
              <a:gd name="connsiteY29" fmla="*/ 2039173 h 2229291"/>
              <a:gd name="connsiteX30" fmla="*/ 548640 w 2509520"/>
              <a:gd name="connsiteY30" fmla="*/ 2079813 h 2229291"/>
              <a:gd name="connsiteX31" fmla="*/ 497840 w 2509520"/>
              <a:gd name="connsiteY31" fmla="*/ 2150933 h 2229291"/>
              <a:gd name="connsiteX32" fmla="*/ 447040 w 2509520"/>
              <a:gd name="connsiteY32" fmla="*/ 2201733 h 2229291"/>
              <a:gd name="connsiteX33" fmla="*/ 416560 w 2509520"/>
              <a:gd name="connsiteY33" fmla="*/ 2211893 h 2229291"/>
              <a:gd name="connsiteX34" fmla="*/ 264160 w 2509520"/>
              <a:gd name="connsiteY34" fmla="*/ 2222053 h 2229291"/>
              <a:gd name="connsiteX35" fmla="*/ 10160 w 2509520"/>
              <a:gd name="connsiteY35" fmla="*/ 2161093 h 2229291"/>
              <a:gd name="connsiteX36" fmla="*/ 0 w 2509520"/>
              <a:gd name="connsiteY36" fmla="*/ 2079813 h 2229291"/>
              <a:gd name="connsiteX37" fmla="*/ 20320 w 2509520"/>
              <a:gd name="connsiteY37" fmla="*/ 1856293 h 2229291"/>
              <a:gd name="connsiteX38" fmla="*/ 60960 w 2509520"/>
              <a:gd name="connsiteY38" fmla="*/ 1764853 h 2229291"/>
              <a:gd name="connsiteX39" fmla="*/ 91440 w 2509520"/>
              <a:gd name="connsiteY39" fmla="*/ 1683573 h 2229291"/>
              <a:gd name="connsiteX40" fmla="*/ 142240 w 2509520"/>
              <a:gd name="connsiteY40" fmla="*/ 1500693 h 2229291"/>
              <a:gd name="connsiteX41" fmla="*/ 132080 w 2509520"/>
              <a:gd name="connsiteY41" fmla="*/ 921573 h 2229291"/>
              <a:gd name="connsiteX42" fmla="*/ 111760 w 2509520"/>
              <a:gd name="connsiteY42" fmla="*/ 799653 h 2229291"/>
              <a:gd name="connsiteX43" fmla="*/ 132080 w 2509520"/>
              <a:gd name="connsiteY43" fmla="*/ 311973 h 2229291"/>
              <a:gd name="connsiteX44" fmla="*/ 152400 w 2509520"/>
              <a:gd name="connsiteY44" fmla="*/ 251013 h 2229291"/>
              <a:gd name="connsiteX45" fmla="*/ 193040 w 2509520"/>
              <a:gd name="connsiteY45" fmla="*/ 159573 h 2229291"/>
              <a:gd name="connsiteX46" fmla="*/ 233680 w 2509520"/>
              <a:gd name="connsiteY46" fmla="*/ 88453 h 2229291"/>
              <a:gd name="connsiteX47" fmla="*/ 589280 w 2509520"/>
              <a:gd name="connsiteY47" fmla="*/ 37653 h 2229291"/>
              <a:gd name="connsiteX48" fmla="*/ 629920 w 2509520"/>
              <a:gd name="connsiteY48" fmla="*/ 27493 h 2229291"/>
              <a:gd name="connsiteX49" fmla="*/ 1757680 w 2509520"/>
              <a:gd name="connsiteY49" fmla="*/ 27493 h 2229291"/>
              <a:gd name="connsiteX50" fmla="*/ 1899920 w 2509520"/>
              <a:gd name="connsiteY50" fmla="*/ 57973 h 2229291"/>
              <a:gd name="connsiteX51" fmla="*/ 1960880 w 2509520"/>
              <a:gd name="connsiteY51" fmla="*/ 68133 h 2229291"/>
              <a:gd name="connsiteX52" fmla="*/ 2509520 w 2509520"/>
              <a:gd name="connsiteY52" fmla="*/ 169733 h 2229291"/>
              <a:gd name="connsiteX53" fmla="*/ 2479040 w 2509520"/>
              <a:gd name="connsiteY53" fmla="*/ 129093 h 2229291"/>
              <a:gd name="connsiteX54" fmla="*/ 2448560 w 2509520"/>
              <a:gd name="connsiteY54" fmla="*/ 108773 h 2229291"/>
              <a:gd name="connsiteX55" fmla="*/ 2458720 w 2509520"/>
              <a:gd name="connsiteY55" fmla="*/ 230693 h 2229291"/>
              <a:gd name="connsiteX56" fmla="*/ 2468880 w 2509520"/>
              <a:gd name="connsiteY56" fmla="*/ 261173 h 2229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509520" h="2229291">
                <a:moveTo>
                  <a:pt x="2448560" y="159573"/>
                </a:moveTo>
                <a:cubicBezTo>
                  <a:pt x="2455331" y="196812"/>
                  <a:pt x="2486869" y="306871"/>
                  <a:pt x="2458720" y="352613"/>
                </a:cubicBezTo>
                <a:cubicBezTo>
                  <a:pt x="2443451" y="377425"/>
                  <a:pt x="2414539" y="392321"/>
                  <a:pt x="2387600" y="403413"/>
                </a:cubicBezTo>
                <a:cubicBezTo>
                  <a:pt x="2355664" y="416563"/>
                  <a:pt x="2319653" y="415967"/>
                  <a:pt x="2286000" y="423733"/>
                </a:cubicBezTo>
                <a:cubicBezTo>
                  <a:pt x="2231576" y="436292"/>
                  <a:pt x="2123440" y="464373"/>
                  <a:pt x="2123440" y="464373"/>
                </a:cubicBezTo>
                <a:cubicBezTo>
                  <a:pt x="1776529" y="450497"/>
                  <a:pt x="1726298" y="443612"/>
                  <a:pt x="1290320" y="464373"/>
                </a:cubicBezTo>
                <a:cubicBezTo>
                  <a:pt x="1258957" y="465866"/>
                  <a:pt x="1183944" y="508747"/>
                  <a:pt x="1158240" y="515173"/>
                </a:cubicBezTo>
                <a:cubicBezTo>
                  <a:pt x="1128488" y="522611"/>
                  <a:pt x="1097280" y="521946"/>
                  <a:pt x="1066800" y="525333"/>
                </a:cubicBezTo>
                <a:cubicBezTo>
                  <a:pt x="1019234" y="544360"/>
                  <a:pt x="951032" y="568378"/>
                  <a:pt x="904240" y="596453"/>
                </a:cubicBezTo>
                <a:cubicBezTo>
                  <a:pt x="871023" y="616383"/>
                  <a:pt x="799331" y="684135"/>
                  <a:pt x="782320" y="698053"/>
                </a:cubicBezTo>
                <a:cubicBezTo>
                  <a:pt x="729238" y="741483"/>
                  <a:pt x="757394" y="692864"/>
                  <a:pt x="690880" y="779333"/>
                </a:cubicBezTo>
                <a:cubicBezTo>
                  <a:pt x="674232" y="800975"/>
                  <a:pt x="667530" y="829321"/>
                  <a:pt x="650240" y="850453"/>
                </a:cubicBezTo>
                <a:cubicBezTo>
                  <a:pt x="636508" y="867236"/>
                  <a:pt x="613323" y="874434"/>
                  <a:pt x="599440" y="891093"/>
                </a:cubicBezTo>
                <a:cubicBezTo>
                  <a:pt x="578986" y="915637"/>
                  <a:pt x="565573" y="945280"/>
                  <a:pt x="548640" y="972373"/>
                </a:cubicBezTo>
                <a:cubicBezTo>
                  <a:pt x="545253" y="992693"/>
                  <a:pt x="542165" y="1013065"/>
                  <a:pt x="538480" y="1033333"/>
                </a:cubicBezTo>
                <a:cubicBezTo>
                  <a:pt x="535391" y="1050323"/>
                  <a:pt x="528320" y="1066864"/>
                  <a:pt x="528320" y="1084133"/>
                </a:cubicBezTo>
                <a:cubicBezTo>
                  <a:pt x="528320" y="1195944"/>
                  <a:pt x="520098" y="1309123"/>
                  <a:pt x="538480" y="1419413"/>
                </a:cubicBezTo>
                <a:cubicBezTo>
                  <a:pt x="541910" y="1439993"/>
                  <a:pt x="641847" y="1466340"/>
                  <a:pt x="650240" y="1470213"/>
                </a:cubicBezTo>
                <a:cubicBezTo>
                  <a:pt x="758592" y="1520222"/>
                  <a:pt x="691361" y="1507522"/>
                  <a:pt x="812800" y="1571813"/>
                </a:cubicBezTo>
                <a:cubicBezTo>
                  <a:pt x="912118" y="1624393"/>
                  <a:pt x="863665" y="1586355"/>
                  <a:pt x="924560" y="1612453"/>
                </a:cubicBezTo>
                <a:cubicBezTo>
                  <a:pt x="996127" y="1643125"/>
                  <a:pt x="939538" y="1633041"/>
                  <a:pt x="1046480" y="1653093"/>
                </a:cubicBezTo>
                <a:cubicBezTo>
                  <a:pt x="1127470" y="1668279"/>
                  <a:pt x="1290320" y="1693733"/>
                  <a:pt x="1290320" y="1693733"/>
                </a:cubicBezTo>
                <a:cubicBezTo>
                  <a:pt x="1296597" y="1696244"/>
                  <a:pt x="1363346" y="1718897"/>
                  <a:pt x="1371600" y="1734373"/>
                </a:cubicBezTo>
                <a:cubicBezTo>
                  <a:pt x="1415375" y="1816452"/>
                  <a:pt x="1417990" y="1844404"/>
                  <a:pt x="1432560" y="1917253"/>
                </a:cubicBezTo>
                <a:cubicBezTo>
                  <a:pt x="1419013" y="1951120"/>
                  <a:pt x="1416567" y="1991965"/>
                  <a:pt x="1391920" y="2018853"/>
                </a:cubicBezTo>
                <a:cubicBezTo>
                  <a:pt x="1375260" y="2037028"/>
                  <a:pt x="1344977" y="2034338"/>
                  <a:pt x="1320800" y="2039173"/>
                </a:cubicBezTo>
                <a:cubicBezTo>
                  <a:pt x="1294026" y="2044528"/>
                  <a:pt x="1266585" y="2045724"/>
                  <a:pt x="1239520" y="2049333"/>
                </a:cubicBezTo>
                <a:lnTo>
                  <a:pt x="1168400" y="2059493"/>
                </a:lnTo>
                <a:lnTo>
                  <a:pt x="924560" y="2049333"/>
                </a:lnTo>
                <a:cubicBezTo>
                  <a:pt x="887214" y="2047199"/>
                  <a:pt x="850085" y="2036150"/>
                  <a:pt x="812800" y="2039173"/>
                </a:cubicBezTo>
                <a:cubicBezTo>
                  <a:pt x="724002" y="2046373"/>
                  <a:pt x="636693" y="2066266"/>
                  <a:pt x="548640" y="2079813"/>
                </a:cubicBezTo>
                <a:cubicBezTo>
                  <a:pt x="531707" y="2103520"/>
                  <a:pt x="516491" y="2128552"/>
                  <a:pt x="497840" y="2150933"/>
                </a:cubicBezTo>
                <a:cubicBezTo>
                  <a:pt x="482509" y="2169330"/>
                  <a:pt x="466198" y="2187365"/>
                  <a:pt x="447040" y="2201733"/>
                </a:cubicBezTo>
                <a:cubicBezTo>
                  <a:pt x="438472" y="2208159"/>
                  <a:pt x="427204" y="2210710"/>
                  <a:pt x="416560" y="2211893"/>
                </a:cubicBezTo>
                <a:cubicBezTo>
                  <a:pt x="365959" y="2217515"/>
                  <a:pt x="314960" y="2218666"/>
                  <a:pt x="264160" y="2222053"/>
                </a:cubicBezTo>
                <a:cubicBezTo>
                  <a:pt x="176959" y="2217901"/>
                  <a:pt x="50258" y="2265347"/>
                  <a:pt x="10160" y="2161093"/>
                </a:cubicBezTo>
                <a:cubicBezTo>
                  <a:pt x="358" y="2135609"/>
                  <a:pt x="3387" y="2106906"/>
                  <a:pt x="0" y="2079813"/>
                </a:cubicBezTo>
                <a:cubicBezTo>
                  <a:pt x="6773" y="2005306"/>
                  <a:pt x="6104" y="1929744"/>
                  <a:pt x="20320" y="1856293"/>
                </a:cubicBezTo>
                <a:cubicBezTo>
                  <a:pt x="26658" y="1823546"/>
                  <a:pt x="48260" y="1795695"/>
                  <a:pt x="60960" y="1764853"/>
                </a:cubicBezTo>
                <a:cubicBezTo>
                  <a:pt x="71977" y="1738097"/>
                  <a:pt x="83275" y="1711333"/>
                  <a:pt x="91440" y="1683573"/>
                </a:cubicBezTo>
                <a:cubicBezTo>
                  <a:pt x="193776" y="1335629"/>
                  <a:pt x="24664" y="1853421"/>
                  <a:pt x="142240" y="1500693"/>
                </a:cubicBezTo>
                <a:cubicBezTo>
                  <a:pt x="138853" y="1307653"/>
                  <a:pt x="140466" y="1114460"/>
                  <a:pt x="132080" y="921573"/>
                </a:cubicBezTo>
                <a:cubicBezTo>
                  <a:pt x="130290" y="880411"/>
                  <a:pt x="111760" y="840854"/>
                  <a:pt x="111760" y="799653"/>
                </a:cubicBezTo>
                <a:cubicBezTo>
                  <a:pt x="111760" y="636952"/>
                  <a:pt x="120061" y="474230"/>
                  <a:pt x="132080" y="311973"/>
                </a:cubicBezTo>
                <a:cubicBezTo>
                  <a:pt x="133662" y="290612"/>
                  <a:pt x="146764" y="271677"/>
                  <a:pt x="152400" y="251013"/>
                </a:cubicBezTo>
                <a:cubicBezTo>
                  <a:pt x="179193" y="152773"/>
                  <a:pt x="139146" y="244264"/>
                  <a:pt x="193040" y="159573"/>
                </a:cubicBezTo>
                <a:cubicBezTo>
                  <a:pt x="207699" y="136538"/>
                  <a:pt x="209812" y="101713"/>
                  <a:pt x="233680" y="88453"/>
                </a:cubicBezTo>
                <a:cubicBezTo>
                  <a:pt x="288532" y="57979"/>
                  <a:pt x="559322" y="40506"/>
                  <a:pt x="589280" y="37653"/>
                </a:cubicBezTo>
                <a:cubicBezTo>
                  <a:pt x="602827" y="34266"/>
                  <a:pt x="616074" y="29299"/>
                  <a:pt x="629920" y="27493"/>
                </a:cubicBezTo>
                <a:cubicBezTo>
                  <a:pt x="1049696" y="-27260"/>
                  <a:pt x="1159012" y="14478"/>
                  <a:pt x="1757680" y="27493"/>
                </a:cubicBezTo>
                <a:cubicBezTo>
                  <a:pt x="1910359" y="49304"/>
                  <a:pt x="1746933" y="22668"/>
                  <a:pt x="1899920" y="57973"/>
                </a:cubicBezTo>
                <a:cubicBezTo>
                  <a:pt x="1919993" y="62605"/>
                  <a:pt x="1940650" y="64243"/>
                  <a:pt x="1960880" y="68133"/>
                </a:cubicBezTo>
                <a:cubicBezTo>
                  <a:pt x="2433122" y="158949"/>
                  <a:pt x="1834719" y="50650"/>
                  <a:pt x="2509520" y="169733"/>
                </a:cubicBezTo>
                <a:cubicBezTo>
                  <a:pt x="2499360" y="156186"/>
                  <a:pt x="2491014" y="141067"/>
                  <a:pt x="2479040" y="129093"/>
                </a:cubicBezTo>
                <a:cubicBezTo>
                  <a:pt x="2470406" y="120459"/>
                  <a:pt x="2450955" y="96799"/>
                  <a:pt x="2448560" y="108773"/>
                </a:cubicBezTo>
                <a:cubicBezTo>
                  <a:pt x="2440562" y="148762"/>
                  <a:pt x="2453330" y="190270"/>
                  <a:pt x="2458720" y="230693"/>
                </a:cubicBezTo>
                <a:cubicBezTo>
                  <a:pt x="2460135" y="241309"/>
                  <a:pt x="2468880" y="261173"/>
                  <a:pt x="2468880" y="261173"/>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2" name="Forma Livre: Forma 21">
            <a:extLst>
              <a:ext uri="{FF2B5EF4-FFF2-40B4-BE49-F238E27FC236}">
                <a16:creationId xmlns:a16="http://schemas.microsoft.com/office/drawing/2014/main" id="{15BA0BB0-91AA-4722-8FFE-90995CDA6F2E}"/>
              </a:ext>
            </a:extLst>
          </p:cNvPr>
          <p:cNvSpPr/>
          <p:nvPr/>
        </p:nvSpPr>
        <p:spPr>
          <a:xfrm>
            <a:off x="3474720" y="2371378"/>
            <a:ext cx="3911600" cy="2119342"/>
          </a:xfrm>
          <a:custGeom>
            <a:avLst/>
            <a:gdLst>
              <a:gd name="connsiteX0" fmla="*/ 1188720 w 3911600"/>
              <a:gd name="connsiteY0" fmla="*/ 67022 h 2119342"/>
              <a:gd name="connsiteX1" fmla="*/ 1198880 w 3911600"/>
              <a:gd name="connsiteY1" fmla="*/ 117822 h 2119342"/>
              <a:gd name="connsiteX2" fmla="*/ 1219200 w 3911600"/>
              <a:gd name="connsiteY2" fmla="*/ 585182 h 2119342"/>
              <a:gd name="connsiteX3" fmla="*/ 1259840 w 3911600"/>
              <a:gd name="connsiteY3" fmla="*/ 615662 h 2119342"/>
              <a:gd name="connsiteX4" fmla="*/ 1361440 w 3911600"/>
              <a:gd name="connsiteY4" fmla="*/ 635982 h 2119342"/>
              <a:gd name="connsiteX5" fmla="*/ 1483360 w 3911600"/>
              <a:gd name="connsiteY5" fmla="*/ 656302 h 2119342"/>
              <a:gd name="connsiteX6" fmla="*/ 1605280 w 3911600"/>
              <a:gd name="connsiteY6" fmla="*/ 666462 h 2119342"/>
              <a:gd name="connsiteX7" fmla="*/ 1706880 w 3911600"/>
              <a:gd name="connsiteY7" fmla="*/ 686782 h 2119342"/>
              <a:gd name="connsiteX8" fmla="*/ 1798320 w 3911600"/>
              <a:gd name="connsiteY8" fmla="*/ 717262 h 2119342"/>
              <a:gd name="connsiteX9" fmla="*/ 1950720 w 3911600"/>
              <a:gd name="connsiteY9" fmla="*/ 737582 h 2119342"/>
              <a:gd name="connsiteX10" fmla="*/ 2072640 w 3911600"/>
              <a:gd name="connsiteY10" fmla="*/ 768062 h 2119342"/>
              <a:gd name="connsiteX11" fmla="*/ 2164080 w 3911600"/>
              <a:gd name="connsiteY11" fmla="*/ 818862 h 2119342"/>
              <a:gd name="connsiteX12" fmla="*/ 2265680 w 3911600"/>
              <a:gd name="connsiteY12" fmla="*/ 961102 h 2119342"/>
              <a:gd name="connsiteX13" fmla="*/ 2407920 w 3911600"/>
              <a:gd name="connsiteY13" fmla="*/ 1113502 h 2119342"/>
              <a:gd name="connsiteX14" fmla="*/ 2570480 w 3911600"/>
              <a:gd name="connsiteY14" fmla="*/ 1174462 h 2119342"/>
              <a:gd name="connsiteX15" fmla="*/ 2743200 w 3911600"/>
              <a:gd name="connsiteY15" fmla="*/ 1286222 h 2119342"/>
              <a:gd name="connsiteX16" fmla="*/ 2783840 w 3911600"/>
              <a:gd name="connsiteY16" fmla="*/ 1347182 h 2119342"/>
              <a:gd name="connsiteX17" fmla="*/ 2865120 w 3911600"/>
              <a:gd name="connsiteY17" fmla="*/ 1499582 h 2119342"/>
              <a:gd name="connsiteX18" fmla="*/ 2682240 w 3911600"/>
              <a:gd name="connsiteY18" fmla="*/ 1621502 h 2119342"/>
              <a:gd name="connsiteX19" fmla="*/ 2387600 w 3911600"/>
              <a:gd name="connsiteY19" fmla="*/ 1662142 h 2119342"/>
              <a:gd name="connsiteX20" fmla="*/ 1727200 w 3911600"/>
              <a:gd name="connsiteY20" fmla="*/ 1682462 h 2119342"/>
              <a:gd name="connsiteX21" fmla="*/ 1534160 w 3911600"/>
              <a:gd name="connsiteY21" fmla="*/ 1692622 h 2119342"/>
              <a:gd name="connsiteX22" fmla="*/ 375920 w 3911600"/>
              <a:gd name="connsiteY22" fmla="*/ 1702782 h 2119342"/>
              <a:gd name="connsiteX23" fmla="*/ 81280 w 3911600"/>
              <a:gd name="connsiteY23" fmla="*/ 1743422 h 2119342"/>
              <a:gd name="connsiteX24" fmla="*/ 0 w 3911600"/>
              <a:gd name="connsiteY24" fmla="*/ 1763742 h 2119342"/>
              <a:gd name="connsiteX25" fmla="*/ 40640 w 3911600"/>
              <a:gd name="connsiteY25" fmla="*/ 1997422 h 2119342"/>
              <a:gd name="connsiteX26" fmla="*/ 243840 w 3911600"/>
              <a:gd name="connsiteY26" fmla="*/ 2038062 h 2119342"/>
              <a:gd name="connsiteX27" fmla="*/ 599440 w 3911600"/>
              <a:gd name="connsiteY27" fmla="*/ 2048222 h 2119342"/>
              <a:gd name="connsiteX28" fmla="*/ 2204720 w 3911600"/>
              <a:gd name="connsiteY28" fmla="*/ 2099022 h 2119342"/>
              <a:gd name="connsiteX29" fmla="*/ 2316480 w 3911600"/>
              <a:gd name="connsiteY29" fmla="*/ 2109182 h 2119342"/>
              <a:gd name="connsiteX30" fmla="*/ 2519680 w 3911600"/>
              <a:gd name="connsiteY30" fmla="*/ 2119342 h 2119342"/>
              <a:gd name="connsiteX31" fmla="*/ 3759200 w 3911600"/>
              <a:gd name="connsiteY31" fmla="*/ 2109182 h 2119342"/>
              <a:gd name="connsiteX32" fmla="*/ 3810000 w 3911600"/>
              <a:gd name="connsiteY32" fmla="*/ 2088862 h 2119342"/>
              <a:gd name="connsiteX33" fmla="*/ 3799840 w 3911600"/>
              <a:gd name="connsiteY33" fmla="*/ 1743422 h 2119342"/>
              <a:gd name="connsiteX34" fmla="*/ 3789680 w 3911600"/>
              <a:gd name="connsiteY34" fmla="*/ 1601182 h 2119342"/>
              <a:gd name="connsiteX35" fmla="*/ 3830320 w 3911600"/>
              <a:gd name="connsiteY35" fmla="*/ 1113502 h 2119342"/>
              <a:gd name="connsiteX36" fmla="*/ 3901440 w 3911600"/>
              <a:gd name="connsiteY36" fmla="*/ 788382 h 2119342"/>
              <a:gd name="connsiteX37" fmla="*/ 3911600 w 3911600"/>
              <a:gd name="connsiteY37" fmla="*/ 534382 h 2119342"/>
              <a:gd name="connsiteX38" fmla="*/ 3901440 w 3911600"/>
              <a:gd name="connsiteY38" fmla="*/ 260062 h 2119342"/>
              <a:gd name="connsiteX39" fmla="*/ 3840480 w 3911600"/>
              <a:gd name="connsiteY39" fmla="*/ 168622 h 2119342"/>
              <a:gd name="connsiteX40" fmla="*/ 3769360 w 3911600"/>
              <a:gd name="connsiteY40" fmla="*/ 138142 h 2119342"/>
              <a:gd name="connsiteX41" fmla="*/ 3647440 w 3911600"/>
              <a:gd name="connsiteY41" fmla="*/ 97502 h 2119342"/>
              <a:gd name="connsiteX42" fmla="*/ 3566160 w 3911600"/>
              <a:gd name="connsiteY42" fmla="*/ 77182 h 2119342"/>
              <a:gd name="connsiteX43" fmla="*/ 3495040 w 3911600"/>
              <a:gd name="connsiteY43" fmla="*/ 56862 h 2119342"/>
              <a:gd name="connsiteX44" fmla="*/ 3241040 w 3911600"/>
              <a:gd name="connsiteY44" fmla="*/ 87342 h 2119342"/>
              <a:gd name="connsiteX45" fmla="*/ 3068320 w 3911600"/>
              <a:gd name="connsiteY45" fmla="*/ 97502 h 2119342"/>
              <a:gd name="connsiteX46" fmla="*/ 2976880 w 3911600"/>
              <a:gd name="connsiteY46" fmla="*/ 107662 h 2119342"/>
              <a:gd name="connsiteX47" fmla="*/ 2621280 w 3911600"/>
              <a:gd name="connsiteY47" fmla="*/ 138142 h 2119342"/>
              <a:gd name="connsiteX48" fmla="*/ 2214880 w 3911600"/>
              <a:gd name="connsiteY48" fmla="*/ 127982 h 2119342"/>
              <a:gd name="connsiteX49" fmla="*/ 2103120 w 3911600"/>
              <a:gd name="connsiteY49" fmla="*/ 107662 h 2119342"/>
              <a:gd name="connsiteX50" fmla="*/ 1625600 w 3911600"/>
              <a:gd name="connsiteY50" fmla="*/ 46702 h 2119342"/>
              <a:gd name="connsiteX51" fmla="*/ 1259840 w 3911600"/>
              <a:gd name="connsiteY51" fmla="*/ 26382 h 2119342"/>
              <a:gd name="connsiteX52" fmla="*/ 1148080 w 3911600"/>
              <a:gd name="connsiteY52" fmla="*/ 219422 h 2119342"/>
              <a:gd name="connsiteX53" fmla="*/ 1127760 w 3911600"/>
              <a:gd name="connsiteY53" fmla="*/ 229582 h 2119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3911600" h="2119342">
                <a:moveTo>
                  <a:pt x="1188720" y="67022"/>
                </a:moveTo>
                <a:cubicBezTo>
                  <a:pt x="1192107" y="83955"/>
                  <a:pt x="1197866" y="100583"/>
                  <a:pt x="1198880" y="117822"/>
                </a:cubicBezTo>
                <a:cubicBezTo>
                  <a:pt x="1208037" y="273487"/>
                  <a:pt x="1200248" y="430404"/>
                  <a:pt x="1219200" y="585182"/>
                </a:cubicBezTo>
                <a:cubicBezTo>
                  <a:pt x="1221258" y="601990"/>
                  <a:pt x="1243893" y="609967"/>
                  <a:pt x="1259840" y="615662"/>
                </a:cubicBezTo>
                <a:cubicBezTo>
                  <a:pt x="1292365" y="627278"/>
                  <a:pt x="1327460" y="629804"/>
                  <a:pt x="1361440" y="635982"/>
                </a:cubicBezTo>
                <a:cubicBezTo>
                  <a:pt x="1401976" y="643352"/>
                  <a:pt x="1442478" y="651192"/>
                  <a:pt x="1483360" y="656302"/>
                </a:cubicBezTo>
                <a:cubicBezTo>
                  <a:pt x="1523826" y="661360"/>
                  <a:pt x="1564640" y="663075"/>
                  <a:pt x="1605280" y="666462"/>
                </a:cubicBezTo>
                <a:cubicBezTo>
                  <a:pt x="1639147" y="673235"/>
                  <a:pt x="1673480" y="677992"/>
                  <a:pt x="1706880" y="686782"/>
                </a:cubicBezTo>
                <a:cubicBezTo>
                  <a:pt x="1737951" y="694959"/>
                  <a:pt x="1766867" y="710709"/>
                  <a:pt x="1798320" y="717262"/>
                </a:cubicBezTo>
                <a:cubicBezTo>
                  <a:pt x="1848492" y="727715"/>
                  <a:pt x="1900327" y="728250"/>
                  <a:pt x="1950720" y="737582"/>
                </a:cubicBezTo>
                <a:cubicBezTo>
                  <a:pt x="1991910" y="745210"/>
                  <a:pt x="2032000" y="757902"/>
                  <a:pt x="2072640" y="768062"/>
                </a:cubicBezTo>
                <a:cubicBezTo>
                  <a:pt x="2103120" y="784995"/>
                  <a:pt x="2136663" y="797320"/>
                  <a:pt x="2164080" y="818862"/>
                </a:cubicBezTo>
                <a:cubicBezTo>
                  <a:pt x="2207560" y="853025"/>
                  <a:pt x="2234409" y="919407"/>
                  <a:pt x="2265680" y="961102"/>
                </a:cubicBezTo>
                <a:cubicBezTo>
                  <a:pt x="2277066" y="976283"/>
                  <a:pt x="2387532" y="1101978"/>
                  <a:pt x="2407920" y="1113502"/>
                </a:cubicBezTo>
                <a:cubicBezTo>
                  <a:pt x="2458301" y="1141978"/>
                  <a:pt x="2520492" y="1145302"/>
                  <a:pt x="2570480" y="1174462"/>
                </a:cubicBezTo>
                <a:cubicBezTo>
                  <a:pt x="2599174" y="1191200"/>
                  <a:pt x="2707263" y="1246292"/>
                  <a:pt x="2743200" y="1286222"/>
                </a:cubicBezTo>
                <a:cubicBezTo>
                  <a:pt x="2759537" y="1304374"/>
                  <a:pt x="2770897" y="1326473"/>
                  <a:pt x="2783840" y="1347182"/>
                </a:cubicBezTo>
                <a:cubicBezTo>
                  <a:pt x="2848973" y="1451394"/>
                  <a:pt x="2832538" y="1418127"/>
                  <a:pt x="2865120" y="1499582"/>
                </a:cubicBezTo>
                <a:cubicBezTo>
                  <a:pt x="2826427" y="1596315"/>
                  <a:pt x="2849856" y="1572203"/>
                  <a:pt x="2682240" y="1621502"/>
                </a:cubicBezTo>
                <a:cubicBezTo>
                  <a:pt x="2630297" y="1636779"/>
                  <a:pt x="2459320" y="1659311"/>
                  <a:pt x="2387600" y="1662142"/>
                </a:cubicBezTo>
                <a:lnTo>
                  <a:pt x="1727200" y="1682462"/>
                </a:lnTo>
                <a:cubicBezTo>
                  <a:pt x="1662805" y="1684762"/>
                  <a:pt x="1598588" y="1691653"/>
                  <a:pt x="1534160" y="1692622"/>
                </a:cubicBezTo>
                <a:lnTo>
                  <a:pt x="375920" y="1702782"/>
                </a:lnTo>
                <a:cubicBezTo>
                  <a:pt x="320949" y="1709249"/>
                  <a:pt x="147614" y="1726839"/>
                  <a:pt x="81280" y="1743422"/>
                </a:cubicBezTo>
                <a:lnTo>
                  <a:pt x="0" y="1763742"/>
                </a:lnTo>
                <a:cubicBezTo>
                  <a:pt x="13547" y="1841635"/>
                  <a:pt x="-11886" y="1938330"/>
                  <a:pt x="40640" y="1997422"/>
                </a:cubicBezTo>
                <a:cubicBezTo>
                  <a:pt x="86531" y="2049049"/>
                  <a:pt x="174793" y="2036089"/>
                  <a:pt x="243840" y="2038062"/>
                </a:cubicBezTo>
                <a:lnTo>
                  <a:pt x="599440" y="2048222"/>
                </a:lnTo>
                <a:cubicBezTo>
                  <a:pt x="1213647" y="2189962"/>
                  <a:pt x="647310" y="2069072"/>
                  <a:pt x="2204720" y="2099022"/>
                </a:cubicBezTo>
                <a:cubicBezTo>
                  <a:pt x="2242120" y="2099741"/>
                  <a:pt x="2279151" y="2106774"/>
                  <a:pt x="2316480" y="2109182"/>
                </a:cubicBezTo>
                <a:cubicBezTo>
                  <a:pt x="2384157" y="2113548"/>
                  <a:pt x="2451947" y="2115955"/>
                  <a:pt x="2519680" y="2119342"/>
                </a:cubicBezTo>
                <a:lnTo>
                  <a:pt x="3759200" y="2109182"/>
                </a:lnTo>
                <a:cubicBezTo>
                  <a:pt x="3777433" y="2108751"/>
                  <a:pt x="3807986" y="2106988"/>
                  <a:pt x="3810000" y="2088862"/>
                </a:cubicBezTo>
                <a:cubicBezTo>
                  <a:pt x="3822721" y="1974370"/>
                  <a:pt x="3804636" y="1858519"/>
                  <a:pt x="3799840" y="1743422"/>
                </a:cubicBezTo>
                <a:cubicBezTo>
                  <a:pt x="3797861" y="1695929"/>
                  <a:pt x="3793067" y="1648595"/>
                  <a:pt x="3789680" y="1601182"/>
                </a:cubicBezTo>
                <a:cubicBezTo>
                  <a:pt x="3803227" y="1438622"/>
                  <a:pt x="3811260" y="1275508"/>
                  <a:pt x="3830320" y="1113502"/>
                </a:cubicBezTo>
                <a:cubicBezTo>
                  <a:pt x="3841177" y="1021219"/>
                  <a:pt x="3877251" y="885136"/>
                  <a:pt x="3901440" y="788382"/>
                </a:cubicBezTo>
                <a:cubicBezTo>
                  <a:pt x="3904827" y="703715"/>
                  <a:pt x="3911600" y="619116"/>
                  <a:pt x="3911600" y="534382"/>
                </a:cubicBezTo>
                <a:cubicBezTo>
                  <a:pt x="3911600" y="442879"/>
                  <a:pt x="3909981" y="351165"/>
                  <a:pt x="3901440" y="260062"/>
                </a:cubicBezTo>
                <a:cubicBezTo>
                  <a:pt x="3898190" y="225398"/>
                  <a:pt x="3868611" y="186523"/>
                  <a:pt x="3840480" y="168622"/>
                </a:cubicBezTo>
                <a:cubicBezTo>
                  <a:pt x="3818720" y="154775"/>
                  <a:pt x="3793562" y="147058"/>
                  <a:pt x="3769360" y="138142"/>
                </a:cubicBezTo>
                <a:cubicBezTo>
                  <a:pt x="3729163" y="123333"/>
                  <a:pt x="3688472" y="109812"/>
                  <a:pt x="3647440" y="97502"/>
                </a:cubicBezTo>
                <a:cubicBezTo>
                  <a:pt x="3620691" y="89477"/>
                  <a:pt x="3593144" y="84378"/>
                  <a:pt x="3566160" y="77182"/>
                </a:cubicBezTo>
                <a:cubicBezTo>
                  <a:pt x="3542337" y="70829"/>
                  <a:pt x="3518747" y="63635"/>
                  <a:pt x="3495040" y="56862"/>
                </a:cubicBezTo>
                <a:cubicBezTo>
                  <a:pt x="3410373" y="67022"/>
                  <a:pt x="3325930" y="79257"/>
                  <a:pt x="3241040" y="87342"/>
                </a:cubicBezTo>
                <a:cubicBezTo>
                  <a:pt x="3183627" y="92810"/>
                  <a:pt x="3125823" y="93079"/>
                  <a:pt x="3068320" y="97502"/>
                </a:cubicBezTo>
                <a:cubicBezTo>
                  <a:pt x="3037743" y="99854"/>
                  <a:pt x="3007422" y="104885"/>
                  <a:pt x="2976880" y="107662"/>
                </a:cubicBezTo>
                <a:lnTo>
                  <a:pt x="2621280" y="138142"/>
                </a:lnTo>
                <a:cubicBezTo>
                  <a:pt x="2485813" y="134755"/>
                  <a:pt x="2350155" y="135939"/>
                  <a:pt x="2214880" y="127982"/>
                </a:cubicBezTo>
                <a:cubicBezTo>
                  <a:pt x="2177081" y="125759"/>
                  <a:pt x="2140521" y="113567"/>
                  <a:pt x="2103120" y="107662"/>
                </a:cubicBezTo>
                <a:cubicBezTo>
                  <a:pt x="1818982" y="62798"/>
                  <a:pt x="1878423" y="71984"/>
                  <a:pt x="1625600" y="46702"/>
                </a:cubicBezTo>
                <a:cubicBezTo>
                  <a:pt x="1519637" y="20211"/>
                  <a:pt x="1361282" y="-31585"/>
                  <a:pt x="1259840" y="26382"/>
                </a:cubicBezTo>
                <a:cubicBezTo>
                  <a:pt x="1195284" y="63271"/>
                  <a:pt x="1214583" y="186171"/>
                  <a:pt x="1148080" y="219422"/>
                </a:cubicBezTo>
                <a:lnTo>
                  <a:pt x="1127760" y="229582"/>
                </a:ln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3" name="Forma Livre: Forma 22">
            <a:extLst>
              <a:ext uri="{FF2B5EF4-FFF2-40B4-BE49-F238E27FC236}">
                <a16:creationId xmlns:a16="http://schemas.microsoft.com/office/drawing/2014/main" id="{61C8E0FD-D62C-4E4F-A54B-14F6C30803B3}"/>
              </a:ext>
            </a:extLst>
          </p:cNvPr>
          <p:cNvSpPr/>
          <p:nvPr/>
        </p:nvSpPr>
        <p:spPr>
          <a:xfrm>
            <a:off x="1096887" y="5302478"/>
            <a:ext cx="6091501" cy="1036135"/>
          </a:xfrm>
          <a:custGeom>
            <a:avLst/>
            <a:gdLst>
              <a:gd name="connsiteX0" fmla="*/ 579513 w 6091501"/>
              <a:gd name="connsiteY0" fmla="*/ 316002 h 1036135"/>
              <a:gd name="connsiteX1" fmla="*/ 477913 w 6091501"/>
              <a:gd name="connsiteY1" fmla="*/ 102642 h 1036135"/>
              <a:gd name="connsiteX2" fmla="*/ 427113 w 6091501"/>
              <a:gd name="connsiteY2" fmla="*/ 51842 h 1036135"/>
              <a:gd name="connsiteX3" fmla="*/ 386473 w 6091501"/>
              <a:gd name="connsiteY3" fmla="*/ 41682 h 1036135"/>
              <a:gd name="connsiteX4" fmla="*/ 355993 w 6091501"/>
              <a:gd name="connsiteY4" fmla="*/ 11202 h 1036135"/>
              <a:gd name="connsiteX5" fmla="*/ 152793 w 6091501"/>
              <a:gd name="connsiteY5" fmla="*/ 31522 h 1036135"/>
              <a:gd name="connsiteX6" fmla="*/ 101993 w 6091501"/>
              <a:gd name="connsiteY6" fmla="*/ 62002 h 1036135"/>
              <a:gd name="connsiteX7" fmla="*/ 61353 w 6091501"/>
              <a:gd name="connsiteY7" fmla="*/ 82322 h 1036135"/>
              <a:gd name="connsiteX8" fmla="*/ 30873 w 6091501"/>
              <a:gd name="connsiteY8" fmla="*/ 112802 h 1036135"/>
              <a:gd name="connsiteX9" fmla="*/ 393 w 6091501"/>
              <a:gd name="connsiteY9" fmla="*/ 204242 h 1036135"/>
              <a:gd name="connsiteX10" fmla="*/ 41033 w 6091501"/>
              <a:gd name="connsiteY10" fmla="*/ 448082 h 1036135"/>
              <a:gd name="connsiteX11" fmla="*/ 71513 w 6091501"/>
              <a:gd name="connsiteY11" fmla="*/ 488722 h 1036135"/>
              <a:gd name="connsiteX12" fmla="*/ 101993 w 6091501"/>
              <a:gd name="connsiteY12" fmla="*/ 549682 h 1036135"/>
              <a:gd name="connsiteX13" fmla="*/ 152793 w 6091501"/>
              <a:gd name="connsiteY13" fmla="*/ 681762 h 1036135"/>
              <a:gd name="connsiteX14" fmla="*/ 254393 w 6091501"/>
              <a:gd name="connsiteY14" fmla="*/ 813842 h 1036135"/>
              <a:gd name="connsiteX15" fmla="*/ 447433 w 6091501"/>
              <a:gd name="connsiteY15" fmla="*/ 925602 h 1036135"/>
              <a:gd name="connsiteX16" fmla="*/ 803033 w 6091501"/>
              <a:gd name="connsiteY16" fmla="*/ 905282 h 1036135"/>
              <a:gd name="connsiteX17" fmla="*/ 945273 w 6091501"/>
              <a:gd name="connsiteY17" fmla="*/ 884962 h 1036135"/>
              <a:gd name="connsiteX18" fmla="*/ 1473593 w 6091501"/>
              <a:gd name="connsiteY18" fmla="*/ 813842 h 1036135"/>
              <a:gd name="connsiteX19" fmla="*/ 1585353 w 6091501"/>
              <a:gd name="connsiteY19" fmla="*/ 793522 h 1036135"/>
              <a:gd name="connsiteX20" fmla="*/ 1727593 w 6091501"/>
              <a:gd name="connsiteY20" fmla="*/ 752882 h 1036135"/>
              <a:gd name="connsiteX21" fmla="*/ 2012073 w 6091501"/>
              <a:gd name="connsiteY21" fmla="*/ 732562 h 1036135"/>
              <a:gd name="connsiteX22" fmla="*/ 2144153 w 6091501"/>
              <a:gd name="connsiteY22" fmla="*/ 722402 h 1036135"/>
              <a:gd name="connsiteX23" fmla="*/ 2428633 w 6091501"/>
              <a:gd name="connsiteY23" fmla="*/ 752882 h 1036135"/>
              <a:gd name="connsiteX24" fmla="*/ 2520073 w 6091501"/>
              <a:gd name="connsiteY24" fmla="*/ 803682 h 1036135"/>
              <a:gd name="connsiteX25" fmla="*/ 2581033 w 6091501"/>
              <a:gd name="connsiteY25" fmla="*/ 824002 h 1036135"/>
              <a:gd name="connsiteX26" fmla="*/ 2794393 w 6091501"/>
              <a:gd name="connsiteY26" fmla="*/ 874802 h 1036135"/>
              <a:gd name="connsiteX27" fmla="*/ 2956953 w 6091501"/>
              <a:gd name="connsiteY27" fmla="*/ 925602 h 1036135"/>
              <a:gd name="connsiteX28" fmla="*/ 3048393 w 6091501"/>
              <a:gd name="connsiteY28" fmla="*/ 935762 h 1036135"/>
              <a:gd name="connsiteX29" fmla="*/ 5293753 w 6091501"/>
              <a:gd name="connsiteY29" fmla="*/ 935762 h 1036135"/>
              <a:gd name="connsiteX30" fmla="*/ 5537593 w 6091501"/>
              <a:gd name="connsiteY30" fmla="*/ 884962 h 1036135"/>
              <a:gd name="connsiteX31" fmla="*/ 5801753 w 6091501"/>
              <a:gd name="connsiteY31" fmla="*/ 813842 h 1036135"/>
              <a:gd name="connsiteX32" fmla="*/ 5872873 w 6091501"/>
              <a:gd name="connsiteY32" fmla="*/ 773202 h 1036135"/>
              <a:gd name="connsiteX33" fmla="*/ 6035433 w 6091501"/>
              <a:gd name="connsiteY33" fmla="*/ 671602 h 1036135"/>
              <a:gd name="connsiteX34" fmla="*/ 6065913 w 6091501"/>
              <a:gd name="connsiteY34" fmla="*/ 630962 h 1036135"/>
              <a:gd name="connsiteX35" fmla="*/ 6004953 w 6091501"/>
              <a:gd name="connsiteY35" fmla="*/ 305842 h 1036135"/>
              <a:gd name="connsiteX36" fmla="*/ 5862713 w 6091501"/>
              <a:gd name="connsiteY36" fmla="*/ 295682 h 1036135"/>
              <a:gd name="connsiteX37" fmla="*/ 5679833 w 6091501"/>
              <a:gd name="connsiteY37" fmla="*/ 346482 h 1036135"/>
              <a:gd name="connsiteX38" fmla="*/ 5629033 w 6091501"/>
              <a:gd name="connsiteY38" fmla="*/ 407442 h 1036135"/>
              <a:gd name="connsiteX39" fmla="*/ 5568073 w 6091501"/>
              <a:gd name="connsiteY39" fmla="*/ 468402 h 1036135"/>
              <a:gd name="connsiteX40" fmla="*/ 5456313 w 6091501"/>
              <a:gd name="connsiteY40" fmla="*/ 529362 h 1036135"/>
              <a:gd name="connsiteX41" fmla="*/ 5232793 w 6091501"/>
              <a:gd name="connsiteY41" fmla="*/ 580162 h 1036135"/>
              <a:gd name="connsiteX42" fmla="*/ 4094873 w 6091501"/>
              <a:gd name="connsiteY42" fmla="*/ 498882 h 1036135"/>
              <a:gd name="connsiteX43" fmla="*/ 3932313 w 6091501"/>
              <a:gd name="connsiteY43" fmla="*/ 407442 h 1036135"/>
              <a:gd name="connsiteX44" fmla="*/ 3830713 w 6091501"/>
              <a:gd name="connsiteY44" fmla="*/ 326162 h 1036135"/>
              <a:gd name="connsiteX45" fmla="*/ 3779913 w 6091501"/>
              <a:gd name="connsiteY45" fmla="*/ 255042 h 1036135"/>
              <a:gd name="connsiteX46" fmla="*/ 3749433 w 6091501"/>
              <a:gd name="connsiteY46" fmla="*/ 163602 h 1036135"/>
              <a:gd name="connsiteX47" fmla="*/ 3729113 w 6091501"/>
              <a:gd name="connsiteY47" fmla="*/ 133122 h 1036135"/>
              <a:gd name="connsiteX48" fmla="*/ 3607193 w 6091501"/>
              <a:gd name="connsiteY48" fmla="*/ 122962 h 1036135"/>
              <a:gd name="connsiteX49" fmla="*/ 3403993 w 6091501"/>
              <a:gd name="connsiteY49" fmla="*/ 194082 h 1036135"/>
              <a:gd name="connsiteX50" fmla="*/ 3343033 w 6091501"/>
              <a:gd name="connsiteY50" fmla="*/ 224562 h 1036135"/>
              <a:gd name="connsiteX51" fmla="*/ 3332873 w 6091501"/>
              <a:gd name="connsiteY51" fmla="*/ 305842 h 1036135"/>
              <a:gd name="connsiteX52" fmla="*/ 3210953 w 6091501"/>
              <a:gd name="connsiteY52" fmla="*/ 478562 h 1036135"/>
              <a:gd name="connsiteX53" fmla="*/ 2459113 w 6091501"/>
              <a:gd name="connsiteY53" fmla="*/ 519202 h 1036135"/>
              <a:gd name="connsiteX54" fmla="*/ 2133993 w 6091501"/>
              <a:gd name="connsiteY54" fmla="*/ 549682 h 1036135"/>
              <a:gd name="connsiteX55" fmla="*/ 1961273 w 6091501"/>
              <a:gd name="connsiteY55" fmla="*/ 570002 h 1036135"/>
              <a:gd name="connsiteX56" fmla="*/ 1930793 w 6091501"/>
              <a:gd name="connsiteY56" fmla="*/ 580162 h 1036135"/>
              <a:gd name="connsiteX57" fmla="*/ 1178953 w 6091501"/>
              <a:gd name="connsiteY57" fmla="*/ 549682 h 1036135"/>
              <a:gd name="connsiteX58" fmla="*/ 985913 w 6091501"/>
              <a:gd name="connsiteY58" fmla="*/ 478562 h 1036135"/>
              <a:gd name="connsiteX59" fmla="*/ 935113 w 6091501"/>
              <a:gd name="connsiteY59" fmla="*/ 448082 h 1036135"/>
              <a:gd name="connsiteX60" fmla="*/ 803033 w 6091501"/>
              <a:gd name="connsiteY60" fmla="*/ 417602 h 1036135"/>
              <a:gd name="connsiteX61" fmla="*/ 640473 w 6091501"/>
              <a:gd name="connsiteY61" fmla="*/ 336322 h 1036135"/>
              <a:gd name="connsiteX62" fmla="*/ 569353 w 6091501"/>
              <a:gd name="connsiteY62" fmla="*/ 224562 h 1036135"/>
              <a:gd name="connsiteX63" fmla="*/ 538873 w 6091501"/>
              <a:gd name="connsiteY63" fmla="*/ 173762 h 103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91501" h="1036135">
                <a:moveTo>
                  <a:pt x="579513" y="316002"/>
                </a:moveTo>
                <a:cubicBezTo>
                  <a:pt x="536210" y="194752"/>
                  <a:pt x="547968" y="186708"/>
                  <a:pt x="477913" y="102642"/>
                </a:cubicBezTo>
                <a:cubicBezTo>
                  <a:pt x="462582" y="84245"/>
                  <a:pt x="447038" y="65126"/>
                  <a:pt x="427113" y="51842"/>
                </a:cubicBezTo>
                <a:cubicBezTo>
                  <a:pt x="415495" y="44096"/>
                  <a:pt x="400020" y="45069"/>
                  <a:pt x="386473" y="41682"/>
                </a:cubicBezTo>
                <a:cubicBezTo>
                  <a:pt x="376313" y="31522"/>
                  <a:pt x="369496" y="16112"/>
                  <a:pt x="355993" y="11202"/>
                </a:cubicBezTo>
                <a:cubicBezTo>
                  <a:pt x="280920" y="-16097"/>
                  <a:pt x="227906" y="12744"/>
                  <a:pt x="152793" y="31522"/>
                </a:cubicBezTo>
                <a:cubicBezTo>
                  <a:pt x="135860" y="41682"/>
                  <a:pt x="119255" y="52412"/>
                  <a:pt x="101993" y="62002"/>
                </a:cubicBezTo>
                <a:cubicBezTo>
                  <a:pt x="88753" y="69357"/>
                  <a:pt x="73678" y="73519"/>
                  <a:pt x="61353" y="82322"/>
                </a:cubicBezTo>
                <a:cubicBezTo>
                  <a:pt x="49661" y="90673"/>
                  <a:pt x="41033" y="102642"/>
                  <a:pt x="30873" y="112802"/>
                </a:cubicBezTo>
                <a:cubicBezTo>
                  <a:pt x="20713" y="143282"/>
                  <a:pt x="-3361" y="172333"/>
                  <a:pt x="393" y="204242"/>
                </a:cubicBezTo>
                <a:cubicBezTo>
                  <a:pt x="6008" y="251972"/>
                  <a:pt x="12267" y="384796"/>
                  <a:pt x="41033" y="448082"/>
                </a:cubicBezTo>
                <a:cubicBezTo>
                  <a:pt x="48040" y="463498"/>
                  <a:pt x="62801" y="474202"/>
                  <a:pt x="71513" y="488722"/>
                </a:cubicBezTo>
                <a:cubicBezTo>
                  <a:pt x="83202" y="508203"/>
                  <a:pt x="93838" y="528478"/>
                  <a:pt x="101993" y="549682"/>
                </a:cubicBezTo>
                <a:cubicBezTo>
                  <a:pt x="149942" y="674351"/>
                  <a:pt x="91579" y="569536"/>
                  <a:pt x="152793" y="681762"/>
                </a:cubicBezTo>
                <a:cubicBezTo>
                  <a:pt x="178794" y="729431"/>
                  <a:pt x="212201" y="779687"/>
                  <a:pt x="254393" y="813842"/>
                </a:cubicBezTo>
                <a:cubicBezTo>
                  <a:pt x="347842" y="889491"/>
                  <a:pt x="365050" y="892649"/>
                  <a:pt x="447433" y="925602"/>
                </a:cubicBezTo>
                <a:lnTo>
                  <a:pt x="803033" y="905282"/>
                </a:lnTo>
                <a:cubicBezTo>
                  <a:pt x="897528" y="898982"/>
                  <a:pt x="880229" y="901223"/>
                  <a:pt x="945273" y="884962"/>
                </a:cubicBezTo>
                <a:cubicBezTo>
                  <a:pt x="1188542" y="752270"/>
                  <a:pt x="983274" y="842130"/>
                  <a:pt x="1473593" y="813842"/>
                </a:cubicBezTo>
                <a:cubicBezTo>
                  <a:pt x="1511394" y="811661"/>
                  <a:pt x="1548619" y="802705"/>
                  <a:pt x="1585353" y="793522"/>
                </a:cubicBezTo>
                <a:cubicBezTo>
                  <a:pt x="1682689" y="769188"/>
                  <a:pt x="1650925" y="763104"/>
                  <a:pt x="1727593" y="752882"/>
                </a:cubicBezTo>
                <a:cubicBezTo>
                  <a:pt x="1827047" y="739622"/>
                  <a:pt x="1908037" y="739274"/>
                  <a:pt x="2012073" y="732562"/>
                </a:cubicBezTo>
                <a:cubicBezTo>
                  <a:pt x="2056138" y="729719"/>
                  <a:pt x="2100126" y="725789"/>
                  <a:pt x="2144153" y="722402"/>
                </a:cubicBezTo>
                <a:cubicBezTo>
                  <a:pt x="2238980" y="732562"/>
                  <a:pt x="2335418" y="732727"/>
                  <a:pt x="2428633" y="752882"/>
                </a:cubicBezTo>
                <a:cubicBezTo>
                  <a:pt x="2462713" y="760251"/>
                  <a:pt x="2488476" y="788937"/>
                  <a:pt x="2520073" y="803682"/>
                </a:cubicBezTo>
                <a:cubicBezTo>
                  <a:pt x="2539483" y="812740"/>
                  <a:pt x="2560299" y="818627"/>
                  <a:pt x="2581033" y="824002"/>
                </a:cubicBezTo>
                <a:cubicBezTo>
                  <a:pt x="2651801" y="842349"/>
                  <a:pt x="2725037" y="851683"/>
                  <a:pt x="2794393" y="874802"/>
                </a:cubicBezTo>
                <a:cubicBezTo>
                  <a:pt x="2819696" y="883236"/>
                  <a:pt x="2923643" y="919356"/>
                  <a:pt x="2956953" y="925602"/>
                </a:cubicBezTo>
                <a:cubicBezTo>
                  <a:pt x="2987095" y="931254"/>
                  <a:pt x="3017913" y="932375"/>
                  <a:pt x="3048393" y="935762"/>
                </a:cubicBezTo>
                <a:cubicBezTo>
                  <a:pt x="3856462" y="1122240"/>
                  <a:pt x="3298527" y="1004563"/>
                  <a:pt x="5293753" y="935762"/>
                </a:cubicBezTo>
                <a:cubicBezTo>
                  <a:pt x="5376729" y="932901"/>
                  <a:pt x="5456545" y="902973"/>
                  <a:pt x="5537593" y="884962"/>
                </a:cubicBezTo>
                <a:cubicBezTo>
                  <a:pt x="5635619" y="863178"/>
                  <a:pt x="5714409" y="854603"/>
                  <a:pt x="5801753" y="813842"/>
                </a:cubicBezTo>
                <a:cubicBezTo>
                  <a:pt x="5826496" y="802295"/>
                  <a:pt x="5849550" y="787399"/>
                  <a:pt x="5872873" y="773202"/>
                </a:cubicBezTo>
                <a:cubicBezTo>
                  <a:pt x="5927456" y="739978"/>
                  <a:pt x="6035433" y="671602"/>
                  <a:pt x="6035433" y="671602"/>
                </a:cubicBezTo>
                <a:cubicBezTo>
                  <a:pt x="6045593" y="658055"/>
                  <a:pt x="6064919" y="647866"/>
                  <a:pt x="6065913" y="630962"/>
                </a:cubicBezTo>
                <a:cubicBezTo>
                  <a:pt x="6073222" y="506714"/>
                  <a:pt x="6146896" y="328254"/>
                  <a:pt x="6004953" y="305842"/>
                </a:cubicBezTo>
                <a:cubicBezTo>
                  <a:pt x="5958001" y="298428"/>
                  <a:pt x="5910126" y="299069"/>
                  <a:pt x="5862713" y="295682"/>
                </a:cubicBezTo>
                <a:cubicBezTo>
                  <a:pt x="5790547" y="247571"/>
                  <a:pt x="5820537" y="255024"/>
                  <a:pt x="5679833" y="346482"/>
                </a:cubicBezTo>
                <a:cubicBezTo>
                  <a:pt x="5657656" y="360897"/>
                  <a:pt x="5646906" y="387944"/>
                  <a:pt x="5629033" y="407442"/>
                </a:cubicBezTo>
                <a:cubicBezTo>
                  <a:pt x="5609615" y="428625"/>
                  <a:pt x="5591550" y="451830"/>
                  <a:pt x="5568073" y="468402"/>
                </a:cubicBezTo>
                <a:cubicBezTo>
                  <a:pt x="5533405" y="492873"/>
                  <a:pt x="5495588" y="513295"/>
                  <a:pt x="5456313" y="529362"/>
                </a:cubicBezTo>
                <a:cubicBezTo>
                  <a:pt x="5396997" y="553628"/>
                  <a:pt x="5295298" y="568797"/>
                  <a:pt x="5232793" y="580162"/>
                </a:cubicBezTo>
                <a:cubicBezTo>
                  <a:pt x="4469648" y="549328"/>
                  <a:pt x="4508033" y="636602"/>
                  <a:pt x="4094873" y="498882"/>
                </a:cubicBezTo>
                <a:cubicBezTo>
                  <a:pt x="4029881" y="477218"/>
                  <a:pt x="3994557" y="451902"/>
                  <a:pt x="3932313" y="407442"/>
                </a:cubicBezTo>
                <a:cubicBezTo>
                  <a:pt x="3897021" y="382233"/>
                  <a:pt x="3862582" y="355579"/>
                  <a:pt x="3830713" y="326162"/>
                </a:cubicBezTo>
                <a:cubicBezTo>
                  <a:pt x="3828517" y="324135"/>
                  <a:pt x="3783947" y="264723"/>
                  <a:pt x="3779913" y="255042"/>
                </a:cubicBezTo>
                <a:cubicBezTo>
                  <a:pt x="3767556" y="225385"/>
                  <a:pt x="3767255" y="190335"/>
                  <a:pt x="3749433" y="163602"/>
                </a:cubicBezTo>
                <a:cubicBezTo>
                  <a:pt x="3742660" y="153442"/>
                  <a:pt x="3740854" y="136477"/>
                  <a:pt x="3729113" y="133122"/>
                </a:cubicBezTo>
                <a:cubicBezTo>
                  <a:pt x="3689901" y="121919"/>
                  <a:pt x="3647833" y="126349"/>
                  <a:pt x="3607193" y="122962"/>
                </a:cubicBezTo>
                <a:cubicBezTo>
                  <a:pt x="3539460" y="146669"/>
                  <a:pt x="3470972" y="168321"/>
                  <a:pt x="3403993" y="194082"/>
                </a:cubicBezTo>
                <a:cubicBezTo>
                  <a:pt x="3382789" y="202237"/>
                  <a:pt x="3355230" y="205395"/>
                  <a:pt x="3343033" y="224562"/>
                </a:cubicBezTo>
                <a:cubicBezTo>
                  <a:pt x="3328374" y="247597"/>
                  <a:pt x="3341152" y="279823"/>
                  <a:pt x="3332873" y="305842"/>
                </a:cubicBezTo>
                <a:cubicBezTo>
                  <a:pt x="3314317" y="364160"/>
                  <a:pt x="3295434" y="471170"/>
                  <a:pt x="3210953" y="478562"/>
                </a:cubicBezTo>
                <a:cubicBezTo>
                  <a:pt x="2960929" y="500439"/>
                  <a:pt x="2709726" y="505655"/>
                  <a:pt x="2459113" y="519202"/>
                </a:cubicBezTo>
                <a:cubicBezTo>
                  <a:pt x="2309930" y="549039"/>
                  <a:pt x="2470525" y="519088"/>
                  <a:pt x="2133993" y="549682"/>
                </a:cubicBezTo>
                <a:cubicBezTo>
                  <a:pt x="2076261" y="554930"/>
                  <a:pt x="2018846" y="563229"/>
                  <a:pt x="1961273" y="570002"/>
                </a:cubicBezTo>
                <a:cubicBezTo>
                  <a:pt x="1951113" y="573389"/>
                  <a:pt x="1941503" y="580162"/>
                  <a:pt x="1930793" y="580162"/>
                </a:cubicBezTo>
                <a:cubicBezTo>
                  <a:pt x="1614987" y="580162"/>
                  <a:pt x="1481424" y="568014"/>
                  <a:pt x="1178953" y="549682"/>
                </a:cubicBezTo>
                <a:cubicBezTo>
                  <a:pt x="1114606" y="525975"/>
                  <a:pt x="1049213" y="504937"/>
                  <a:pt x="985913" y="478562"/>
                </a:cubicBezTo>
                <a:cubicBezTo>
                  <a:pt x="967685" y="470967"/>
                  <a:pt x="953847" y="454327"/>
                  <a:pt x="935113" y="448082"/>
                </a:cubicBezTo>
                <a:cubicBezTo>
                  <a:pt x="892248" y="433794"/>
                  <a:pt x="845731" y="432382"/>
                  <a:pt x="803033" y="417602"/>
                </a:cubicBezTo>
                <a:cubicBezTo>
                  <a:pt x="711406" y="385885"/>
                  <a:pt x="698320" y="374887"/>
                  <a:pt x="640473" y="336322"/>
                </a:cubicBezTo>
                <a:cubicBezTo>
                  <a:pt x="616766" y="299069"/>
                  <a:pt x="592071" y="262426"/>
                  <a:pt x="569353" y="224562"/>
                </a:cubicBezTo>
                <a:cubicBezTo>
                  <a:pt x="535660" y="168407"/>
                  <a:pt x="563294" y="198183"/>
                  <a:pt x="538873" y="173762"/>
                </a:cubicBezTo>
              </a:path>
            </a:pathLst>
          </a:cu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CaixaDeTexto 9">
            <a:extLst>
              <a:ext uri="{FF2B5EF4-FFF2-40B4-BE49-F238E27FC236}">
                <a16:creationId xmlns:a16="http://schemas.microsoft.com/office/drawing/2014/main" id="{4823C692-7057-4AEB-AA34-EFEBEEC4EEEC}"/>
              </a:ext>
            </a:extLst>
          </p:cNvPr>
          <p:cNvSpPr txBox="1"/>
          <p:nvPr/>
        </p:nvSpPr>
        <p:spPr>
          <a:xfrm>
            <a:off x="7930403" y="1843642"/>
            <a:ext cx="4248472" cy="4524315"/>
          </a:xfrm>
          <a:prstGeom prst="rect">
            <a:avLst/>
          </a:prstGeom>
          <a:noFill/>
        </p:spPr>
        <p:txBody>
          <a:bodyPr wrap="square">
            <a:spAutoFit/>
          </a:bodyPr>
          <a:lstStyle/>
          <a:p>
            <a:pPr>
              <a:spcAft>
                <a:spcPts val="1200"/>
              </a:spcAft>
            </a:pPr>
            <a:r>
              <a:rPr lang="pt-BR" sz="2400" dirty="0"/>
              <a:t>Na figura ao lado é importante notar que quando não há diferença de potencial entre dois pontos do circuito eles são parte de um mesmo nó. Portanto, cada uma das partes assinaladas constitui um único nó. Portanto, na figura temos dois nós, além do nó de terra.</a:t>
            </a:r>
          </a:p>
        </p:txBody>
      </p:sp>
    </p:spTree>
    <p:extLst>
      <p:ext uri="{BB962C8B-B14F-4D97-AF65-F5344CB8AC3E}">
        <p14:creationId xmlns:p14="http://schemas.microsoft.com/office/powerpoint/2010/main" val="2522283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2" grpId="0" animBg="1"/>
      <p:bldP spid="22" grpId="1"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aixaDeTexto 5"/>
              <p:cNvSpPr txBox="1"/>
              <p:nvPr/>
            </p:nvSpPr>
            <p:spPr>
              <a:xfrm>
                <a:off x="695400" y="980728"/>
                <a:ext cx="11233248" cy="5795626"/>
              </a:xfrm>
              <a:prstGeom prst="rect">
                <a:avLst/>
              </a:prstGeom>
              <a:noFill/>
            </p:spPr>
            <p:txBody>
              <a:bodyPr wrap="square" rtlCol="0">
                <a:spAutoFit/>
              </a:bodyPr>
              <a:lstStyle/>
              <a:p>
                <a:pPr>
                  <a:spcAft>
                    <a:spcPts val="1200"/>
                  </a:spcAft>
                </a:pPr>
                <a:r>
                  <a:rPr lang="pt-BR" dirty="0"/>
                  <a:t>Quando necessitamos resolver um circuito elétrico qualquer a análise nodal, ou seja, a solução das equações nodais, é um método universal. Mais ainda, tal solução pode ser feita utilizando-se computadores, desde que se represente as equações nodais de forma adequada.</a:t>
                </a:r>
              </a:p>
              <a:p>
                <a:pPr>
                  <a:spcAft>
                    <a:spcPts val="1200"/>
                  </a:spcAft>
                </a:pPr>
                <a:r>
                  <a:rPr lang="pt-BR" dirty="0"/>
                  <a:t>Mas o que são tais equações? Elas são originadas a partir da Lei de Kirchoff de nós, ou seja, escreve-se, para cada nó do circuito, excluindo-se o nó de terra, a equação</a:t>
                </a:r>
              </a:p>
              <a:p>
                <a:pPr>
                  <a:spcAft>
                    <a:spcPts val="1200"/>
                  </a:spcAft>
                </a:pPr>
                <a14:m>
                  <m:oMathPara xmlns:m="http://schemas.openxmlformats.org/officeDocument/2006/math">
                    <m:oMathParaPr>
                      <m:jc m:val="centerGroup"/>
                    </m:oMathParaPr>
                    <m:oMath xmlns:m="http://schemas.openxmlformats.org/officeDocument/2006/math">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𝑘</m:t>
                          </m:r>
                          <m:r>
                            <a:rPr lang="pt-BR" b="0" i="1" smtClean="0">
                              <a:latin typeface="Cambria Math" panose="02040503050406030204" pitchFamily="18" charset="0"/>
                            </a:rPr>
                            <m:t>=1</m:t>
                          </m:r>
                        </m:sub>
                        <m:sup>
                          <m:r>
                            <a:rPr lang="pt-BR" b="0" i="1" smtClean="0">
                              <a:latin typeface="Cambria Math" panose="02040503050406030204" pitchFamily="18" charset="0"/>
                            </a:rPr>
                            <m:t>𝑁</m:t>
                          </m:r>
                        </m:sup>
                        <m:e>
                          <m:sSub>
                            <m:sSubPr>
                              <m:ctrlPr>
                                <a:rPr lang="pt-BR" i="1" smtClean="0">
                                  <a:latin typeface="Cambria Math" panose="02040503050406030204" pitchFamily="18" charset="0"/>
                                </a:rPr>
                              </m:ctrlPr>
                            </m:sSubPr>
                            <m:e>
                              <m:r>
                                <a:rPr lang="pt-BR" b="0" i="1" smtClean="0">
                                  <a:latin typeface="Cambria Math" panose="02040503050406030204" pitchFamily="18" charset="0"/>
                                </a:rPr>
                                <m:t>𝑖</m:t>
                              </m:r>
                            </m:e>
                            <m:sub>
                              <m:r>
                                <a:rPr lang="pt-BR" b="0" i="1" smtClean="0">
                                  <a:latin typeface="Cambria Math" panose="02040503050406030204" pitchFamily="18" charset="0"/>
                                </a:rPr>
                                <m:t>𝑘</m:t>
                              </m:r>
                            </m:sub>
                          </m:sSub>
                        </m:e>
                      </m:nary>
                      <m:r>
                        <a:rPr lang="pt-BR" b="0" i="1" smtClean="0">
                          <a:latin typeface="Cambria Math" panose="02040503050406030204" pitchFamily="18" charset="0"/>
                        </a:rPr>
                        <m:t>=0,</m:t>
                      </m:r>
                    </m:oMath>
                  </m:oMathPara>
                </a14:m>
                <a:endParaRPr lang="pt-BR" dirty="0"/>
              </a:p>
              <a:p>
                <a:pPr>
                  <a:spcAft>
                    <a:spcPts val="1200"/>
                  </a:spcAft>
                </a:pPr>
                <a:r>
                  <a:rPr lang="pt-BR" dirty="0"/>
                  <a:t>que significa que a soma de todas as correntes que entram (ou então que saem) de um determinado nó é zero (sugere-se convencionar que todas as correntes entram, ou então todas saem, e não misturar. Porém, se for convencionado que há correntes que entram e que saem, as que entram podem ser consideradas positivas e as que saem negativas, ou vice-versa). São incluídas as correntes em cada ramo que chega num determinado nó, inclusive as correntes externamente injetadas nos nós (se temos uma fonte de tensão aplicada a um nó, ela deve ser transformada em fonte de corrente, antes de escrevermos as equações de cada nó).</a:t>
                </a:r>
              </a:p>
              <a:p>
                <a:pPr>
                  <a:spcAft>
                    <a:spcPts val="1200"/>
                  </a:spcAft>
                </a:pPr>
                <a:r>
                  <a:rPr lang="pt-BR" dirty="0"/>
                  <a:t>Observe-se que se trata de uma equação linear, mesmo que se trate de um circuito contendo indutâncias e/ou capacitâncias, além de resistências e fontes.</a:t>
                </a:r>
              </a:p>
              <a:p>
                <a:pPr>
                  <a:spcAft>
                    <a:spcPts val="1200"/>
                  </a:spcAft>
                </a:pPr>
                <a:r>
                  <a:rPr lang="pt-BR" dirty="0"/>
                  <a:t>Portanto, para um circuito com </a:t>
                </a:r>
                <a14:m>
                  <m:oMath xmlns:m="http://schemas.openxmlformats.org/officeDocument/2006/math">
                    <m:r>
                      <a:rPr lang="pt-BR" i="1" dirty="0" smtClean="0">
                        <a:latin typeface="Cambria Math" panose="02040503050406030204" pitchFamily="18" charset="0"/>
                      </a:rPr>
                      <m:t>𝑁</m:t>
                    </m:r>
                  </m:oMath>
                </a14:m>
                <a:r>
                  <a:rPr lang="pt-BR" dirty="0"/>
                  <a:t> nós, além do nó de terra, teremos </a:t>
                </a:r>
                <a14:m>
                  <m:oMath xmlns:m="http://schemas.openxmlformats.org/officeDocument/2006/math">
                    <m:r>
                      <a:rPr lang="pt-BR" i="1" dirty="0">
                        <a:latin typeface="Cambria Math" panose="02040503050406030204" pitchFamily="18" charset="0"/>
                      </a:rPr>
                      <m:t>𝑁</m:t>
                    </m:r>
                  </m:oMath>
                </a14:m>
                <a:r>
                  <a:rPr lang="pt-BR" dirty="0"/>
                  <a:t> dessas equações.</a:t>
                </a:r>
              </a:p>
            </p:txBody>
          </p:sp>
        </mc:Choice>
        <mc:Fallback>
          <p:sp>
            <p:nvSpPr>
              <p:cNvPr id="6" name="CaixaDeTexto 5"/>
              <p:cNvSpPr txBox="1">
                <a:spLocks noRot="1" noChangeAspect="1" noMove="1" noResize="1" noEditPoints="1" noAdjustHandles="1" noChangeArrowheads="1" noChangeShapeType="1" noTextEdit="1"/>
              </p:cNvSpPr>
              <p:nvPr/>
            </p:nvSpPr>
            <p:spPr>
              <a:xfrm>
                <a:off x="695400" y="980728"/>
                <a:ext cx="11233248" cy="5795626"/>
              </a:xfrm>
              <a:prstGeom prst="rect">
                <a:avLst/>
              </a:prstGeom>
              <a:blipFill>
                <a:blip r:embed="rId2"/>
                <a:stretch>
                  <a:fillRect l="-434" t="-631" r="-814" b="-631"/>
                </a:stretch>
              </a:blipFill>
            </p:spPr>
            <p:txBody>
              <a:bodyPr/>
              <a:lstStyle/>
              <a:p>
                <a:r>
                  <a:rPr lang="es-AR">
                    <a:noFill/>
                  </a:rPr>
                  <a:t> </a:t>
                </a:r>
              </a:p>
            </p:txBody>
          </p:sp>
        </mc:Fallback>
      </mc:AlternateContent>
      <p:sp>
        <p:nvSpPr>
          <p:cNvPr id="7" name="CaixaDeTexto 6"/>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spTree>
    <p:extLst>
      <p:ext uri="{BB962C8B-B14F-4D97-AF65-F5344CB8AC3E}">
        <p14:creationId xmlns:p14="http://schemas.microsoft.com/office/powerpoint/2010/main" val="10460831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aixaDeTexto 5"/>
              <p:cNvSpPr txBox="1"/>
              <p:nvPr/>
            </p:nvSpPr>
            <p:spPr>
              <a:xfrm>
                <a:off x="623392" y="1196753"/>
                <a:ext cx="11017224" cy="5566973"/>
              </a:xfrm>
              <a:prstGeom prst="rect">
                <a:avLst/>
              </a:prstGeom>
              <a:noFill/>
            </p:spPr>
            <p:txBody>
              <a:bodyPr wrap="square" rtlCol="0">
                <a:spAutoFit/>
              </a:bodyPr>
              <a:lstStyle/>
              <a:p>
                <a:r>
                  <a:rPr lang="pt-BR" sz="2000" dirty="0"/>
                  <a:t>Assim, teremos um sistema de equações lineares, com </a:t>
                </a:r>
                <a14:m>
                  <m:oMath xmlns:m="http://schemas.openxmlformats.org/officeDocument/2006/math">
                    <m:r>
                      <a:rPr lang="pt-BR" sz="2000" i="1" dirty="0">
                        <a:latin typeface="Cambria Math" panose="02040503050406030204" pitchFamily="18" charset="0"/>
                      </a:rPr>
                      <m:t>𝑁</m:t>
                    </m:r>
                  </m:oMath>
                </a14:m>
                <a:r>
                  <a:rPr lang="pt-BR" sz="2000" dirty="0"/>
                  <a:t> equações e </a:t>
                </a:r>
                <a14:m>
                  <m:oMath xmlns:m="http://schemas.openxmlformats.org/officeDocument/2006/math">
                    <m:r>
                      <a:rPr lang="pt-BR" sz="2000" i="1" dirty="0">
                        <a:latin typeface="Cambria Math" panose="02040503050406030204" pitchFamily="18" charset="0"/>
                      </a:rPr>
                      <m:t>𝑁</m:t>
                    </m:r>
                  </m:oMath>
                </a14:m>
                <a:r>
                  <a:rPr lang="pt-BR" sz="2000" dirty="0"/>
                  <a:t> incógnitas, onde </a:t>
                </a:r>
                <a14:m>
                  <m:oMath xmlns:m="http://schemas.openxmlformats.org/officeDocument/2006/math">
                    <m:r>
                      <a:rPr lang="pt-BR" sz="2000" i="1" dirty="0">
                        <a:latin typeface="Cambria Math" panose="02040503050406030204" pitchFamily="18" charset="0"/>
                      </a:rPr>
                      <m:t>𝑁</m:t>
                    </m:r>
                  </m:oMath>
                </a14:m>
                <a:r>
                  <a:rPr lang="pt-BR" sz="2000" dirty="0"/>
                  <a:t> é o número de nós do circuito, excluindo-se o nó de terra.</a:t>
                </a:r>
              </a:p>
              <a:p>
                <a:endParaRPr lang="pt-BR" sz="2000" dirty="0"/>
              </a:p>
              <a:p>
                <a:r>
                  <a:rPr lang="pt-BR" sz="2000" dirty="0"/>
                  <a:t>Para o nó definido como </a:t>
                </a:r>
                <a14:m>
                  <m:oMath xmlns:m="http://schemas.openxmlformats.org/officeDocument/2006/math">
                    <m:r>
                      <a:rPr lang="pt-BR" sz="2000" i="1" dirty="0" smtClean="0">
                        <a:latin typeface="Cambria Math" panose="02040503050406030204" pitchFamily="18" charset="0"/>
                      </a:rPr>
                      <m:t>𝑖</m:t>
                    </m:r>
                  </m:oMath>
                </a14:m>
                <a:r>
                  <a:rPr lang="pt-BR" sz="2000" dirty="0"/>
                  <a:t>, a equação resultante é</a:t>
                </a:r>
              </a:p>
              <a:p>
                <a:endParaRPr lang="pt-BR" sz="2000" dirty="0"/>
              </a:p>
              <a:p>
                <a:pPr/>
                <a14:m>
                  <m:oMathPara xmlns:m="http://schemas.openxmlformats.org/officeDocument/2006/math">
                    <m:oMathParaPr>
                      <m:jc m:val="centerGroup"/>
                    </m:oMathParaPr>
                    <m:oMath xmlns:m="http://schemas.openxmlformats.org/officeDocument/2006/math">
                      <m:nary>
                        <m:naryPr>
                          <m:chr m:val="∑"/>
                          <m:ctrlPr>
                            <a:rPr lang="pt-BR" sz="2000" i="1" smtClean="0">
                              <a:latin typeface="Cambria Math" panose="02040503050406030204" pitchFamily="18" charset="0"/>
                            </a:rPr>
                          </m:ctrlPr>
                        </m:naryPr>
                        <m:sub>
                          <m:eqArr>
                            <m:eqArrPr>
                              <m:ctrlPr>
                                <a:rPr lang="pt-BR" sz="2000" b="0" i="1" smtClean="0">
                                  <a:latin typeface="Cambria Math" panose="02040503050406030204" pitchFamily="18" charset="0"/>
                                </a:rPr>
                              </m:ctrlPr>
                            </m:eqArrPr>
                            <m:e>
                              <m:r>
                                <m:rPr>
                                  <m:brk m:alnAt="23"/>
                                </m:rPr>
                                <a:rPr lang="pt-BR" sz="2000" b="0" i="1" smtClean="0">
                                  <a:latin typeface="Cambria Math" panose="02040503050406030204" pitchFamily="18" charset="0"/>
                                </a:rPr>
                                <m:t>𝑗</m:t>
                              </m:r>
                              <m:r>
                                <a:rPr lang="pt-BR" sz="2000" b="0" i="1" smtClean="0">
                                  <a:latin typeface="Cambria Math" panose="02040503050406030204" pitchFamily="18" charset="0"/>
                                </a:rPr>
                                <m:t>=1</m:t>
                              </m:r>
                            </m:e>
                            <m:e>
                              <m:r>
                                <a:rPr lang="pt-BR" sz="2000" b="0" i="1" smtClean="0">
                                  <a:latin typeface="Cambria Math" panose="02040503050406030204" pitchFamily="18" charset="0"/>
                                </a:rPr>
                                <m:t>𝑗</m:t>
                              </m:r>
                              <m:r>
                                <a:rPr lang="pt-BR" sz="2000" b="0" i="1" smtClean="0">
                                  <a:latin typeface="Cambria Math" panose="02040503050406030204" pitchFamily="18" charset="0"/>
                                  <a:ea typeface="Cambria Math" panose="02040503050406030204" pitchFamily="18" charset="0"/>
                                </a:rPr>
                                <m:t>≠</m:t>
                              </m:r>
                              <m:r>
                                <a:rPr lang="pt-BR" sz="2000" b="0" i="1" smtClean="0">
                                  <a:latin typeface="Cambria Math" panose="02040503050406030204" pitchFamily="18" charset="0"/>
                                  <a:ea typeface="Cambria Math" panose="02040503050406030204" pitchFamily="18" charset="0"/>
                                </a:rPr>
                                <m:t>𝑖</m:t>
                              </m:r>
                            </m:e>
                          </m:eqArr>
                        </m:sub>
                        <m:sup>
                          <m:r>
                            <a:rPr lang="pt-BR" sz="2000" b="0" i="1" smtClean="0">
                              <a:latin typeface="Cambria Math" panose="02040503050406030204" pitchFamily="18" charset="0"/>
                            </a:rPr>
                            <m:t>𝑁</m:t>
                          </m:r>
                        </m:sup>
                        <m:e>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𝑌</m:t>
                              </m:r>
                            </m:e>
                            <m:sub>
                              <m:r>
                                <a:rPr lang="pt-BR" sz="2000" b="0" i="1" smtClean="0">
                                  <a:latin typeface="Cambria Math" panose="02040503050406030204" pitchFamily="18" charset="0"/>
                                </a:rPr>
                                <m:t>𝑖𝑗</m:t>
                              </m:r>
                            </m:sub>
                          </m:sSub>
                          <m:d>
                            <m:dPr>
                              <m:ctrlPr>
                                <a:rPr lang="pt-BR" sz="2000" i="1" smtClean="0">
                                  <a:latin typeface="Cambria Math" panose="02040503050406030204" pitchFamily="18" charset="0"/>
                                </a:rPr>
                              </m:ctrlPr>
                            </m:dPr>
                            <m:e>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𝑖</m:t>
                                  </m:r>
                                </m:sub>
                              </m:sSub>
                              <m:r>
                                <a:rPr lang="pt-BR" sz="2000" b="0" i="1" smtClean="0">
                                  <a:latin typeface="Cambria Math" panose="02040503050406030204" pitchFamily="18" charset="0"/>
                                </a:rPr>
                                <m:t>−</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𝑗</m:t>
                                  </m:r>
                                </m:sub>
                              </m:sSub>
                            </m:e>
                          </m:d>
                        </m:e>
                      </m:nary>
                      <m:r>
                        <a:rPr lang="pt-BR" sz="2000" b="0" i="1" smtClean="0">
                          <a:latin typeface="Cambria Math" panose="02040503050406030204" pitchFamily="18" charset="0"/>
                        </a:rPr>
                        <m:t>+</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𝑌</m:t>
                          </m:r>
                        </m:e>
                        <m:sub>
                          <m:r>
                            <a:rPr lang="pt-BR" sz="2000" b="0" i="1" smtClean="0">
                              <a:latin typeface="Cambria Math" panose="02040503050406030204" pitchFamily="18" charset="0"/>
                            </a:rPr>
                            <m:t>𝑖𝑖</m:t>
                          </m:r>
                        </m:sub>
                      </m:sSub>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𝑉</m:t>
                          </m:r>
                        </m:e>
                        <m:sub>
                          <m:r>
                            <a:rPr lang="pt-BR" sz="2000" b="0" i="1" smtClean="0">
                              <a:latin typeface="Cambria Math" panose="02040503050406030204" pitchFamily="18" charset="0"/>
                            </a:rPr>
                            <m:t>𝑖</m:t>
                          </m:r>
                        </m:sub>
                      </m:sSub>
                      <m:r>
                        <a:rPr lang="pt-BR" sz="2000" b="0" i="1" smtClean="0">
                          <a:latin typeface="Cambria Math" panose="02040503050406030204" pitchFamily="18" charset="0"/>
                        </a:rPr>
                        <m:t>−</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𝐼</m:t>
                          </m:r>
                        </m:e>
                        <m:sub>
                          <m:r>
                            <a:rPr lang="pt-BR" sz="2000" b="0" i="1" smtClean="0">
                              <a:latin typeface="Cambria Math" panose="02040503050406030204" pitchFamily="18" charset="0"/>
                            </a:rPr>
                            <m:t>𝑒𝑥𝑡</m:t>
                          </m:r>
                          <m:r>
                            <a:rPr lang="pt-BR" sz="2000" b="0" i="1" smtClean="0">
                              <a:latin typeface="Cambria Math" panose="02040503050406030204" pitchFamily="18" charset="0"/>
                            </a:rPr>
                            <m:t> </m:t>
                          </m:r>
                          <m:r>
                            <a:rPr lang="pt-BR" sz="2000" b="0" i="1" smtClean="0">
                              <a:latin typeface="Cambria Math" panose="02040503050406030204" pitchFamily="18" charset="0"/>
                            </a:rPr>
                            <m:t>𝑖</m:t>
                          </m:r>
                        </m:sub>
                      </m:sSub>
                      <m:r>
                        <a:rPr lang="pt-BR" sz="2000" b="0" i="1" smtClean="0">
                          <a:latin typeface="Cambria Math" panose="02040503050406030204" pitchFamily="18" charset="0"/>
                        </a:rPr>
                        <m:t>=0</m:t>
                      </m:r>
                    </m:oMath>
                  </m:oMathPara>
                </a14:m>
                <a:endParaRPr lang="pt-BR" sz="2000" dirty="0"/>
              </a:p>
              <a:p>
                <a:endParaRPr lang="pt-BR" sz="2000" dirty="0"/>
              </a:p>
              <a:p>
                <a:r>
                  <a:rPr lang="pt-BR" sz="2000" dirty="0"/>
                  <a:t>onde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i="1">
                            <a:latin typeface="Cambria Math" panose="02040503050406030204" pitchFamily="18" charset="0"/>
                          </a:rPr>
                          <m:t>𝑖𝑖</m:t>
                        </m:r>
                      </m:sub>
                    </m:sSub>
                  </m:oMath>
                </a14:m>
                <a:r>
                  <a:rPr lang="pt-BR" sz="2000" dirty="0"/>
                  <a:t> é a condutância ou </a:t>
                </a:r>
                <a:r>
                  <a:rPr lang="pt-BR" sz="2000" dirty="0" err="1"/>
                  <a:t>admitância</a:t>
                </a:r>
                <a:r>
                  <a:rPr lang="pt-BR" sz="2000" dirty="0"/>
                  <a:t> que conecta o nó </a:t>
                </a:r>
                <a14:m>
                  <m:oMath xmlns:m="http://schemas.openxmlformats.org/officeDocument/2006/math">
                    <m:r>
                      <a:rPr lang="pt-BR" sz="2000" i="1" dirty="0" smtClean="0">
                        <a:latin typeface="Cambria Math" panose="02040503050406030204" pitchFamily="18" charset="0"/>
                      </a:rPr>
                      <m:t>𝑖</m:t>
                    </m:r>
                  </m:oMath>
                </a14:m>
                <a:r>
                  <a:rPr lang="pt-BR" sz="2000" dirty="0"/>
                  <a:t> ao nó de terra,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i="1">
                            <a:latin typeface="Cambria Math" panose="02040503050406030204" pitchFamily="18" charset="0"/>
                          </a:rPr>
                          <m:t>𝑖𝑗</m:t>
                        </m:r>
                      </m:sub>
                    </m:sSub>
                  </m:oMath>
                </a14:m>
                <a:r>
                  <a:rPr lang="pt-BR" sz="2000" dirty="0"/>
                  <a:t> é a condutância ou </a:t>
                </a:r>
                <a:r>
                  <a:rPr lang="pt-BR" sz="2000" dirty="0" err="1"/>
                  <a:t>admitância</a:t>
                </a:r>
                <a:r>
                  <a:rPr lang="pt-BR" sz="2000" dirty="0"/>
                  <a:t> que liga o nó </a:t>
                </a:r>
                <a14:m>
                  <m:oMath xmlns:m="http://schemas.openxmlformats.org/officeDocument/2006/math">
                    <m:r>
                      <a:rPr lang="pt-BR" sz="2000" i="1" dirty="0" smtClean="0">
                        <a:latin typeface="Cambria Math" panose="02040503050406030204" pitchFamily="18" charset="0"/>
                      </a:rPr>
                      <m:t>𝑖</m:t>
                    </m:r>
                  </m:oMath>
                </a14:m>
                <a:r>
                  <a:rPr lang="pt-BR" sz="2000" dirty="0"/>
                  <a:t> ao nó </a:t>
                </a:r>
                <a14:m>
                  <m:oMath xmlns:m="http://schemas.openxmlformats.org/officeDocument/2006/math">
                    <m:r>
                      <a:rPr lang="pt-BR" sz="2000" i="1" dirty="0" smtClean="0">
                        <a:latin typeface="Cambria Math" panose="02040503050406030204" pitchFamily="18" charset="0"/>
                      </a:rPr>
                      <m:t>𝑗</m:t>
                    </m:r>
                  </m:oMath>
                </a14:m>
                <a:r>
                  <a:rPr lang="pt-BR" sz="2000" dirty="0"/>
                  <a:t> (arbitrou-se que ela sai do nó </a:t>
                </a:r>
                <a14:m>
                  <m:oMath xmlns:m="http://schemas.openxmlformats.org/officeDocument/2006/math">
                    <m:r>
                      <a:rPr lang="pt-BR" sz="2000" i="1" dirty="0">
                        <a:latin typeface="Cambria Math" panose="02040503050406030204" pitchFamily="18" charset="0"/>
                      </a:rPr>
                      <m:t>𝑖</m:t>
                    </m:r>
                  </m:oMath>
                </a14:m>
                <a:r>
                  <a:rPr lang="pt-BR" sz="2000" dirty="0"/>
                  <a:t>),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𝑖</m:t>
                        </m:r>
                      </m:sub>
                    </m:sSub>
                  </m:oMath>
                </a14:m>
                <a:r>
                  <a:rPr lang="pt-BR" sz="2000" dirty="0"/>
                  <a:t> é a tensão no nó </a:t>
                </a:r>
                <a14:m>
                  <m:oMath xmlns:m="http://schemas.openxmlformats.org/officeDocument/2006/math">
                    <m:r>
                      <a:rPr lang="pt-BR" sz="2000" i="1" dirty="0" smtClean="0">
                        <a:latin typeface="Cambria Math" panose="02040503050406030204" pitchFamily="18" charset="0"/>
                      </a:rPr>
                      <m:t>𝑖</m:t>
                    </m:r>
                  </m:oMath>
                </a14:m>
                <a:r>
                  <a:rPr lang="pt-BR" sz="2000" dirty="0"/>
                  <a:t>,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𝑗</m:t>
                        </m:r>
                      </m:sub>
                    </m:sSub>
                  </m:oMath>
                </a14:m>
                <a:r>
                  <a:rPr lang="pt-BR" sz="2000" dirty="0"/>
                  <a:t> é a tensão no nó </a:t>
                </a:r>
                <a14:m>
                  <m:oMath xmlns:m="http://schemas.openxmlformats.org/officeDocument/2006/math">
                    <m:r>
                      <a:rPr lang="pt-BR" sz="2000" i="1" dirty="0" smtClean="0">
                        <a:latin typeface="Cambria Math" panose="02040503050406030204" pitchFamily="18" charset="0"/>
                      </a:rPr>
                      <m:t>𝑗</m:t>
                    </m:r>
                  </m:oMath>
                </a14:m>
                <a:r>
                  <a:rPr lang="pt-BR" sz="2000" dirty="0"/>
                  <a:t> 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𝐼</m:t>
                        </m:r>
                      </m:e>
                      <m:sub>
                        <m:r>
                          <a:rPr lang="pt-BR" sz="2000" i="1">
                            <a:latin typeface="Cambria Math" panose="02040503050406030204" pitchFamily="18" charset="0"/>
                          </a:rPr>
                          <m:t>𝑒𝑥𝑡</m:t>
                        </m:r>
                        <m:r>
                          <a:rPr lang="pt-BR" sz="2000" i="1">
                            <a:latin typeface="Cambria Math" panose="02040503050406030204" pitchFamily="18" charset="0"/>
                          </a:rPr>
                          <m:t> </m:t>
                        </m:r>
                        <m:r>
                          <a:rPr lang="pt-BR" sz="2000" i="1">
                            <a:latin typeface="Cambria Math" panose="02040503050406030204" pitchFamily="18" charset="0"/>
                          </a:rPr>
                          <m:t>𝑖</m:t>
                        </m:r>
                      </m:sub>
                    </m:sSub>
                  </m:oMath>
                </a14:m>
                <a:r>
                  <a:rPr lang="pt-BR" sz="2000" dirty="0"/>
                  <a:t> é uma fonte de corrente conectada entre o nó </a:t>
                </a:r>
                <a14:m>
                  <m:oMath xmlns:m="http://schemas.openxmlformats.org/officeDocument/2006/math">
                    <m:r>
                      <a:rPr lang="pt-BR" sz="2000" i="1" dirty="0" smtClean="0">
                        <a:latin typeface="Cambria Math" panose="02040503050406030204" pitchFamily="18" charset="0"/>
                      </a:rPr>
                      <m:t>𝑖</m:t>
                    </m:r>
                  </m:oMath>
                </a14:m>
                <a:r>
                  <a:rPr lang="pt-BR" sz="2000" dirty="0"/>
                  <a:t> e o nó de terra (corrente que entra no nó </a:t>
                </a:r>
                <a14:m>
                  <m:oMath xmlns:m="http://schemas.openxmlformats.org/officeDocument/2006/math">
                    <m:r>
                      <a:rPr lang="pt-BR" sz="2000" i="1" dirty="0" smtClean="0">
                        <a:latin typeface="Cambria Math" panose="02040503050406030204" pitchFamily="18" charset="0"/>
                      </a:rPr>
                      <m:t>𝑖</m:t>
                    </m:r>
                  </m:oMath>
                </a14:m>
                <a:r>
                  <a:rPr lang="pt-BR" sz="2000" dirty="0"/>
                  <a:t>, daí o sinal negativo). </a:t>
                </a:r>
              </a:p>
              <a:p>
                <a:endParaRPr lang="pt-BR" sz="2000" dirty="0"/>
              </a:p>
              <a:p>
                <a:r>
                  <a:rPr lang="pt-BR" sz="2000" dirty="0"/>
                  <a:t>Pode ocorrer, e de fato ocorre, que alguma das condutâncias ou </a:t>
                </a:r>
                <a:r>
                  <a:rPr lang="pt-BR" sz="2000" dirty="0" err="1"/>
                  <a:t>admitâncias</a:t>
                </a:r>
                <a:r>
                  <a:rPr lang="pt-BR" sz="2000" dirty="0"/>
                  <a:t> seja nula (nós não conectados entre si e/ou não conectados ao nó de terra).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𝐼</m:t>
                        </m:r>
                      </m:e>
                      <m:sub>
                        <m:r>
                          <a:rPr lang="pt-BR" sz="2000" i="1">
                            <a:latin typeface="Cambria Math" panose="02040503050406030204" pitchFamily="18" charset="0"/>
                          </a:rPr>
                          <m:t>𝑒𝑥𝑡</m:t>
                        </m:r>
                        <m:r>
                          <a:rPr lang="pt-BR" sz="2000" i="1">
                            <a:latin typeface="Cambria Math" panose="02040503050406030204" pitchFamily="18" charset="0"/>
                          </a:rPr>
                          <m:t> </m:t>
                        </m:r>
                        <m:r>
                          <a:rPr lang="pt-BR" sz="2000" i="1">
                            <a:latin typeface="Cambria Math" panose="02040503050406030204" pitchFamily="18" charset="0"/>
                          </a:rPr>
                          <m:t>𝑖</m:t>
                        </m:r>
                      </m:sub>
                    </m:sSub>
                  </m:oMath>
                </a14:m>
                <a:r>
                  <a:rPr lang="pt-BR" sz="2000" dirty="0"/>
                  <a:t> também pode ser nula, ou seja, não há fonte de corrente conectada ao nó </a:t>
                </a:r>
                <a14:m>
                  <m:oMath xmlns:m="http://schemas.openxmlformats.org/officeDocument/2006/math">
                    <m:r>
                      <a:rPr lang="pt-BR" sz="2000" i="1" dirty="0" smtClean="0">
                        <a:latin typeface="Cambria Math" panose="02040503050406030204" pitchFamily="18" charset="0"/>
                      </a:rPr>
                      <m:t>𝑖</m:t>
                    </m:r>
                  </m:oMath>
                </a14:m>
                <a:r>
                  <a:rPr lang="pt-BR" sz="2000" dirty="0"/>
                  <a:t>.</a:t>
                </a:r>
              </a:p>
            </p:txBody>
          </p:sp>
        </mc:Choice>
        <mc:Fallback>
          <p:sp>
            <p:nvSpPr>
              <p:cNvPr id="6" name="CaixaDeTexto 5"/>
              <p:cNvSpPr txBox="1">
                <a:spLocks noRot="1" noChangeAspect="1" noMove="1" noResize="1" noEditPoints="1" noAdjustHandles="1" noChangeArrowheads="1" noChangeShapeType="1" noTextEdit="1"/>
              </p:cNvSpPr>
              <p:nvPr/>
            </p:nvSpPr>
            <p:spPr>
              <a:xfrm>
                <a:off x="623392" y="1196753"/>
                <a:ext cx="11017224" cy="5566973"/>
              </a:xfrm>
              <a:prstGeom prst="rect">
                <a:avLst/>
              </a:prstGeom>
              <a:blipFill>
                <a:blip r:embed="rId2"/>
                <a:stretch>
                  <a:fillRect l="-553" t="-547" r="-1106" b="-875"/>
                </a:stretch>
              </a:blipFill>
            </p:spPr>
            <p:txBody>
              <a:bodyPr/>
              <a:lstStyle/>
              <a:p>
                <a:r>
                  <a:rPr lang="es-AR">
                    <a:noFill/>
                  </a:rPr>
                  <a:t> </a:t>
                </a:r>
              </a:p>
            </p:txBody>
          </p:sp>
        </mc:Fallback>
      </mc:AlternateContent>
      <p:sp>
        <p:nvSpPr>
          <p:cNvPr id="4" name="CaixaDeTexto 3">
            <a:extLst>
              <a:ext uri="{FF2B5EF4-FFF2-40B4-BE49-F238E27FC236}">
                <a16:creationId xmlns:a16="http://schemas.microsoft.com/office/drawing/2014/main" id="{D29B3824-3E45-4C82-9D94-DEBB6BF9A06C}"/>
              </a:ext>
            </a:extLst>
          </p:cNvPr>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spTree>
    <p:extLst>
      <p:ext uri="{BB962C8B-B14F-4D97-AF65-F5344CB8AC3E}">
        <p14:creationId xmlns:p14="http://schemas.microsoft.com/office/powerpoint/2010/main" val="283788295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aixaDeTexto 5"/>
              <p:cNvSpPr txBox="1"/>
              <p:nvPr/>
            </p:nvSpPr>
            <p:spPr>
              <a:xfrm>
                <a:off x="839416" y="1196753"/>
                <a:ext cx="11089232" cy="5694123"/>
              </a:xfrm>
              <a:prstGeom prst="rect">
                <a:avLst/>
              </a:prstGeom>
              <a:noFill/>
            </p:spPr>
            <p:txBody>
              <a:bodyPr wrap="square" rtlCol="0">
                <a:spAutoFit/>
              </a:bodyPr>
              <a:lstStyle/>
              <a:p>
                <a:pPr>
                  <a:spcAft>
                    <a:spcPts val="1200"/>
                  </a:spcAft>
                </a:pPr>
                <a:r>
                  <a:rPr lang="pt-BR" sz="2000" dirty="0"/>
                  <a:t>Tal equação pode ser reescrita, para o nó </a:t>
                </a:r>
                <a14:m>
                  <m:oMath xmlns:m="http://schemas.openxmlformats.org/officeDocument/2006/math">
                    <m:r>
                      <a:rPr lang="pt-BR" sz="2000" i="1" dirty="0" smtClean="0">
                        <a:latin typeface="Cambria Math" panose="02040503050406030204" pitchFamily="18" charset="0"/>
                      </a:rPr>
                      <m:t>𝑖</m:t>
                    </m:r>
                  </m:oMath>
                </a14:m>
                <a:r>
                  <a:rPr lang="pt-BR" sz="2000" dirty="0"/>
                  <a:t>, como </a:t>
                </a:r>
              </a:p>
              <a:p>
                <a:pPr>
                  <a:spcAft>
                    <a:spcPts val="1200"/>
                  </a:spcAft>
                </a:pPr>
                <a14:m>
                  <m:oMathPara xmlns:m="http://schemas.openxmlformats.org/officeDocument/2006/math">
                    <m:oMathParaPr>
                      <m:jc m:val="centerGroup"/>
                    </m:oMathParaPr>
                    <m:oMath xmlns:m="http://schemas.openxmlformats.org/officeDocument/2006/math">
                      <m:nary>
                        <m:naryPr>
                          <m:chr m:val="∑"/>
                          <m:ctrlPr>
                            <a:rPr lang="pt-BR" sz="2000" i="1" smtClean="0">
                              <a:latin typeface="Cambria Math" panose="02040503050406030204" pitchFamily="18" charset="0"/>
                            </a:rPr>
                          </m:ctrlPr>
                        </m:naryPr>
                        <m:sub>
                          <m:r>
                            <m:rPr>
                              <m:brk m:alnAt="23"/>
                            </m:rPr>
                            <a:rPr lang="pt-BR" sz="2000" b="0" i="1" smtClean="0">
                              <a:latin typeface="Cambria Math" panose="02040503050406030204" pitchFamily="18" charset="0"/>
                            </a:rPr>
                            <m:t>𝑗</m:t>
                          </m:r>
                          <m:r>
                            <a:rPr lang="pt-BR" sz="2000" b="0" i="1" smtClean="0">
                              <a:latin typeface="Cambria Math" panose="02040503050406030204" pitchFamily="18" charset="0"/>
                            </a:rPr>
                            <m:t>=1</m:t>
                          </m:r>
                        </m:sub>
                        <m:sup>
                          <m:r>
                            <a:rPr lang="pt-BR" sz="2000" b="0" i="1" smtClean="0">
                              <a:latin typeface="Cambria Math" panose="02040503050406030204" pitchFamily="18" charset="0"/>
                            </a:rPr>
                            <m:t>𝑁</m:t>
                          </m:r>
                        </m:sup>
                        <m:e>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𝑌</m:t>
                              </m:r>
                            </m:e>
                            <m:sub>
                              <m:r>
                                <a:rPr lang="pt-BR" sz="2000" b="0" i="1" smtClean="0">
                                  <a:latin typeface="Cambria Math" panose="02040503050406030204" pitchFamily="18" charset="0"/>
                                </a:rPr>
                                <m:t>𝑖𝑗</m:t>
                              </m:r>
                            </m:sub>
                          </m:sSub>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𝑖</m:t>
                              </m:r>
                            </m:sub>
                          </m:sSub>
                          <m:r>
                            <a:rPr lang="pt-BR" sz="2000" b="0" i="1" smtClean="0">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i="1">
                                  <a:latin typeface="Cambria Math" panose="02040503050406030204" pitchFamily="18" charset="0"/>
                                </a:rPr>
                                <m:t>𝑖𝑗</m:t>
                              </m:r>
                            </m:sub>
                          </m:sSub>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𝑗</m:t>
                              </m:r>
                            </m:sub>
                          </m:sSub>
                        </m:e>
                      </m:nary>
                      <m:r>
                        <a:rPr lang="pt-BR" sz="2000" b="0" i="1" smtClean="0">
                          <a:latin typeface="Cambria Math" panose="02040503050406030204" pitchFamily="18" charset="0"/>
                        </a:rPr>
                        <m:t>=</m:t>
                      </m:r>
                      <m:sSub>
                        <m:sSubPr>
                          <m:ctrlPr>
                            <a:rPr lang="pt-BR" sz="2000" b="0" i="1" smtClean="0">
                              <a:latin typeface="Cambria Math" panose="02040503050406030204" pitchFamily="18" charset="0"/>
                            </a:rPr>
                          </m:ctrlPr>
                        </m:sSubPr>
                        <m:e>
                          <m:r>
                            <a:rPr lang="pt-BR" sz="2000" b="0" i="1" smtClean="0">
                              <a:latin typeface="Cambria Math" panose="02040503050406030204" pitchFamily="18" charset="0"/>
                            </a:rPr>
                            <m:t>𝐼</m:t>
                          </m:r>
                        </m:e>
                        <m:sub>
                          <m:r>
                            <a:rPr lang="pt-BR" sz="2000" b="0" i="1" smtClean="0">
                              <a:latin typeface="Cambria Math" panose="02040503050406030204" pitchFamily="18" charset="0"/>
                            </a:rPr>
                            <m:t>𝑒𝑥𝑡</m:t>
                          </m:r>
                          <m:r>
                            <a:rPr lang="pt-BR" sz="2000" b="0" i="1" smtClean="0">
                              <a:latin typeface="Cambria Math" panose="02040503050406030204" pitchFamily="18" charset="0"/>
                            </a:rPr>
                            <m:t> </m:t>
                          </m:r>
                          <m:r>
                            <a:rPr lang="pt-BR" sz="2000" b="0" i="1" smtClean="0">
                              <a:latin typeface="Cambria Math" panose="02040503050406030204" pitchFamily="18" charset="0"/>
                            </a:rPr>
                            <m:t>𝑖</m:t>
                          </m:r>
                        </m:sub>
                      </m:sSub>
                    </m:oMath>
                  </m:oMathPara>
                </a14:m>
                <a:endParaRPr lang="pt-BR" sz="2000" dirty="0"/>
              </a:p>
              <a:p>
                <a:pPr>
                  <a:spcAft>
                    <a:spcPts val="1200"/>
                  </a:spcAft>
                </a:pPr>
                <a:r>
                  <a:rPr lang="pt-BR" sz="2000" dirty="0"/>
                  <a:t>Tomando as </a:t>
                </a:r>
                <a14:m>
                  <m:oMath xmlns:m="http://schemas.openxmlformats.org/officeDocument/2006/math">
                    <m:r>
                      <a:rPr lang="pt-BR" sz="2000" i="1" dirty="0" smtClean="0">
                        <a:latin typeface="Cambria Math" panose="02040503050406030204" pitchFamily="18" charset="0"/>
                      </a:rPr>
                      <m:t>𝑁</m:t>
                    </m:r>
                  </m:oMath>
                </a14:m>
                <a:r>
                  <a:rPr lang="pt-BR" sz="2000" dirty="0"/>
                  <a:t> equações similares a essa, teremos</a:t>
                </a:r>
              </a:p>
              <a:p>
                <a:pPr>
                  <a:spcAft>
                    <a:spcPts val="1200"/>
                  </a:spcAft>
                </a:pPr>
                <a14:m>
                  <m:oMathPara xmlns:m="http://schemas.openxmlformats.org/officeDocument/2006/math">
                    <m:oMathParaPr>
                      <m:jc m:val="centerGroup"/>
                    </m:oMathParaPr>
                    <m:oMath xmlns:m="http://schemas.openxmlformats.org/officeDocument/2006/math">
                      <m:nary>
                        <m:naryPr>
                          <m:chr m:val="∑"/>
                          <m:ctrlPr>
                            <a:rPr lang="pt-BR" sz="2000" i="1">
                              <a:latin typeface="Cambria Math" panose="02040503050406030204" pitchFamily="18" charset="0"/>
                            </a:rPr>
                          </m:ctrlPr>
                        </m:naryPr>
                        <m:sub>
                          <m:r>
                            <m:rPr>
                              <m:brk m:alnAt="23"/>
                            </m:rPr>
                            <a:rPr lang="pt-BR" sz="2000" i="1">
                              <a:latin typeface="Cambria Math" panose="02040503050406030204" pitchFamily="18" charset="0"/>
                            </a:rPr>
                            <m:t>𝑗</m:t>
                          </m:r>
                          <m:r>
                            <a:rPr lang="pt-BR" sz="2000" i="1">
                              <a:latin typeface="Cambria Math" panose="02040503050406030204" pitchFamily="18" charset="0"/>
                            </a:rPr>
                            <m:t>=1</m:t>
                          </m:r>
                        </m:sub>
                        <m:sup>
                          <m:r>
                            <a:rPr lang="pt-BR" sz="2000" i="1">
                              <a:latin typeface="Cambria Math" panose="02040503050406030204" pitchFamily="18" charset="0"/>
                            </a:rPr>
                            <m:t>𝑁</m:t>
                          </m:r>
                        </m:sup>
                        <m:e>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b="0" i="1" smtClean="0">
                                  <a:latin typeface="Cambria Math" panose="02040503050406030204" pitchFamily="18" charset="0"/>
                                </a:rPr>
                                <m:t>1</m:t>
                              </m:r>
                              <m:r>
                                <a:rPr lang="pt-BR" sz="2000" i="1">
                                  <a:latin typeface="Cambria Math" panose="02040503050406030204" pitchFamily="18" charset="0"/>
                                </a:rPr>
                                <m:t>𝑗</m:t>
                              </m:r>
                            </m:sub>
                          </m:sSub>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1</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b="0" i="1" smtClean="0">
                                  <a:latin typeface="Cambria Math" panose="02040503050406030204" pitchFamily="18" charset="0"/>
                                </a:rPr>
                                <m:t>1</m:t>
                              </m:r>
                              <m:r>
                                <a:rPr lang="pt-BR" sz="2000" i="1">
                                  <a:latin typeface="Cambria Math" panose="02040503050406030204" pitchFamily="18" charset="0"/>
                                </a:rPr>
                                <m:t>𝑗</m:t>
                              </m:r>
                            </m:sub>
                          </m:sSub>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𝑗</m:t>
                              </m:r>
                            </m:sub>
                          </m:sSub>
                        </m:e>
                      </m:nary>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𝐼</m:t>
                          </m:r>
                        </m:e>
                        <m:sub>
                          <m:r>
                            <a:rPr lang="pt-BR" sz="2000" i="1">
                              <a:latin typeface="Cambria Math" panose="02040503050406030204" pitchFamily="18" charset="0"/>
                            </a:rPr>
                            <m:t>𝑒𝑥𝑡</m:t>
                          </m:r>
                          <m:r>
                            <a:rPr lang="pt-BR" sz="2000" i="1">
                              <a:latin typeface="Cambria Math" panose="02040503050406030204" pitchFamily="18" charset="0"/>
                            </a:rPr>
                            <m:t> 1</m:t>
                          </m:r>
                        </m:sub>
                      </m:sSub>
                    </m:oMath>
                  </m:oMathPara>
                </a14:m>
                <a:endParaRPr lang="pt-BR" sz="2000" dirty="0"/>
              </a:p>
              <a:p>
                <a:pPr>
                  <a:spcAft>
                    <a:spcPts val="1200"/>
                  </a:spcAft>
                </a:pPr>
                <a14:m>
                  <m:oMathPara xmlns:m="http://schemas.openxmlformats.org/officeDocument/2006/math">
                    <m:oMathParaPr>
                      <m:jc m:val="centerGroup"/>
                    </m:oMathParaPr>
                    <m:oMath xmlns:m="http://schemas.openxmlformats.org/officeDocument/2006/math">
                      <m:nary>
                        <m:naryPr>
                          <m:chr m:val="∑"/>
                          <m:ctrlPr>
                            <a:rPr lang="pt-BR" sz="2000" i="1">
                              <a:latin typeface="Cambria Math" panose="02040503050406030204" pitchFamily="18" charset="0"/>
                            </a:rPr>
                          </m:ctrlPr>
                        </m:naryPr>
                        <m:sub>
                          <m:r>
                            <m:rPr>
                              <m:brk m:alnAt="23"/>
                            </m:rPr>
                            <a:rPr lang="pt-BR" sz="2000" i="1">
                              <a:latin typeface="Cambria Math" panose="02040503050406030204" pitchFamily="18" charset="0"/>
                            </a:rPr>
                            <m:t>𝑗</m:t>
                          </m:r>
                          <m:r>
                            <a:rPr lang="pt-BR" sz="2000" i="1">
                              <a:latin typeface="Cambria Math" panose="02040503050406030204" pitchFamily="18" charset="0"/>
                            </a:rPr>
                            <m:t>=1</m:t>
                          </m:r>
                        </m:sub>
                        <m:sup>
                          <m:r>
                            <a:rPr lang="pt-BR" sz="2000" i="1">
                              <a:latin typeface="Cambria Math" panose="02040503050406030204" pitchFamily="18" charset="0"/>
                            </a:rPr>
                            <m:t>𝑁</m:t>
                          </m:r>
                        </m:sup>
                        <m:e>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b="0" i="1" smtClean="0">
                                  <a:latin typeface="Cambria Math" panose="02040503050406030204" pitchFamily="18" charset="0"/>
                                </a:rPr>
                                <m:t>2</m:t>
                              </m:r>
                              <m:r>
                                <a:rPr lang="pt-BR" sz="2000" i="1">
                                  <a:latin typeface="Cambria Math" panose="02040503050406030204" pitchFamily="18" charset="0"/>
                                </a:rPr>
                                <m:t>𝑗</m:t>
                              </m:r>
                            </m:sub>
                          </m:sSub>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2</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b="0" i="1" smtClean="0">
                                  <a:latin typeface="Cambria Math" panose="02040503050406030204" pitchFamily="18" charset="0"/>
                                </a:rPr>
                                <m:t>2</m:t>
                              </m:r>
                              <m:r>
                                <a:rPr lang="pt-BR" sz="2000" i="1">
                                  <a:latin typeface="Cambria Math" panose="02040503050406030204" pitchFamily="18" charset="0"/>
                                </a:rPr>
                                <m:t>𝑗</m:t>
                              </m:r>
                            </m:sub>
                          </m:sSub>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𝑗</m:t>
                              </m:r>
                            </m:sub>
                          </m:sSub>
                        </m:e>
                      </m:nary>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𝐼</m:t>
                          </m:r>
                        </m:e>
                        <m:sub>
                          <m:r>
                            <a:rPr lang="pt-BR" sz="2000" i="1">
                              <a:latin typeface="Cambria Math" panose="02040503050406030204" pitchFamily="18" charset="0"/>
                            </a:rPr>
                            <m:t>𝑒𝑥𝑡</m:t>
                          </m:r>
                          <m:r>
                            <a:rPr lang="pt-BR" sz="2000" i="1">
                              <a:latin typeface="Cambria Math" panose="02040503050406030204" pitchFamily="18" charset="0"/>
                            </a:rPr>
                            <m:t> 2</m:t>
                          </m:r>
                        </m:sub>
                      </m:sSub>
                    </m:oMath>
                  </m:oMathPara>
                </a14:m>
                <a:endParaRPr lang="pt-BR" sz="2000" dirty="0"/>
              </a:p>
              <a:p>
                <a:pPr>
                  <a:spcAft>
                    <a:spcPts val="1200"/>
                  </a:spcAft>
                </a:pPr>
                <a14:m>
                  <m:oMathPara xmlns:m="http://schemas.openxmlformats.org/officeDocument/2006/math">
                    <m:oMathParaPr>
                      <m:jc m:val="centerGroup"/>
                    </m:oMathParaPr>
                    <m:oMath xmlns:m="http://schemas.openxmlformats.org/officeDocument/2006/math">
                      <m:r>
                        <a:rPr lang="pt-BR" sz="2000" i="1" smtClean="0">
                          <a:latin typeface="Cambria Math" panose="02040503050406030204" pitchFamily="18" charset="0"/>
                          <a:ea typeface="Cambria Math" panose="02040503050406030204" pitchFamily="18" charset="0"/>
                        </a:rPr>
                        <m:t>⋮</m:t>
                      </m:r>
                    </m:oMath>
                  </m:oMathPara>
                </a14:m>
                <a:endParaRPr lang="pt-BR" sz="2000" dirty="0">
                  <a:ea typeface="Cambria Math" panose="02040503050406030204" pitchFamily="18" charset="0"/>
                </a:endParaRPr>
              </a:p>
              <a:p>
                <a:pPr>
                  <a:spcAft>
                    <a:spcPts val="1200"/>
                  </a:spcAft>
                </a:pPr>
                <a14:m>
                  <m:oMathPara xmlns:m="http://schemas.openxmlformats.org/officeDocument/2006/math">
                    <m:oMathParaPr>
                      <m:jc m:val="centerGroup"/>
                    </m:oMathParaPr>
                    <m:oMath xmlns:m="http://schemas.openxmlformats.org/officeDocument/2006/math">
                      <m:nary>
                        <m:naryPr>
                          <m:chr m:val="∑"/>
                          <m:ctrlPr>
                            <a:rPr lang="pt-BR" sz="2000" i="1">
                              <a:latin typeface="Cambria Math" panose="02040503050406030204" pitchFamily="18" charset="0"/>
                            </a:rPr>
                          </m:ctrlPr>
                        </m:naryPr>
                        <m:sub>
                          <m:r>
                            <m:rPr>
                              <m:brk m:alnAt="23"/>
                            </m:rPr>
                            <a:rPr lang="pt-BR" sz="2000" i="1">
                              <a:latin typeface="Cambria Math" panose="02040503050406030204" pitchFamily="18" charset="0"/>
                            </a:rPr>
                            <m:t>𝑗</m:t>
                          </m:r>
                          <m:r>
                            <a:rPr lang="pt-BR" sz="2000" i="1">
                              <a:latin typeface="Cambria Math" panose="02040503050406030204" pitchFamily="18" charset="0"/>
                            </a:rPr>
                            <m:t>=1</m:t>
                          </m:r>
                        </m:sub>
                        <m:sup>
                          <m:r>
                            <a:rPr lang="pt-BR" sz="2000" i="1">
                              <a:latin typeface="Cambria Math" panose="02040503050406030204" pitchFamily="18" charset="0"/>
                            </a:rPr>
                            <m:t>𝑁</m:t>
                          </m:r>
                        </m:sup>
                        <m:e>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b="0" i="1" smtClean="0">
                                  <a:latin typeface="Cambria Math" panose="02040503050406030204" pitchFamily="18" charset="0"/>
                                </a:rPr>
                                <m:t>𝑁</m:t>
                              </m:r>
                              <m:r>
                                <a:rPr lang="pt-BR" sz="2000" i="1">
                                  <a:latin typeface="Cambria Math" panose="02040503050406030204" pitchFamily="18" charset="0"/>
                                </a:rPr>
                                <m:t>𝑗</m:t>
                              </m:r>
                            </m:sub>
                          </m:sSub>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b="0" i="1" smtClean="0">
                                  <a:latin typeface="Cambria Math" panose="02040503050406030204" pitchFamily="18" charset="0"/>
                                </a:rPr>
                                <m:t>𝑁</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b="0" i="1" smtClean="0">
                                  <a:latin typeface="Cambria Math" panose="02040503050406030204" pitchFamily="18" charset="0"/>
                                </a:rPr>
                                <m:t>𝑁</m:t>
                              </m:r>
                              <m:r>
                                <a:rPr lang="pt-BR" sz="2000" i="1">
                                  <a:latin typeface="Cambria Math" panose="02040503050406030204" pitchFamily="18" charset="0"/>
                                </a:rPr>
                                <m:t>𝑗</m:t>
                              </m:r>
                            </m:sub>
                          </m:sSub>
                          <m:sSub>
                            <m:sSubPr>
                              <m:ctrlPr>
                                <a:rPr lang="pt-BR" sz="2000" i="1">
                                  <a:latin typeface="Cambria Math" panose="02040503050406030204" pitchFamily="18" charset="0"/>
                                </a:rPr>
                              </m:ctrlPr>
                            </m:sSubPr>
                            <m:e>
                              <m:r>
                                <a:rPr lang="pt-BR" sz="2000" i="1">
                                  <a:latin typeface="Cambria Math" panose="02040503050406030204" pitchFamily="18" charset="0"/>
                                </a:rPr>
                                <m:t>𝑉</m:t>
                              </m:r>
                            </m:e>
                            <m:sub>
                              <m:r>
                                <a:rPr lang="pt-BR" sz="2000" i="1">
                                  <a:latin typeface="Cambria Math" panose="02040503050406030204" pitchFamily="18" charset="0"/>
                                </a:rPr>
                                <m:t>𝑗</m:t>
                              </m:r>
                            </m:sub>
                          </m:sSub>
                        </m:e>
                      </m:nary>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𝐼</m:t>
                          </m:r>
                        </m:e>
                        <m:sub>
                          <m:r>
                            <a:rPr lang="pt-BR" sz="2000" i="1">
                              <a:latin typeface="Cambria Math" panose="02040503050406030204" pitchFamily="18" charset="0"/>
                            </a:rPr>
                            <m:t>𝑒𝑥𝑡</m:t>
                          </m:r>
                          <m:r>
                            <a:rPr lang="pt-BR" sz="2000" i="1">
                              <a:latin typeface="Cambria Math" panose="02040503050406030204" pitchFamily="18" charset="0"/>
                            </a:rPr>
                            <m:t> </m:t>
                          </m:r>
                          <m:r>
                            <a:rPr lang="pt-BR" sz="2000" b="0" i="1" smtClean="0">
                              <a:latin typeface="Cambria Math" panose="02040503050406030204" pitchFamily="18" charset="0"/>
                            </a:rPr>
                            <m:t>𝑁</m:t>
                          </m:r>
                        </m:sub>
                      </m:sSub>
                    </m:oMath>
                  </m:oMathPara>
                </a14:m>
                <a:endParaRPr lang="pt-BR" sz="2000" dirty="0"/>
              </a:p>
            </p:txBody>
          </p:sp>
        </mc:Choice>
        <mc:Fallback xmlns="">
          <p:sp>
            <p:nvSpPr>
              <p:cNvPr id="6" name="CaixaDeTexto 5"/>
              <p:cNvSpPr txBox="1">
                <a:spLocks noRot="1" noChangeAspect="1" noMove="1" noResize="1" noEditPoints="1" noAdjustHandles="1" noChangeArrowheads="1" noChangeShapeType="1" noTextEdit="1"/>
              </p:cNvSpPr>
              <p:nvPr/>
            </p:nvSpPr>
            <p:spPr>
              <a:xfrm>
                <a:off x="839416" y="1196753"/>
                <a:ext cx="11089232" cy="5694123"/>
              </a:xfrm>
              <a:prstGeom prst="rect">
                <a:avLst/>
              </a:prstGeom>
              <a:blipFill>
                <a:blip r:embed="rId2"/>
                <a:stretch>
                  <a:fillRect l="-605" t="-535"/>
                </a:stretch>
              </a:blipFill>
            </p:spPr>
            <p:txBody>
              <a:bodyPr/>
              <a:lstStyle/>
              <a:p>
                <a:r>
                  <a:rPr lang="es-AR">
                    <a:noFill/>
                  </a:rPr>
                  <a:t> </a:t>
                </a:r>
              </a:p>
            </p:txBody>
          </p:sp>
        </mc:Fallback>
      </mc:AlternateContent>
      <p:sp>
        <p:nvSpPr>
          <p:cNvPr id="4" name="CaixaDeTexto 3">
            <a:extLst>
              <a:ext uri="{FF2B5EF4-FFF2-40B4-BE49-F238E27FC236}">
                <a16:creationId xmlns:a16="http://schemas.microsoft.com/office/drawing/2014/main" id="{2F258F46-7E1A-4FDC-8E84-8C095DF2BF81}"/>
              </a:ext>
            </a:extLst>
          </p:cNvPr>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spTree>
    <p:extLst>
      <p:ext uri="{BB962C8B-B14F-4D97-AF65-F5344CB8AC3E}">
        <p14:creationId xmlns:p14="http://schemas.microsoft.com/office/powerpoint/2010/main" val="326030277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CaixaDeTexto 5"/>
              <p:cNvSpPr txBox="1"/>
              <p:nvPr/>
            </p:nvSpPr>
            <p:spPr>
              <a:xfrm>
                <a:off x="983432" y="1196753"/>
                <a:ext cx="10657184" cy="5579476"/>
              </a:xfrm>
              <a:prstGeom prst="rect">
                <a:avLst/>
              </a:prstGeom>
              <a:noFill/>
            </p:spPr>
            <p:txBody>
              <a:bodyPr wrap="square" rtlCol="0">
                <a:spAutoFit/>
              </a:bodyPr>
              <a:lstStyle/>
              <a:p>
                <a:pPr>
                  <a:spcAft>
                    <a:spcPts val="1200"/>
                  </a:spcAft>
                </a:pPr>
                <a:r>
                  <a:rPr lang="pt-BR" sz="2000" dirty="0"/>
                  <a:t>Em outras palavras, teremos uma equação matricial da forma </a:t>
                </a:r>
                <a14:m>
                  <m:oMath xmlns:m="http://schemas.openxmlformats.org/officeDocument/2006/math">
                    <m:r>
                      <a:rPr lang="pt-BR" sz="2000" b="1" i="0" smtClean="0">
                        <a:latin typeface="Cambria Math" panose="02040503050406030204" pitchFamily="18" charset="0"/>
                      </a:rPr>
                      <m:t>𝐘𝐕</m:t>
                    </m:r>
                    <m:r>
                      <a:rPr lang="pt-BR" sz="2000" b="0" i="1" smtClean="0">
                        <a:latin typeface="Cambria Math" panose="02040503050406030204" pitchFamily="18" charset="0"/>
                      </a:rPr>
                      <m:t>=</m:t>
                    </m:r>
                    <m:sSub>
                      <m:sSubPr>
                        <m:ctrlPr>
                          <a:rPr lang="pt-BR" sz="2000" b="0" i="1" smtClean="0">
                            <a:latin typeface="Cambria Math" panose="02040503050406030204" pitchFamily="18" charset="0"/>
                          </a:rPr>
                        </m:ctrlPr>
                      </m:sSubPr>
                      <m:e>
                        <m:r>
                          <a:rPr lang="pt-BR" sz="2000" b="1" i="0" smtClean="0">
                            <a:latin typeface="Cambria Math" panose="02040503050406030204" pitchFamily="18" charset="0"/>
                          </a:rPr>
                          <m:t>𝐈</m:t>
                        </m:r>
                      </m:e>
                      <m:sub>
                        <m:r>
                          <a:rPr lang="pt-BR" sz="2000" b="0" i="1" smtClean="0">
                            <a:latin typeface="Cambria Math" panose="02040503050406030204" pitchFamily="18" charset="0"/>
                          </a:rPr>
                          <m:t>𝑒𝑥𝑡</m:t>
                        </m:r>
                      </m:sub>
                    </m:sSub>
                  </m:oMath>
                </a14:m>
                <a:r>
                  <a:rPr lang="pt-BR" sz="2000" dirty="0"/>
                  <a:t>, onde </a:t>
                </a:r>
                <a14:m>
                  <m:oMath xmlns:m="http://schemas.openxmlformats.org/officeDocument/2006/math">
                    <m:r>
                      <a:rPr lang="pt-BR" sz="2000" b="1" i="0" dirty="0" smtClean="0">
                        <a:latin typeface="Cambria Math" panose="02040503050406030204" pitchFamily="18" charset="0"/>
                      </a:rPr>
                      <m:t>𝐕</m:t>
                    </m:r>
                  </m:oMath>
                </a14:m>
                <a:r>
                  <a:rPr lang="pt-BR" sz="2000" dirty="0"/>
                  <a:t> é o vetor de tensões nos nós, as quais queremos obter, </a:t>
                </a:r>
                <a14:m>
                  <m:oMath xmlns:m="http://schemas.openxmlformats.org/officeDocument/2006/math">
                    <m:r>
                      <a:rPr lang="pt-BR" sz="2000" b="1" i="0" dirty="0" smtClean="0">
                        <a:latin typeface="Cambria Math" panose="02040503050406030204" pitchFamily="18" charset="0"/>
                      </a:rPr>
                      <m:t>𝐘</m:t>
                    </m:r>
                  </m:oMath>
                </a14:m>
                <a:r>
                  <a:rPr lang="pt-BR" sz="2000" dirty="0"/>
                  <a:t> é a chamada matriz de </a:t>
                </a:r>
                <a:r>
                  <a:rPr lang="pt-BR" sz="2000" dirty="0" err="1"/>
                  <a:t>admitâncias</a:t>
                </a:r>
                <a:r>
                  <a:rPr lang="pt-BR" sz="2000" dirty="0"/>
                  <a:t> (ou condutâncias, em se tratando de circuito puramente resistivo), e </a:t>
                </a:r>
                <a14:m>
                  <m:oMath xmlns:m="http://schemas.openxmlformats.org/officeDocument/2006/math">
                    <m:sSub>
                      <m:sSubPr>
                        <m:ctrlPr>
                          <a:rPr lang="pt-BR" sz="2000" i="1">
                            <a:latin typeface="Cambria Math" panose="02040503050406030204" pitchFamily="18" charset="0"/>
                          </a:rPr>
                        </m:ctrlPr>
                      </m:sSubPr>
                      <m:e>
                        <m:r>
                          <a:rPr lang="pt-BR" sz="2000" b="1">
                            <a:latin typeface="Cambria Math" panose="02040503050406030204" pitchFamily="18" charset="0"/>
                          </a:rPr>
                          <m:t>𝐈</m:t>
                        </m:r>
                      </m:e>
                      <m:sub>
                        <m:r>
                          <a:rPr lang="pt-BR" sz="2000" i="1">
                            <a:latin typeface="Cambria Math" panose="02040503050406030204" pitchFamily="18" charset="0"/>
                          </a:rPr>
                          <m:t>𝑒𝑥𝑡</m:t>
                        </m:r>
                      </m:sub>
                    </m:sSub>
                  </m:oMath>
                </a14:m>
                <a:r>
                  <a:rPr lang="pt-BR" sz="2000" dirty="0"/>
                  <a:t> é o vetor que representa as fontes de corrente que são inseridas no circuito.</a:t>
                </a:r>
              </a:p>
              <a:p>
                <a:pPr>
                  <a:spcAft>
                    <a:spcPts val="1200"/>
                  </a:spcAft>
                </a:pPr>
                <a:r>
                  <a:rPr lang="pt-BR" sz="2000" dirty="0"/>
                  <a:t>Se o circuito tem </a:t>
                </a:r>
                <a14:m>
                  <m:oMath xmlns:m="http://schemas.openxmlformats.org/officeDocument/2006/math">
                    <m:r>
                      <a:rPr lang="pt-BR" sz="2000" i="1" dirty="0" smtClean="0">
                        <a:latin typeface="Cambria Math" panose="02040503050406030204" pitchFamily="18" charset="0"/>
                      </a:rPr>
                      <m:t>𝑁</m:t>
                    </m:r>
                  </m:oMath>
                </a14:m>
                <a:r>
                  <a:rPr lang="pt-BR" sz="2000" dirty="0"/>
                  <a:t> nós, como estamos supondo, </a:t>
                </a:r>
                <a14:m>
                  <m:oMath xmlns:m="http://schemas.openxmlformats.org/officeDocument/2006/math">
                    <m:r>
                      <a:rPr lang="pt-BR" sz="2000" b="1" i="0" dirty="0" smtClean="0">
                        <a:latin typeface="Cambria Math" panose="02040503050406030204" pitchFamily="18" charset="0"/>
                      </a:rPr>
                      <m:t>𝐘</m:t>
                    </m:r>
                  </m:oMath>
                </a14:m>
                <a:r>
                  <a:rPr lang="pt-BR" sz="2000" dirty="0"/>
                  <a:t> será uma matriz </a:t>
                </a:r>
                <a14:m>
                  <m:oMath xmlns:m="http://schemas.openxmlformats.org/officeDocument/2006/math">
                    <m:r>
                      <a:rPr lang="pt-BR" sz="2000" i="1" dirty="0" smtClean="0">
                        <a:latin typeface="Cambria Math" panose="02040503050406030204" pitchFamily="18" charset="0"/>
                      </a:rPr>
                      <m:t>𝑁</m:t>
                    </m:r>
                    <m:r>
                      <m:rPr>
                        <m:sty m:val="p"/>
                      </m:rPr>
                      <a:rPr lang="pt-BR" sz="2000" i="0" dirty="0" smtClean="0">
                        <a:latin typeface="Cambria Math" panose="02040503050406030204" pitchFamily="18" charset="0"/>
                      </a:rPr>
                      <m:t>x</m:t>
                    </m:r>
                    <m:r>
                      <a:rPr lang="pt-BR" sz="2000" i="1" dirty="0" smtClean="0">
                        <a:latin typeface="Cambria Math" panose="02040503050406030204" pitchFamily="18" charset="0"/>
                      </a:rPr>
                      <m:t>𝑁</m:t>
                    </m:r>
                  </m:oMath>
                </a14:m>
                <a:r>
                  <a:rPr lang="pt-BR" sz="2000" dirty="0"/>
                  <a:t>, ou seja, quadrada, e seus elementos serão obtidos da seguinte forma:</a:t>
                </a:r>
              </a:p>
              <a:p>
                <a:pPr marL="285750" indent="-285750">
                  <a:spcAft>
                    <a:spcPts val="1200"/>
                  </a:spcAft>
                  <a:buFont typeface="Arial" panose="020B0604020202020204" pitchFamily="34" charset="0"/>
                  <a:buChar char="•"/>
                </a:pPr>
                <a:r>
                  <a:rPr lang="pt-BR" sz="2000" dirty="0"/>
                  <a:t>Cada elemento da diagonal principal será a soma de todas as </a:t>
                </a:r>
                <a:r>
                  <a:rPr lang="pt-BR" sz="2000" dirty="0" err="1"/>
                  <a:t>admitânciase</a:t>
                </a:r>
                <a:r>
                  <a:rPr lang="pt-BR" sz="2000" dirty="0"/>
                  <a:t>/ou  condutâncias conectadas ao nó correspondente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i="1">
                            <a:latin typeface="Cambria Math" panose="02040503050406030204" pitchFamily="18" charset="0"/>
                          </a:rPr>
                          <m:t>𝑖</m:t>
                        </m:r>
                        <m:r>
                          <a:rPr lang="pt-BR" sz="2000" b="0" i="1" smtClean="0">
                            <a:latin typeface="Cambria Math" panose="02040503050406030204" pitchFamily="18" charset="0"/>
                          </a:rPr>
                          <m:t>𝑖</m:t>
                        </m:r>
                      </m:sub>
                    </m:sSub>
                    <m:r>
                      <a:rPr lang="pt-BR" sz="2000" b="0" i="1" smtClean="0">
                        <a:latin typeface="Cambria Math" panose="02040503050406030204" pitchFamily="18" charset="0"/>
                      </a:rPr>
                      <m:t>=</m:t>
                    </m:r>
                    <m:nary>
                      <m:naryPr>
                        <m:chr m:val="∑"/>
                        <m:ctrlPr>
                          <a:rPr lang="pt-BR" sz="2000" i="1">
                            <a:latin typeface="Cambria Math" panose="02040503050406030204" pitchFamily="18" charset="0"/>
                          </a:rPr>
                        </m:ctrlPr>
                      </m:naryPr>
                      <m:sub>
                        <m:r>
                          <m:rPr>
                            <m:brk m:alnAt="23"/>
                          </m:rPr>
                          <a:rPr lang="pt-BR" sz="2000" i="1">
                            <a:latin typeface="Cambria Math" panose="02040503050406030204" pitchFamily="18" charset="0"/>
                          </a:rPr>
                          <m:t>𝑗</m:t>
                        </m:r>
                        <m:r>
                          <a:rPr lang="pt-BR" sz="2000" i="1">
                            <a:latin typeface="Cambria Math" panose="02040503050406030204" pitchFamily="18" charset="0"/>
                          </a:rPr>
                          <m:t>=1</m:t>
                        </m:r>
                      </m:sub>
                      <m:sup>
                        <m:r>
                          <a:rPr lang="pt-BR" sz="2000" i="1">
                            <a:latin typeface="Cambria Math" panose="02040503050406030204" pitchFamily="18" charset="0"/>
                          </a:rPr>
                          <m:t>𝑁</m:t>
                        </m:r>
                      </m:sup>
                      <m:e>
                        <m:sSub>
                          <m:sSubPr>
                            <m:ctrlPr>
                              <a:rPr lang="pt-BR" sz="2000" i="1">
                                <a:latin typeface="Cambria Math" panose="02040503050406030204" pitchFamily="18" charset="0"/>
                              </a:rPr>
                            </m:ctrlPr>
                          </m:sSubPr>
                          <m:e>
                            <m:r>
                              <a:rPr lang="pt-BR" sz="2000" i="1">
                                <a:latin typeface="Cambria Math" panose="02040503050406030204" pitchFamily="18" charset="0"/>
                              </a:rPr>
                              <m:t>𝑌</m:t>
                            </m:r>
                          </m:e>
                          <m:sub>
                            <m:r>
                              <a:rPr lang="pt-BR" sz="2000" b="0" i="1" smtClean="0">
                                <a:latin typeface="Cambria Math" panose="02040503050406030204" pitchFamily="18" charset="0"/>
                              </a:rPr>
                              <m:t>𝑖</m:t>
                            </m:r>
                            <m:r>
                              <a:rPr lang="pt-BR" sz="2000" i="1">
                                <a:latin typeface="Cambria Math" panose="02040503050406030204" pitchFamily="18" charset="0"/>
                              </a:rPr>
                              <m:t>𝑗</m:t>
                            </m:r>
                          </m:sub>
                        </m:sSub>
                      </m:e>
                    </m:nary>
                    <m:r>
                      <a:rPr lang="pt-BR" sz="2000" b="0" i="1" smtClean="0">
                        <a:latin typeface="Cambria Math" panose="02040503050406030204" pitchFamily="18" charset="0"/>
                      </a:rPr>
                      <m:t>)</m:t>
                    </m:r>
                  </m:oMath>
                </a14:m>
                <a:endParaRPr lang="pt-BR" sz="2000" dirty="0"/>
              </a:p>
              <a:p>
                <a:pPr marL="285750" indent="-285750">
                  <a:spcAft>
                    <a:spcPts val="1200"/>
                  </a:spcAft>
                  <a:buFont typeface="Arial" panose="020B0604020202020204" pitchFamily="34" charset="0"/>
                  <a:buChar char="•"/>
                </a:pPr>
                <a:r>
                  <a:rPr lang="pt-BR" sz="2000" dirty="0"/>
                  <a:t>Na mesma linha, na posição </a:t>
                </a:r>
                <a14:m>
                  <m:oMath xmlns:m="http://schemas.openxmlformats.org/officeDocument/2006/math">
                    <m:r>
                      <a:rPr lang="pt-BR" sz="2000" i="1" dirty="0" smtClean="0">
                        <a:latin typeface="Cambria Math" panose="02040503050406030204" pitchFamily="18" charset="0"/>
                      </a:rPr>
                      <m:t>𝑗</m:t>
                    </m:r>
                  </m:oMath>
                </a14:m>
                <a:r>
                  <a:rPr lang="pt-BR" sz="2000" dirty="0"/>
                  <a:t>, teremos menos a </a:t>
                </a:r>
                <a:r>
                  <a:rPr lang="pt-BR" sz="2000" dirty="0" err="1"/>
                  <a:t>admitância</a:t>
                </a:r>
                <a:r>
                  <a:rPr lang="pt-BR" sz="2000" dirty="0"/>
                  <a:t> e/ou condutância que interliga o nó </a:t>
                </a:r>
                <a14:m>
                  <m:oMath xmlns:m="http://schemas.openxmlformats.org/officeDocument/2006/math">
                    <m:r>
                      <a:rPr lang="pt-BR" sz="2000" i="1" dirty="0" smtClean="0">
                        <a:latin typeface="Cambria Math" panose="02040503050406030204" pitchFamily="18" charset="0"/>
                      </a:rPr>
                      <m:t>𝑖</m:t>
                    </m:r>
                  </m:oMath>
                </a14:m>
                <a:r>
                  <a:rPr lang="pt-BR" sz="2000" dirty="0"/>
                  <a:t> ao nó </a:t>
                </a:r>
                <a14:m>
                  <m:oMath xmlns:m="http://schemas.openxmlformats.org/officeDocument/2006/math">
                    <m:r>
                      <a:rPr lang="pt-BR" sz="2000" i="1" dirty="0" smtClean="0">
                        <a:latin typeface="Cambria Math" panose="02040503050406030204" pitchFamily="18" charset="0"/>
                      </a:rPr>
                      <m:t>𝑗</m:t>
                    </m:r>
                  </m:oMath>
                </a14:m>
                <a:r>
                  <a:rPr lang="pt-BR" sz="2000" dirty="0"/>
                  <a:t>, ou seja, </a:t>
                </a:r>
                <a14:m>
                  <m:oMath xmlns:m="http://schemas.openxmlformats.org/officeDocument/2006/math">
                    <m:sSub>
                      <m:sSubPr>
                        <m:ctrlPr>
                          <a:rPr lang="pt-BR" sz="2000" i="1">
                            <a:latin typeface="Cambria Math" panose="02040503050406030204" pitchFamily="18" charset="0"/>
                          </a:rPr>
                        </m:ctrlPr>
                      </m:sSubPr>
                      <m:e>
                        <m:r>
                          <a:rPr lang="pt-BR" sz="2000" b="0" i="1" smtClean="0">
                            <a:latin typeface="Cambria Math" panose="02040503050406030204" pitchFamily="18" charset="0"/>
                          </a:rPr>
                          <m:t>−</m:t>
                        </m:r>
                        <m:r>
                          <a:rPr lang="pt-BR" sz="2000" i="1">
                            <a:latin typeface="Cambria Math" panose="02040503050406030204" pitchFamily="18" charset="0"/>
                          </a:rPr>
                          <m:t>𝑌</m:t>
                        </m:r>
                      </m:e>
                      <m:sub>
                        <m:r>
                          <a:rPr lang="pt-BR" sz="2000" i="1">
                            <a:latin typeface="Cambria Math" panose="02040503050406030204" pitchFamily="18" charset="0"/>
                          </a:rPr>
                          <m:t>𝑖</m:t>
                        </m:r>
                        <m:r>
                          <a:rPr lang="pt-BR" sz="2000" b="0" i="1" smtClean="0">
                            <a:latin typeface="Cambria Math" panose="02040503050406030204" pitchFamily="18" charset="0"/>
                          </a:rPr>
                          <m:t>𝑗</m:t>
                        </m:r>
                      </m:sub>
                    </m:sSub>
                  </m:oMath>
                </a14:m>
                <a:endParaRPr lang="pt-BR" sz="2000" dirty="0"/>
              </a:p>
              <a:p>
                <a:pPr marL="285750" indent="-285750">
                  <a:spcAft>
                    <a:spcPts val="1200"/>
                  </a:spcAft>
                  <a:buFont typeface="Arial" panose="020B0604020202020204" pitchFamily="34" charset="0"/>
                  <a:buChar char="•"/>
                </a:pPr>
                <a:r>
                  <a:rPr lang="pt-BR" sz="2000" dirty="0"/>
                  <a:t>Na mesma coluna, na posição </a:t>
                </a:r>
                <a14:m>
                  <m:oMath xmlns:m="http://schemas.openxmlformats.org/officeDocument/2006/math">
                    <m:r>
                      <a:rPr lang="pt-BR" sz="2000" i="1" dirty="0" smtClean="0">
                        <a:latin typeface="Cambria Math" panose="02040503050406030204" pitchFamily="18" charset="0"/>
                      </a:rPr>
                      <m:t>𝑗</m:t>
                    </m:r>
                  </m:oMath>
                </a14:m>
                <a:r>
                  <a:rPr lang="pt-BR" sz="2000" dirty="0"/>
                  <a:t>, teremos o mesmo valor, ou seja,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m:t>
                        </m:r>
                        <m:r>
                          <a:rPr lang="pt-BR" sz="2000" i="1">
                            <a:latin typeface="Cambria Math" panose="02040503050406030204" pitchFamily="18" charset="0"/>
                          </a:rPr>
                          <m:t>𝑌</m:t>
                        </m:r>
                      </m:e>
                      <m:sub>
                        <m:r>
                          <a:rPr lang="pt-BR" sz="2000" i="1">
                            <a:latin typeface="Cambria Math" panose="02040503050406030204" pitchFamily="18" charset="0"/>
                          </a:rPr>
                          <m:t>𝑖𝑗</m:t>
                        </m:r>
                      </m:sub>
                    </m:sSub>
                  </m:oMath>
                </a14:m>
                <a:r>
                  <a:rPr lang="pt-BR" sz="2000" dirty="0"/>
                  <a:t> (isto porque a mesma </a:t>
                </a:r>
                <a:r>
                  <a:rPr lang="pt-BR" sz="2000" dirty="0" err="1"/>
                  <a:t>admitância</a:t>
                </a:r>
                <a:r>
                  <a:rPr lang="pt-BR" sz="2000" dirty="0"/>
                  <a:t> ou condutância que liga o nó </a:t>
                </a:r>
                <a14:m>
                  <m:oMath xmlns:m="http://schemas.openxmlformats.org/officeDocument/2006/math">
                    <m:r>
                      <a:rPr lang="pt-BR" sz="2000" i="1" dirty="0" smtClean="0">
                        <a:latin typeface="Cambria Math" panose="02040503050406030204" pitchFamily="18" charset="0"/>
                      </a:rPr>
                      <m:t>𝑖</m:t>
                    </m:r>
                  </m:oMath>
                </a14:m>
                <a:r>
                  <a:rPr lang="pt-BR" sz="2000" dirty="0"/>
                  <a:t> ao nó </a:t>
                </a:r>
                <a14:m>
                  <m:oMath xmlns:m="http://schemas.openxmlformats.org/officeDocument/2006/math">
                    <m:r>
                      <a:rPr lang="pt-BR" sz="2000" i="1" dirty="0" smtClean="0">
                        <a:latin typeface="Cambria Math" panose="02040503050406030204" pitchFamily="18" charset="0"/>
                      </a:rPr>
                      <m:t>𝑗</m:t>
                    </m:r>
                  </m:oMath>
                </a14:m>
                <a:r>
                  <a:rPr lang="pt-BR" sz="2000" dirty="0"/>
                  <a:t> também liga o nó </a:t>
                </a:r>
                <a14:m>
                  <m:oMath xmlns:m="http://schemas.openxmlformats.org/officeDocument/2006/math">
                    <m:r>
                      <a:rPr lang="pt-BR" sz="2000" i="1" dirty="0" smtClean="0">
                        <a:latin typeface="Cambria Math" panose="02040503050406030204" pitchFamily="18" charset="0"/>
                      </a:rPr>
                      <m:t>𝑗</m:t>
                    </m:r>
                  </m:oMath>
                </a14:m>
                <a:r>
                  <a:rPr lang="pt-BR" sz="2000" dirty="0"/>
                  <a:t> ao nó </a:t>
                </a:r>
                <a14:m>
                  <m:oMath xmlns:m="http://schemas.openxmlformats.org/officeDocument/2006/math">
                    <m:r>
                      <a:rPr lang="pt-BR" sz="2000" i="1" dirty="0" smtClean="0">
                        <a:latin typeface="Cambria Math" panose="02040503050406030204" pitchFamily="18" charset="0"/>
                      </a:rPr>
                      <m:t>𝑖</m:t>
                    </m:r>
                  </m:oMath>
                </a14:m>
                <a:r>
                  <a:rPr lang="pt-BR" sz="2000" dirty="0"/>
                  <a:t> (em outras palavras, a matriz </a:t>
                </a:r>
                <a14:m>
                  <m:oMath xmlns:m="http://schemas.openxmlformats.org/officeDocument/2006/math">
                    <m:r>
                      <a:rPr lang="pt-BR" sz="2000" b="1" dirty="0">
                        <a:latin typeface="Cambria Math" panose="02040503050406030204" pitchFamily="18" charset="0"/>
                      </a:rPr>
                      <m:t>𝐘</m:t>
                    </m:r>
                  </m:oMath>
                </a14:m>
                <a:r>
                  <a:rPr lang="pt-BR" sz="2000" dirty="0"/>
                  <a:t> é simétrica).</a:t>
                </a:r>
              </a:p>
              <a:p>
                <a:pPr marL="285750" indent="-285750">
                  <a:spcAft>
                    <a:spcPts val="1200"/>
                  </a:spcAft>
                  <a:buFont typeface="Arial" panose="020B0604020202020204" pitchFamily="34" charset="0"/>
                  <a:buChar char="•"/>
                </a:pPr>
                <a:r>
                  <a:rPr lang="pt-BR" sz="2000" dirty="0"/>
                  <a:t>Note-se, então, que é fácil construir tal matriz, a partir do layout do circuito, assim como o vetor </a:t>
                </a:r>
                <a14:m>
                  <m:oMath xmlns:m="http://schemas.openxmlformats.org/officeDocument/2006/math">
                    <m:sSub>
                      <m:sSubPr>
                        <m:ctrlPr>
                          <a:rPr lang="pt-BR" sz="2000" i="1" smtClean="0">
                            <a:latin typeface="Cambria Math" panose="02040503050406030204" pitchFamily="18" charset="0"/>
                          </a:rPr>
                        </m:ctrlPr>
                      </m:sSubPr>
                      <m:e>
                        <m:r>
                          <a:rPr lang="pt-BR" sz="2000" b="1">
                            <a:latin typeface="Cambria Math" panose="02040503050406030204" pitchFamily="18" charset="0"/>
                          </a:rPr>
                          <m:t>𝐈</m:t>
                        </m:r>
                      </m:e>
                      <m:sub>
                        <m:r>
                          <a:rPr lang="pt-BR" sz="2000" i="1">
                            <a:latin typeface="Cambria Math" panose="02040503050406030204" pitchFamily="18" charset="0"/>
                          </a:rPr>
                          <m:t>𝑒𝑥𝑡</m:t>
                        </m:r>
                      </m:sub>
                    </m:sSub>
                  </m:oMath>
                </a14:m>
                <a:r>
                  <a:rPr lang="pt-BR" sz="2000" dirty="0"/>
                  <a:t>.</a:t>
                </a:r>
              </a:p>
            </p:txBody>
          </p:sp>
        </mc:Choice>
        <mc:Fallback>
          <p:sp>
            <p:nvSpPr>
              <p:cNvPr id="6" name="CaixaDeTexto 5"/>
              <p:cNvSpPr txBox="1">
                <a:spLocks noRot="1" noChangeAspect="1" noMove="1" noResize="1" noEditPoints="1" noAdjustHandles="1" noChangeArrowheads="1" noChangeShapeType="1" noTextEdit="1"/>
              </p:cNvSpPr>
              <p:nvPr/>
            </p:nvSpPr>
            <p:spPr>
              <a:xfrm>
                <a:off x="983432" y="1196753"/>
                <a:ext cx="10657184" cy="5579476"/>
              </a:xfrm>
              <a:prstGeom prst="rect">
                <a:avLst/>
              </a:prstGeom>
              <a:blipFill>
                <a:blip r:embed="rId2"/>
                <a:stretch>
                  <a:fillRect l="-572" t="-546" r="-972" b="-873"/>
                </a:stretch>
              </a:blipFill>
            </p:spPr>
            <p:txBody>
              <a:bodyPr/>
              <a:lstStyle/>
              <a:p>
                <a:r>
                  <a:rPr lang="es-AR">
                    <a:noFill/>
                  </a:rPr>
                  <a:t> </a:t>
                </a:r>
              </a:p>
            </p:txBody>
          </p:sp>
        </mc:Fallback>
      </mc:AlternateContent>
      <p:sp>
        <p:nvSpPr>
          <p:cNvPr id="4" name="CaixaDeTexto 3">
            <a:extLst>
              <a:ext uri="{FF2B5EF4-FFF2-40B4-BE49-F238E27FC236}">
                <a16:creationId xmlns:a16="http://schemas.microsoft.com/office/drawing/2014/main" id="{1B46DC90-66FE-4793-8893-483B236A9B59}"/>
              </a:ext>
            </a:extLst>
          </p:cNvPr>
          <p:cNvSpPr txBox="1"/>
          <p:nvPr/>
        </p:nvSpPr>
        <p:spPr>
          <a:xfrm>
            <a:off x="1665140" y="404664"/>
            <a:ext cx="8861721" cy="523220"/>
          </a:xfrm>
          <a:prstGeom prst="rect">
            <a:avLst/>
          </a:prstGeom>
          <a:noFill/>
        </p:spPr>
        <p:txBody>
          <a:bodyPr wrap="none" rtlCol="0">
            <a:spAutoFit/>
          </a:bodyPr>
          <a:lstStyle/>
          <a:p>
            <a:r>
              <a:rPr lang="pt-BR" sz="2800" b="1" dirty="0"/>
              <a:t>Análise Nodal de Circuitos por Computador</a:t>
            </a:r>
          </a:p>
        </p:txBody>
      </p:sp>
    </p:spTree>
    <p:extLst>
      <p:ext uri="{BB962C8B-B14F-4D97-AF65-F5344CB8AC3E}">
        <p14:creationId xmlns:p14="http://schemas.microsoft.com/office/powerpoint/2010/main" val="4179633523"/>
      </p:ext>
    </p:extLst>
  </p:cSld>
  <p:clrMapOvr>
    <a:masterClrMapping/>
  </p:clrMapOvr>
  <p:transition/>
</p:sld>
</file>

<file path=ppt/theme/theme1.xml><?xml version="1.0" encoding="utf-8"?>
<a:theme xmlns:a="http://schemas.openxmlformats.org/drawingml/2006/main" name="MODELO">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MODELO</Template>
  <TotalTime>1016</TotalTime>
  <Words>2180</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15</vt:i4>
      </vt:variant>
    </vt:vector>
  </HeadingPairs>
  <TitlesOfParts>
    <vt:vector size="20" baseType="lpstr">
      <vt:lpstr>Arial</vt:lpstr>
      <vt:lpstr>Calibri</vt:lpstr>
      <vt:lpstr>Cambria Math</vt:lpstr>
      <vt:lpstr>Verdana</vt:lpstr>
      <vt:lpstr>MODELO</vt:lpstr>
      <vt:lpstr>ELE08475 Circuitos Elétricos I</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Paulo Souza</dc:creator>
  <cp:lastModifiedBy>Mário Sarcinelli Filho</cp:lastModifiedBy>
  <cp:revision>142</cp:revision>
  <dcterms:created xsi:type="dcterms:W3CDTF">2013-07-02T11:49:28Z</dcterms:created>
  <dcterms:modified xsi:type="dcterms:W3CDTF">2021-11-25T12:59:08Z</dcterms:modified>
</cp:coreProperties>
</file>