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8" r:id="rId2"/>
    <p:sldId id="256" r:id="rId3"/>
    <p:sldId id="266" r:id="rId4"/>
    <p:sldId id="273" r:id="rId5"/>
    <p:sldId id="274" r:id="rId6"/>
    <p:sldId id="275" r:id="rId7"/>
    <p:sldId id="258" r:id="rId8"/>
    <p:sldId id="257" r:id="rId9"/>
    <p:sldId id="276" r:id="rId10"/>
    <p:sldId id="277" r:id="rId11"/>
    <p:sldId id="260" r:id="rId12"/>
    <p:sldId id="259" r:id="rId13"/>
    <p:sldId id="261" r:id="rId14"/>
    <p:sldId id="262" r:id="rId15"/>
    <p:sldId id="263" r:id="rId16"/>
    <p:sldId id="264" r:id="rId17"/>
    <p:sldId id="268" r:id="rId18"/>
    <p:sldId id="265" r:id="rId19"/>
    <p:sldId id="269" r:id="rId20"/>
    <p:sldId id="272" r:id="rId21"/>
    <p:sldId id="270" r:id="rId22"/>
    <p:sldId id="271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9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81329-FDCD-420C-B7B7-B37BAE76D4A1}" type="datetimeFigureOut">
              <a:rPr lang="pt-BR" smtClean="0"/>
              <a:pPr/>
              <a:t>01/04/2016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B5F2C-4709-4263-8808-E40E0B4661D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3014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B5F2C-4709-4263-8808-E40E0B4661D4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EF5B-1248-47B7-AA76-3E72C23B19E9}" type="datetimeFigureOut">
              <a:rPr lang="pt-BR" smtClean="0"/>
              <a:pPr/>
              <a:t>01/04/2016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FE16-BE10-4482-867B-62CFA7ADFEE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EF5B-1248-47B7-AA76-3E72C23B19E9}" type="datetimeFigureOut">
              <a:rPr lang="pt-BR" smtClean="0"/>
              <a:pPr/>
              <a:t>01/04/2016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FE16-BE10-4482-867B-62CFA7ADFEE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EF5B-1248-47B7-AA76-3E72C23B19E9}" type="datetimeFigureOut">
              <a:rPr lang="pt-BR" smtClean="0"/>
              <a:pPr/>
              <a:t>01/04/2016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FE16-BE10-4482-867B-62CFA7ADFEE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EF5B-1248-47B7-AA76-3E72C23B19E9}" type="datetimeFigureOut">
              <a:rPr lang="pt-BR" smtClean="0"/>
              <a:pPr/>
              <a:t>01/04/2016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FE16-BE10-4482-867B-62CFA7ADFEE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EF5B-1248-47B7-AA76-3E72C23B19E9}" type="datetimeFigureOut">
              <a:rPr lang="pt-BR" smtClean="0"/>
              <a:pPr/>
              <a:t>01/04/2016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FE16-BE10-4482-867B-62CFA7ADFEE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EF5B-1248-47B7-AA76-3E72C23B19E9}" type="datetimeFigureOut">
              <a:rPr lang="pt-BR" smtClean="0"/>
              <a:pPr/>
              <a:t>01/04/2016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FE16-BE10-4482-867B-62CFA7ADFEE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EF5B-1248-47B7-AA76-3E72C23B19E9}" type="datetimeFigureOut">
              <a:rPr lang="pt-BR" smtClean="0"/>
              <a:pPr/>
              <a:t>01/04/2016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FE16-BE10-4482-867B-62CFA7ADFEE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EF5B-1248-47B7-AA76-3E72C23B19E9}" type="datetimeFigureOut">
              <a:rPr lang="pt-BR" smtClean="0"/>
              <a:pPr/>
              <a:t>01/04/2016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FE16-BE10-4482-867B-62CFA7ADFEE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EF5B-1248-47B7-AA76-3E72C23B19E9}" type="datetimeFigureOut">
              <a:rPr lang="pt-BR" smtClean="0"/>
              <a:pPr/>
              <a:t>01/04/2016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FE16-BE10-4482-867B-62CFA7ADFEE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EF5B-1248-47B7-AA76-3E72C23B19E9}" type="datetimeFigureOut">
              <a:rPr lang="pt-BR" smtClean="0"/>
              <a:pPr/>
              <a:t>01/04/2016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FE16-BE10-4482-867B-62CFA7ADFEE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EF5B-1248-47B7-AA76-3E72C23B19E9}" type="datetimeFigureOut">
              <a:rPr lang="pt-BR" smtClean="0"/>
              <a:pPr/>
              <a:t>01/04/2016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FE16-BE10-4482-867B-62CFA7ADFEE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EEF5B-1248-47B7-AA76-3E72C23B19E9}" type="datetimeFigureOut">
              <a:rPr lang="pt-BR" smtClean="0"/>
              <a:pPr/>
              <a:t>01/04/2016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EFE16-BE10-4482-867B-62CFA7ADFEE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5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4.png"/><Relationship Id="rId2" Type="http://schemas.openxmlformats.org/officeDocument/2006/relationships/image" Target="../media/image20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2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764705"/>
            <a:ext cx="7772400" cy="720079"/>
          </a:xfrm>
        </p:spPr>
        <p:txBody>
          <a:bodyPr>
            <a:normAutofit fontScale="90000"/>
          </a:bodyPr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568" y="1628800"/>
            <a:ext cx="7560840" cy="4010000"/>
          </a:xfrm>
        </p:spPr>
        <p:txBody>
          <a:bodyPr>
            <a:normAutofit/>
          </a:bodyPr>
          <a:lstStyle/>
          <a:p>
            <a:pPr algn="l"/>
            <a:r>
              <a:rPr lang="pt-BR" dirty="0" smtClean="0">
                <a:solidFill>
                  <a:srgbClr val="002060"/>
                </a:solidFill>
              </a:rPr>
              <a:t>Polarização</a:t>
            </a:r>
          </a:p>
          <a:p>
            <a:pPr algn="l"/>
            <a:r>
              <a:rPr lang="pt-BR" dirty="0" smtClean="0">
                <a:solidFill>
                  <a:srgbClr val="002060"/>
                </a:solidFill>
              </a:rPr>
              <a:t>Ângulo crítico (reflexão total)</a:t>
            </a:r>
          </a:p>
          <a:p>
            <a:pPr algn="l"/>
            <a:r>
              <a:rPr lang="pt-BR" dirty="0" smtClean="0">
                <a:solidFill>
                  <a:srgbClr val="002060"/>
                </a:solidFill>
              </a:rPr>
              <a:t>Ângulo de Brewster</a:t>
            </a:r>
          </a:p>
          <a:p>
            <a:pPr algn="l"/>
            <a:endParaRPr lang="pt-BR" dirty="0"/>
          </a:p>
          <a:p>
            <a:pPr algn="l"/>
            <a:r>
              <a:rPr lang="pt-BR" sz="2400" dirty="0" err="1" smtClean="0">
                <a:solidFill>
                  <a:schemeClr val="tx1"/>
                </a:solidFill>
              </a:rPr>
              <a:t>Halliday</a:t>
            </a:r>
            <a:r>
              <a:rPr lang="pt-BR" sz="2400" dirty="0" smtClean="0">
                <a:solidFill>
                  <a:schemeClr val="tx1"/>
                </a:solidFill>
              </a:rPr>
              <a:t>, </a:t>
            </a:r>
            <a:r>
              <a:rPr lang="pt-BR" sz="2400" dirty="0" err="1" smtClean="0">
                <a:solidFill>
                  <a:schemeClr val="tx1"/>
                </a:solidFill>
              </a:rPr>
              <a:t>Resnick,Walker</a:t>
            </a:r>
            <a:r>
              <a:rPr lang="pt-BR" sz="2400" dirty="0">
                <a:solidFill>
                  <a:schemeClr val="tx1"/>
                </a:solidFill>
              </a:rPr>
              <a:t>:</a:t>
            </a:r>
            <a:r>
              <a:rPr lang="pt-BR" sz="2400" dirty="0" smtClean="0">
                <a:solidFill>
                  <a:schemeClr val="tx1"/>
                </a:solidFill>
              </a:rPr>
              <a:t> </a:t>
            </a:r>
            <a:r>
              <a:rPr lang="pt-BR" sz="2400" i="1" dirty="0" smtClean="0">
                <a:solidFill>
                  <a:schemeClr val="tx1"/>
                </a:solidFill>
              </a:rPr>
              <a:t>Fundamentos de Física – </a:t>
            </a:r>
            <a:r>
              <a:rPr lang="pt-BR" sz="2400" i="1" dirty="0">
                <a:solidFill>
                  <a:schemeClr val="tx1"/>
                </a:solidFill>
              </a:rPr>
              <a:t>ó</a:t>
            </a:r>
            <a:r>
              <a:rPr lang="pt-BR" sz="2400" i="1" dirty="0" smtClean="0">
                <a:solidFill>
                  <a:schemeClr val="tx1"/>
                </a:solidFill>
              </a:rPr>
              <a:t>ptica e física </a:t>
            </a:r>
            <a:r>
              <a:rPr lang="pt-BR" sz="2400" i="1" dirty="0">
                <a:solidFill>
                  <a:schemeClr val="tx1"/>
                </a:solidFill>
              </a:rPr>
              <a:t>m</a:t>
            </a:r>
            <a:r>
              <a:rPr lang="pt-BR" sz="2400" i="1" dirty="0" smtClean="0">
                <a:solidFill>
                  <a:schemeClr val="tx1"/>
                </a:solidFill>
              </a:rPr>
              <a:t>oderna</a:t>
            </a:r>
            <a:r>
              <a:rPr lang="pt-BR" sz="2400" dirty="0" smtClean="0">
                <a:solidFill>
                  <a:schemeClr val="tx1"/>
                </a:solidFill>
              </a:rPr>
              <a:t>, LTC, 2009</a:t>
            </a:r>
          </a:p>
          <a:p>
            <a:pPr algn="l"/>
            <a:endParaRPr lang="pt-BR" sz="2400" b="1" dirty="0">
              <a:solidFill>
                <a:schemeClr val="tx1"/>
              </a:solidFill>
            </a:endParaRPr>
          </a:p>
          <a:p>
            <a:pPr algn="l"/>
            <a:r>
              <a:rPr lang="pt-BR" sz="2000" dirty="0" smtClean="0">
                <a:solidFill>
                  <a:schemeClr val="tx1"/>
                </a:solidFill>
              </a:rPr>
              <a:t>UFES/DEL   Março de 2012</a:t>
            </a:r>
            <a:endParaRPr lang="pt-B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56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32657"/>
            <a:ext cx="7772400" cy="648071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rgbClr val="00B0F0"/>
                </a:solidFill>
              </a:rPr>
              <a:t>Leis de Snell</a:t>
            </a:r>
            <a:endParaRPr lang="pt-BR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5576" y="1124744"/>
            <a:ext cx="7632848" cy="4968552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1152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3" descr="C:\Users\edson\Pictures\Otica\img544.jpg"/>
          <p:cNvPicPr>
            <a:picLocks noChangeAspect="1" noChangeArrowheads="1"/>
          </p:cNvPicPr>
          <p:nvPr/>
        </p:nvPicPr>
        <p:blipFill>
          <a:blip r:embed="rId2" cstate="print"/>
          <a:srcRect l="5488" t="28723" b="41788"/>
          <a:stretch>
            <a:fillRect/>
          </a:stretch>
        </p:blipFill>
        <p:spPr bwMode="auto">
          <a:xfrm>
            <a:off x="2699792" y="1268760"/>
            <a:ext cx="4301626" cy="3024000"/>
          </a:xfrm>
          <a:prstGeom prst="rect">
            <a:avLst/>
          </a:prstGeom>
          <a:noFill/>
        </p:spPr>
      </p:pic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83764" y="4725143"/>
            <a:ext cx="2910574" cy="936000"/>
          </a:xfrm>
          <a:prstGeom prst="rect">
            <a:avLst/>
          </a:prstGeom>
          <a:noFill/>
        </p:spPr>
      </p:pic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0" y="1152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72200" y="4797151"/>
            <a:ext cx="842855" cy="90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60649"/>
            <a:ext cx="7772400" cy="648071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rgbClr val="00B0F0"/>
                </a:solidFill>
              </a:rPr>
              <a:t>Índices de refração</a:t>
            </a:r>
            <a:endParaRPr lang="pt-BR" sz="2800" dirty="0">
              <a:solidFill>
                <a:srgbClr val="00B0F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9552" y="1124744"/>
            <a:ext cx="8064896" cy="4514056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2050" name="Picture 2" descr="C:\Users\edson\Pictures\img36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08" y="1700808"/>
            <a:ext cx="7446908" cy="360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60649"/>
            <a:ext cx="7772400" cy="576063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rgbClr val="00B0F0"/>
                </a:solidFill>
              </a:rPr>
              <a:t>Leis de Snell</a:t>
            </a:r>
            <a:endParaRPr lang="pt-BR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1052736"/>
            <a:ext cx="8208912" cy="5256584"/>
          </a:xfrm>
        </p:spPr>
        <p:txBody>
          <a:bodyPr/>
          <a:lstStyle/>
          <a:p>
            <a:pPr algn="l"/>
            <a:endParaRPr lang="pt-BR" dirty="0"/>
          </a:p>
        </p:txBody>
      </p:sp>
      <p:pic>
        <p:nvPicPr>
          <p:cNvPr id="1026" name="Picture 2" descr="C:\Users\edson\Pictures\img36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1124744"/>
            <a:ext cx="3590815" cy="561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432047"/>
          </a:xfrm>
        </p:spPr>
        <p:txBody>
          <a:bodyPr>
            <a:noAutofit/>
          </a:bodyPr>
          <a:lstStyle/>
          <a:p>
            <a:r>
              <a:rPr lang="pt-BR" sz="2800" dirty="0" smtClean="0">
                <a:solidFill>
                  <a:srgbClr val="00B0F0"/>
                </a:solidFill>
              </a:rPr>
              <a:t>Dispersão cromática</a:t>
            </a:r>
            <a:endParaRPr lang="pt-BR" sz="2800" dirty="0">
              <a:solidFill>
                <a:srgbClr val="00B0F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11560" y="1124744"/>
            <a:ext cx="7992888" cy="4968552"/>
          </a:xfrm>
        </p:spPr>
        <p:txBody>
          <a:bodyPr/>
          <a:lstStyle/>
          <a:p>
            <a:pPr algn="l"/>
            <a:r>
              <a:rPr lang="pt-BR" sz="2000" dirty="0" smtClean="0">
                <a:solidFill>
                  <a:schemeClr val="tx1"/>
                </a:solidFill>
              </a:rPr>
              <a:t>Índice de refração </a:t>
            </a:r>
          </a:p>
          <a:p>
            <a:pPr algn="l"/>
            <a:r>
              <a:rPr lang="pt-BR" sz="2000" dirty="0" smtClean="0">
                <a:solidFill>
                  <a:schemeClr val="tx1"/>
                </a:solidFill>
              </a:rPr>
              <a:t>é maior para pequenos</a:t>
            </a:r>
          </a:p>
          <a:p>
            <a:pPr algn="l"/>
            <a:r>
              <a:rPr lang="pt-BR" sz="2000" dirty="0" smtClean="0">
                <a:solidFill>
                  <a:schemeClr val="tx1"/>
                </a:solidFill>
              </a:rPr>
              <a:t> comprimentos de onda</a:t>
            </a:r>
          </a:p>
          <a:p>
            <a:pPr algn="l"/>
            <a:r>
              <a:rPr lang="pt-BR" sz="2000" dirty="0" smtClean="0">
                <a:solidFill>
                  <a:schemeClr val="tx1"/>
                </a:solidFill>
              </a:rPr>
              <a:t> (</a:t>
            </a:r>
            <a:r>
              <a:rPr lang="pt-BR" sz="2000" dirty="0" smtClean="0">
                <a:solidFill>
                  <a:srgbClr val="0070C0"/>
                </a:solidFill>
              </a:rPr>
              <a:t>azul</a:t>
            </a:r>
            <a:r>
              <a:rPr lang="pt-BR" sz="2000" dirty="0" smtClean="0">
                <a:solidFill>
                  <a:schemeClr val="tx1"/>
                </a:solidFill>
              </a:rPr>
              <a:t>) do que para grandes </a:t>
            </a:r>
          </a:p>
          <a:p>
            <a:pPr algn="l"/>
            <a:r>
              <a:rPr lang="pt-BR" sz="2000" dirty="0" smtClean="0">
                <a:solidFill>
                  <a:schemeClr val="tx1"/>
                </a:solidFill>
              </a:rPr>
              <a:t>comprimentos de onda (</a:t>
            </a:r>
            <a:r>
              <a:rPr lang="pt-BR" sz="2000" dirty="0" smtClean="0">
                <a:solidFill>
                  <a:srgbClr val="FF0000"/>
                </a:solidFill>
              </a:rPr>
              <a:t>vermelho</a:t>
            </a:r>
            <a:r>
              <a:rPr lang="pt-BR" sz="2000" dirty="0" smtClean="0">
                <a:solidFill>
                  <a:schemeClr val="tx1"/>
                </a:solidFill>
              </a:rPr>
              <a:t>)</a:t>
            </a:r>
          </a:p>
          <a:p>
            <a:endParaRPr lang="pt-BR" dirty="0"/>
          </a:p>
        </p:txBody>
      </p:sp>
      <p:pic>
        <p:nvPicPr>
          <p:cNvPr id="3074" name="Picture 2" descr="C:\Users\edson\Pictures\img360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3330000"/>
            <a:ext cx="6121792" cy="3528000"/>
          </a:xfrm>
          <a:prstGeom prst="rect">
            <a:avLst/>
          </a:prstGeom>
          <a:noFill/>
        </p:spPr>
      </p:pic>
      <p:pic>
        <p:nvPicPr>
          <p:cNvPr id="3075" name="Picture 3" descr="C:\Users\edson\Pictures\img34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1412776"/>
            <a:ext cx="2337146" cy="129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88641"/>
            <a:ext cx="7772400" cy="576063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rgbClr val="00B0F0"/>
                </a:solidFill>
              </a:rPr>
              <a:t>Dispersão cromática</a:t>
            </a:r>
            <a:endParaRPr lang="pt-BR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536" y="980728"/>
            <a:ext cx="8136904" cy="5184576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1026" name="Picture 2" descr="C:\Users\edson\Pictures\img36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8588" y="2417064"/>
            <a:ext cx="5056153" cy="237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60649"/>
            <a:ext cx="7772400" cy="720079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rgbClr val="00B0F0"/>
                </a:solidFill>
              </a:rPr>
              <a:t>O arco-íris </a:t>
            </a:r>
            <a:endParaRPr lang="pt-BR" sz="2800" dirty="0">
              <a:solidFill>
                <a:srgbClr val="00B0F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11560" y="1268760"/>
            <a:ext cx="8064896" cy="4968552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2050" name="Picture 2" descr="C:\Users\edson\Documents\Otica_Aplicada\arco-iri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1844824"/>
            <a:ext cx="4800000" cy="3600000"/>
          </a:xfrm>
          <a:prstGeom prst="rect">
            <a:avLst/>
          </a:prstGeom>
          <a:noFill/>
        </p:spPr>
      </p:pic>
      <p:pic>
        <p:nvPicPr>
          <p:cNvPr id="2051" name="Picture 3" descr="C:\Users\edson\Pictures\img362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980728"/>
            <a:ext cx="2087880" cy="55138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60649"/>
            <a:ext cx="7772400" cy="504055"/>
          </a:xfrm>
        </p:spPr>
        <p:txBody>
          <a:bodyPr>
            <a:normAutofit fontScale="90000"/>
          </a:bodyPr>
          <a:lstStyle/>
          <a:p>
            <a:r>
              <a:rPr lang="pt-BR" sz="2800" dirty="0" smtClean="0">
                <a:solidFill>
                  <a:srgbClr val="00B0F0"/>
                </a:solidFill>
              </a:rPr>
              <a:t>Reflexão total</a:t>
            </a:r>
            <a:endParaRPr lang="pt-BR" sz="2800" dirty="0">
              <a:solidFill>
                <a:srgbClr val="00B0F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11560" y="1268760"/>
            <a:ext cx="8064896" cy="4824536"/>
          </a:xfrm>
        </p:spPr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 algn="l"/>
            <a:r>
              <a:rPr lang="pt-BR" dirty="0" smtClean="0"/>
              <a:t>                        </a:t>
            </a:r>
            <a:r>
              <a:rPr lang="pt-BR" dirty="0" smtClean="0">
                <a:solidFill>
                  <a:schemeClr val="tx1"/>
                </a:solidFill>
              </a:rPr>
              <a:t>,</a:t>
            </a:r>
            <a:endParaRPr lang="pt-BR" sz="2400" dirty="0" smtClean="0">
              <a:solidFill>
                <a:schemeClr val="tx1"/>
              </a:solidFill>
            </a:endParaRPr>
          </a:p>
          <a:p>
            <a:pPr algn="l"/>
            <a:endParaRPr lang="pt-BR" dirty="0"/>
          </a:p>
        </p:txBody>
      </p:sp>
      <p:pic>
        <p:nvPicPr>
          <p:cNvPr id="3074" name="Picture 2" descr="C:\Users\edson\Pictures\img36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484784"/>
            <a:ext cx="6903114" cy="2088000"/>
          </a:xfrm>
          <a:prstGeom prst="rect">
            <a:avLst/>
          </a:prstGeom>
          <a:noFill/>
        </p:spPr>
      </p:pic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85465" y="3861048"/>
            <a:ext cx="758343" cy="468000"/>
          </a:xfrm>
          <a:prstGeom prst="rect">
            <a:avLst/>
          </a:prstGeom>
          <a:noFill/>
        </p:spPr>
      </p:pic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60297" y="3861048"/>
            <a:ext cx="2375999" cy="468000"/>
          </a:xfrm>
          <a:prstGeom prst="rect">
            <a:avLst/>
          </a:prstGeom>
          <a:noFill/>
        </p:spPr>
      </p:pic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56001" y="3861048"/>
            <a:ext cx="215999" cy="468000"/>
          </a:xfrm>
          <a:prstGeom prst="rect">
            <a:avLst/>
          </a:prstGeom>
          <a:noFill/>
        </p:spPr>
      </p:pic>
      <p:sp>
        <p:nvSpPr>
          <p:cNvPr id="3086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27784" y="4725144"/>
            <a:ext cx="2078573" cy="900000"/>
          </a:xfrm>
          <a:prstGeom prst="rect">
            <a:avLst/>
          </a:prstGeom>
          <a:noFill/>
        </p:spPr>
      </p:pic>
      <p:sp>
        <p:nvSpPr>
          <p:cNvPr id="3087" name="Rectangle 15"/>
          <p:cNvSpPr>
            <a:spLocks noChangeArrowheads="1"/>
          </p:cNvSpPr>
          <p:nvPr/>
        </p:nvSpPr>
        <p:spPr bwMode="auto">
          <a:xfrm>
            <a:off x="0" y="857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89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3088" name="Picture 16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96136" y="4869160"/>
            <a:ext cx="881999" cy="468000"/>
          </a:xfrm>
          <a:prstGeom prst="rect">
            <a:avLst/>
          </a:prstGeom>
          <a:noFill/>
        </p:spPr>
      </p:pic>
      <p:sp>
        <p:nvSpPr>
          <p:cNvPr id="3090" name="Rectangle 18"/>
          <p:cNvSpPr>
            <a:spLocks noChangeArrowheads="1"/>
          </p:cNvSpPr>
          <p:nvPr/>
        </p:nvSpPr>
        <p:spPr bwMode="auto">
          <a:xfrm>
            <a:off x="0" y="704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1" name="Picture 11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48064" y="4869160"/>
            <a:ext cx="215999" cy="468000"/>
          </a:xfrm>
          <a:prstGeom prst="rect">
            <a:avLst/>
          </a:prstGeom>
          <a:noFill/>
        </p:spPr>
      </p:pic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03847" y="3861048"/>
            <a:ext cx="912000" cy="396000"/>
          </a:xfrm>
          <a:prstGeom prst="rect">
            <a:avLst/>
          </a:prstGeom>
          <a:noFill/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0" y="7715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60649"/>
            <a:ext cx="7772400" cy="936103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rgbClr val="0070C0"/>
                </a:solidFill>
              </a:rPr>
              <a:t>Reflexão e refração ionosférica</a:t>
            </a:r>
            <a:endParaRPr lang="pt-BR" sz="2800" dirty="0">
              <a:solidFill>
                <a:srgbClr val="0070C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99592" y="1484784"/>
            <a:ext cx="7632848" cy="4154016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1026" name="Picture 2" descr="C:\Users\edson\Pictures\img39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916832"/>
            <a:ext cx="7556214" cy="352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88641"/>
            <a:ext cx="7772400" cy="720079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rgbClr val="00B0F0"/>
                </a:solidFill>
              </a:rPr>
              <a:t>Ângulo de Brewster</a:t>
            </a:r>
            <a:endParaRPr lang="pt-BR" sz="2800" dirty="0">
              <a:solidFill>
                <a:srgbClr val="00B0F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1124744"/>
            <a:ext cx="8496944" cy="5328592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59632" y="4725144"/>
            <a:ext cx="1619998" cy="468000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704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19872" y="4653136"/>
            <a:ext cx="2231998" cy="468000"/>
          </a:xfrm>
          <a:prstGeom prst="rect">
            <a:avLst/>
          </a:prstGeom>
          <a:noFill/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704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78139" y="5661248"/>
            <a:ext cx="4517997" cy="468000"/>
          </a:xfrm>
          <a:prstGeom prst="rect">
            <a:avLst/>
          </a:prstGeom>
          <a:noFill/>
        </p:spPr>
      </p:pic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704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16216" y="5157192"/>
            <a:ext cx="1552000" cy="720000"/>
          </a:xfrm>
          <a:prstGeom prst="rect">
            <a:avLst/>
          </a:prstGeom>
          <a:noFill/>
        </p:spPr>
      </p:pic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885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4142" y="1340768"/>
            <a:ext cx="7762274" cy="29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32657"/>
            <a:ext cx="7772400" cy="864095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rgbClr val="0070C0"/>
                </a:solidFill>
              </a:rPr>
              <a:t>Laser a gás com janelas Brewster de quartzo </a:t>
            </a:r>
            <a:endParaRPr lang="pt-BR" sz="2800" dirty="0">
              <a:solidFill>
                <a:srgbClr val="0070C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5576" y="1484784"/>
            <a:ext cx="7704856" cy="4392488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1026" name="Picture 2" descr="C:\Users\edson\Pictures\img39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84784"/>
            <a:ext cx="7797600" cy="273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404665"/>
            <a:ext cx="7772400" cy="1008111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rgbClr val="00B0F0"/>
                </a:solidFill>
              </a:rPr>
              <a:t>Polarização, reflexão e refração</a:t>
            </a:r>
            <a:endParaRPr lang="pt-BR" sz="2800" dirty="0">
              <a:solidFill>
                <a:srgbClr val="00B0F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9552" y="1556792"/>
            <a:ext cx="8136904" cy="4082008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4098" name="Picture 2" descr="C:\Users\edson\Pictures\img361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2132856"/>
            <a:ext cx="2631017" cy="288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32657"/>
            <a:ext cx="7772400" cy="1008111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rgbClr val="0070C0"/>
                </a:solidFill>
              </a:rPr>
              <a:t>Laser a gás com janelas Brewster de quartzo </a:t>
            </a:r>
            <a:endParaRPr lang="pt-BR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11560" y="1628800"/>
            <a:ext cx="7848872" cy="4010000"/>
          </a:xfrm>
        </p:spPr>
        <p:txBody>
          <a:bodyPr/>
          <a:lstStyle/>
          <a:p>
            <a:pPr algn="l"/>
            <a:r>
              <a:rPr lang="pt-BR" dirty="0" smtClean="0">
                <a:solidFill>
                  <a:schemeClr val="tx1"/>
                </a:solidFill>
              </a:rPr>
              <a:t>A função das duas janelas de quartzo é reduzir as perdas por reflexão de campo elétrico polarizado no plano da tela. </a:t>
            </a:r>
          </a:p>
          <a:p>
            <a:pPr algn="l"/>
            <a:r>
              <a:rPr lang="pt-BR" dirty="0" smtClean="0">
                <a:solidFill>
                  <a:schemeClr val="tx1"/>
                </a:solidFill>
              </a:rPr>
              <a:t>As janelas provocam na saída um campo quase completamente linearmente polarizado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4" name="Picture 3" descr="C:\Users\edson\Pictures\Otica\220px-Brewster_window_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4221088"/>
            <a:ext cx="2757337" cy="169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548681"/>
            <a:ext cx="7772400" cy="1008111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rgbClr val="0070C0"/>
                </a:solidFill>
              </a:rPr>
              <a:t>Brewster na fotografia</a:t>
            </a:r>
            <a:endParaRPr lang="pt-BR" sz="2800" dirty="0">
              <a:solidFill>
                <a:srgbClr val="0070C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11560" y="1844824"/>
            <a:ext cx="7992888" cy="4464496"/>
          </a:xfrm>
        </p:spPr>
        <p:txBody>
          <a:bodyPr>
            <a:normAutofit fontScale="92500"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pPr algn="l"/>
            <a:endParaRPr lang="pt-PT" sz="2400" dirty="0" smtClean="0">
              <a:solidFill>
                <a:srgbClr val="002060"/>
              </a:solidFill>
            </a:endParaRPr>
          </a:p>
          <a:p>
            <a:pPr algn="l"/>
            <a:r>
              <a:rPr lang="pt-PT" sz="2400" dirty="0" smtClean="0">
                <a:solidFill>
                  <a:srgbClr val="002060"/>
                </a:solidFill>
              </a:rPr>
              <a:t>Fotografia tirada de uma janela com um filtro polarizador. A câmera girou em dois ângulos diferentes. No quadro da esquerda, o polarizador está alinhado com o ângulo de polarização da reflexão janela. Na foto à direita, o polarizador foi rotacionado 90 ° eliminando a luz solar refletida fortemente polarizada.</a:t>
            </a:r>
            <a:endParaRPr lang="pt-BR" sz="2400" dirty="0">
              <a:solidFill>
                <a:srgbClr val="002060"/>
              </a:solidFill>
            </a:endParaRPr>
          </a:p>
        </p:txBody>
      </p:sp>
      <p:pic>
        <p:nvPicPr>
          <p:cNvPr id="2050" name="Picture 2" descr="C:\Users\edson\Pictures\Otica\Poloriser-dem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628800"/>
            <a:ext cx="8114532" cy="262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88641"/>
            <a:ext cx="7772400" cy="1080119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rgbClr val="0070C0"/>
                </a:solidFill>
              </a:rPr>
              <a:t>Fibra ótica</a:t>
            </a:r>
            <a:br>
              <a:rPr lang="pt-BR" sz="2800" dirty="0" smtClean="0">
                <a:solidFill>
                  <a:srgbClr val="0070C0"/>
                </a:solidFill>
              </a:rPr>
            </a:br>
            <a:r>
              <a:rPr lang="pt-BR" sz="2800" dirty="0" smtClean="0">
                <a:solidFill>
                  <a:srgbClr val="0070C0"/>
                </a:solidFill>
              </a:rPr>
              <a:t>Problema cap. 33- 63</a:t>
            </a:r>
            <a:endParaRPr lang="pt-BR" sz="2800" dirty="0">
              <a:solidFill>
                <a:srgbClr val="0070C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11560" y="1484784"/>
            <a:ext cx="7776864" cy="4680520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485900"/>
            <a:ext cx="6858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80112" y="5085184"/>
            <a:ext cx="2078573" cy="90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88641"/>
            <a:ext cx="7772400" cy="720079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rgbClr val="00B0F0"/>
                </a:solidFill>
              </a:rPr>
              <a:t>Polarização</a:t>
            </a:r>
            <a:endParaRPr lang="pt-BR" sz="2800" dirty="0">
              <a:solidFill>
                <a:srgbClr val="00B0F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1196752"/>
            <a:ext cx="8208912" cy="5040560"/>
          </a:xfrm>
        </p:spPr>
        <p:txBody>
          <a:bodyPr>
            <a:normAutofit/>
          </a:bodyPr>
          <a:lstStyle/>
          <a:p>
            <a:pPr algn="l"/>
            <a:r>
              <a:rPr lang="pt-BR" sz="2400" dirty="0" smtClean="0">
                <a:solidFill>
                  <a:schemeClr val="tx1"/>
                </a:solidFill>
              </a:rPr>
              <a:t>Luz não polarizada</a:t>
            </a:r>
            <a:endParaRPr lang="pt-BR" sz="2400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edson\Pictures\img36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01" y="1124744"/>
            <a:ext cx="3280780" cy="2448000"/>
          </a:xfrm>
          <a:prstGeom prst="rect">
            <a:avLst/>
          </a:prstGeom>
          <a:noFill/>
        </p:spPr>
      </p:pic>
      <p:pic>
        <p:nvPicPr>
          <p:cNvPr id="1027" name="Picture 3" descr="C:\Users\edson\Pictures\img36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2060848"/>
            <a:ext cx="1764792" cy="3538728"/>
          </a:xfrm>
          <a:prstGeom prst="rect">
            <a:avLst/>
          </a:prstGeom>
          <a:noFill/>
        </p:spPr>
      </p:pic>
      <p:pic>
        <p:nvPicPr>
          <p:cNvPr id="1028" name="Picture 4" descr="C:\Users\edson\Pictures\img37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4082" y="3861048"/>
            <a:ext cx="2152243" cy="1764000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79512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899829" rIns="91440" bIns="899829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40152" y="5949280"/>
            <a:ext cx="1332001" cy="504000"/>
          </a:xfrm>
          <a:prstGeom prst="rect">
            <a:avLst/>
          </a:prstGeom>
          <a:noFill/>
        </p:spPr>
      </p:pic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7239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476673"/>
            <a:ext cx="7772400" cy="792087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rgbClr val="0070C0"/>
                </a:solidFill>
              </a:rPr>
              <a:t>Intensidade da luz</a:t>
            </a:r>
            <a:endParaRPr lang="pt-BR" sz="2800" dirty="0">
              <a:solidFill>
                <a:srgbClr val="0070C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99592" y="1556792"/>
            <a:ext cx="7488832" cy="4536504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35696" y="1916832"/>
            <a:ext cx="1845251" cy="1404000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11239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41468" y="3573016"/>
            <a:ext cx="2542500" cy="900000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838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35696" y="4797151"/>
            <a:ext cx="2399081" cy="828000"/>
          </a:xfrm>
          <a:prstGeom prst="rect">
            <a:avLst/>
          </a:prstGeom>
          <a:noFill/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8286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Picture 4" descr="C:\Users\edson\Pictures\img37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08104" y="2852936"/>
            <a:ext cx="2152243" cy="176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404665"/>
            <a:ext cx="7772400" cy="792087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rgbClr val="0070C0"/>
                </a:solidFill>
              </a:rPr>
              <a:t>Exemplo 33-2</a:t>
            </a:r>
            <a:endParaRPr lang="pt-BR" sz="2800" dirty="0">
              <a:solidFill>
                <a:srgbClr val="0070C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27584" y="1484784"/>
            <a:ext cx="7560840" cy="4752528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33794" name="Picture 2" descr="C:\Users\edson\Pictures\Otica\img54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108" y="1556792"/>
            <a:ext cx="4459308" cy="3744000"/>
          </a:xfrm>
          <a:prstGeom prst="rect">
            <a:avLst/>
          </a:prstGeom>
          <a:noFill/>
        </p:spPr>
      </p:pic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5616" y="1628800"/>
            <a:ext cx="1082400" cy="792000"/>
          </a:xfrm>
          <a:prstGeom prst="rect">
            <a:avLst/>
          </a:prstGeom>
          <a:noFill/>
        </p:spPr>
      </p:pic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0" y="1028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5615" y="2420887"/>
            <a:ext cx="1886769" cy="504000"/>
          </a:xfrm>
          <a:prstGeom prst="rect">
            <a:avLst/>
          </a:prstGeom>
          <a:noFill/>
        </p:spPr>
      </p:pic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0" y="8286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33801" name="Picture 9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5615" y="3068959"/>
            <a:ext cx="1886769" cy="504000"/>
          </a:xfrm>
          <a:prstGeom prst="rect">
            <a:avLst/>
          </a:prstGeom>
          <a:noFill/>
        </p:spPr>
      </p:pic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0" y="8286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805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33804" name="Picture 12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5615" y="3681080"/>
            <a:ext cx="2904001" cy="468000"/>
          </a:xfrm>
          <a:prstGeom prst="rect">
            <a:avLst/>
          </a:prstGeom>
          <a:noFill/>
        </p:spPr>
      </p:pic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0" y="8286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33807" name="Picture 15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5616" y="4365184"/>
            <a:ext cx="1174154" cy="720000"/>
          </a:xfrm>
          <a:prstGeom prst="rect">
            <a:avLst/>
          </a:prstGeom>
          <a:noFill/>
        </p:spPr>
      </p:pic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0" y="107632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476673"/>
            <a:ext cx="7772400" cy="720079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rgbClr val="00B0F0"/>
                </a:solidFill>
              </a:rPr>
              <a:t>Polarização</a:t>
            </a:r>
            <a:endParaRPr lang="pt-BR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11560" y="1556792"/>
            <a:ext cx="7920880" cy="4320480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26626" name="Picture 2" descr="C:\Users\edson\Pictures\img37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348880"/>
            <a:ext cx="5432266" cy="255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476673"/>
            <a:ext cx="7772400" cy="792087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rgbClr val="00B0F0"/>
                </a:solidFill>
              </a:rPr>
              <a:t>Leis de Snell</a:t>
            </a:r>
            <a:endParaRPr lang="pt-BR" sz="2800" dirty="0">
              <a:solidFill>
                <a:srgbClr val="00B0F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3568" y="1268760"/>
            <a:ext cx="7920880" cy="4968552"/>
          </a:xfrm>
        </p:spPr>
        <p:txBody>
          <a:bodyPr/>
          <a:lstStyle/>
          <a:p>
            <a:pPr algn="l"/>
            <a:r>
              <a:rPr lang="pt-BR" dirty="0" smtClean="0"/>
              <a:t>Reflexão</a:t>
            </a:r>
            <a:endParaRPr lang="pt-BR" dirty="0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5616" y="2564904"/>
            <a:ext cx="1195712" cy="540000"/>
          </a:xfrm>
          <a:prstGeom prst="rect">
            <a:avLst/>
          </a:prstGeom>
          <a:noFill/>
        </p:spPr>
      </p:pic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1560" y="3356992"/>
            <a:ext cx="2757856" cy="540000"/>
          </a:xfrm>
          <a:prstGeom prst="rect">
            <a:avLst/>
          </a:prstGeom>
          <a:noFill/>
        </p:spPr>
      </p:pic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43608" y="4365104"/>
            <a:ext cx="1470855" cy="792000"/>
          </a:xfrm>
          <a:prstGeom prst="rect">
            <a:avLst/>
          </a:prstGeom>
          <a:noFill/>
        </p:spPr>
      </p:pic>
      <p:pic>
        <p:nvPicPr>
          <p:cNvPr id="10" name="Imagem 9" descr="C:\Users\edson\Documents\Otica_Aplicada\Snell.jp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19872" y="1772816"/>
            <a:ext cx="5544056" cy="36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60649"/>
            <a:ext cx="7772400" cy="792087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rgbClr val="00B0F0"/>
                </a:solidFill>
              </a:rPr>
              <a:t>Leis de Snell</a:t>
            </a:r>
            <a:endParaRPr lang="pt-BR" sz="2800" dirty="0">
              <a:solidFill>
                <a:srgbClr val="00B0F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8496944" cy="5256584"/>
          </a:xfrm>
        </p:spPr>
        <p:txBody>
          <a:bodyPr>
            <a:normAutofit fontScale="92500" lnSpcReduction="20000"/>
          </a:bodyPr>
          <a:lstStyle/>
          <a:p>
            <a:pPr lvl="0" algn="l"/>
            <a:r>
              <a:rPr lang="pt-BR" dirty="0" smtClean="0"/>
              <a:t>Refração     </a:t>
            </a:r>
          </a:p>
          <a:p>
            <a:pPr lvl="0"/>
            <a:endParaRPr lang="pt-BR" sz="2600" dirty="0">
              <a:solidFill>
                <a:schemeClr val="tx1"/>
              </a:solidFill>
            </a:endParaRPr>
          </a:p>
          <a:p>
            <a:pPr lvl="0"/>
            <a:endParaRPr lang="pt-BR" sz="2600" dirty="0" smtClean="0">
              <a:solidFill>
                <a:schemeClr val="tx1"/>
              </a:solidFill>
            </a:endParaRPr>
          </a:p>
          <a:p>
            <a:pPr lvl="0"/>
            <a:endParaRPr lang="pt-BR" sz="2600" dirty="0">
              <a:solidFill>
                <a:schemeClr val="tx1"/>
              </a:solidFill>
            </a:endParaRPr>
          </a:p>
          <a:p>
            <a:pPr lvl="0" algn="l"/>
            <a:r>
              <a:rPr lang="pt-BR" sz="2600" dirty="0">
                <a:solidFill>
                  <a:schemeClr val="tx1"/>
                </a:solidFill>
              </a:rPr>
              <a:t> </a:t>
            </a:r>
            <a:r>
              <a:rPr lang="pt-BR" sz="2600" dirty="0" smtClean="0">
                <a:solidFill>
                  <a:schemeClr val="tx1"/>
                </a:solidFill>
              </a:rPr>
              <a:t>              </a:t>
            </a:r>
          </a:p>
          <a:p>
            <a:pPr lvl="0" algn="l"/>
            <a:endParaRPr lang="pt-BR" sz="2600" dirty="0">
              <a:solidFill>
                <a:schemeClr val="tx1"/>
              </a:solidFill>
            </a:endParaRPr>
          </a:p>
          <a:p>
            <a:pPr lvl="0" algn="l"/>
            <a:r>
              <a:rPr lang="pt-BR" sz="2400" dirty="0" smtClean="0">
                <a:solidFill>
                  <a:schemeClr val="tx1"/>
                </a:solidFill>
              </a:rPr>
              <a:t>          índice </a:t>
            </a:r>
            <a:r>
              <a:rPr lang="pt-BR" sz="2400" dirty="0">
                <a:solidFill>
                  <a:schemeClr val="tx1"/>
                </a:solidFill>
              </a:rPr>
              <a:t>de refração do meio </a:t>
            </a:r>
            <a:r>
              <a:rPr lang="pt-BR" sz="2400" dirty="0" smtClean="0">
                <a:solidFill>
                  <a:schemeClr val="tx1"/>
                </a:solidFill>
              </a:rPr>
              <a:t>1  </a:t>
            </a:r>
            <a:r>
              <a:rPr lang="pt-BR" sz="2400" dirty="0"/>
              <a:t> </a:t>
            </a:r>
            <a:endParaRPr lang="pt-BR" sz="2400" dirty="0" smtClean="0">
              <a:solidFill>
                <a:schemeClr val="tx1"/>
              </a:solidFill>
            </a:endParaRPr>
          </a:p>
          <a:p>
            <a:pPr algn="l"/>
            <a:r>
              <a:rPr lang="pt-BR" sz="2400" dirty="0" smtClean="0">
                <a:solidFill>
                  <a:schemeClr val="tx1"/>
                </a:solidFill>
              </a:rPr>
              <a:t>          índice </a:t>
            </a:r>
            <a:r>
              <a:rPr lang="pt-BR" sz="2400" dirty="0">
                <a:solidFill>
                  <a:schemeClr val="tx1"/>
                </a:solidFill>
              </a:rPr>
              <a:t>de refração do meio 2</a:t>
            </a:r>
          </a:p>
          <a:p>
            <a:pPr algn="l"/>
            <a:r>
              <a:rPr lang="pt-BR" sz="2400" dirty="0">
                <a:solidFill>
                  <a:schemeClr val="tx1"/>
                </a:solidFill>
              </a:rPr>
              <a:t> </a:t>
            </a:r>
            <a:r>
              <a:rPr lang="pt-BR" sz="2400" dirty="0" smtClean="0">
                <a:solidFill>
                  <a:schemeClr val="tx1"/>
                </a:solidFill>
              </a:rPr>
              <a:t>         velocidade </a:t>
            </a:r>
            <a:r>
              <a:rPr lang="pt-BR" sz="2400" dirty="0">
                <a:solidFill>
                  <a:schemeClr val="tx1"/>
                </a:solidFill>
              </a:rPr>
              <a:t>de propagação da onda no meio </a:t>
            </a:r>
            <a:r>
              <a:rPr lang="pt-BR" sz="2400" dirty="0" smtClean="0">
                <a:solidFill>
                  <a:schemeClr val="tx1"/>
                </a:solidFill>
              </a:rPr>
              <a:t>1</a:t>
            </a:r>
          </a:p>
          <a:p>
            <a:pPr algn="l"/>
            <a:r>
              <a:rPr lang="pt-BR" sz="2400" dirty="0">
                <a:solidFill>
                  <a:schemeClr val="tx1"/>
                </a:solidFill>
              </a:rPr>
              <a:t> </a:t>
            </a:r>
            <a:r>
              <a:rPr lang="pt-BR" sz="2400" dirty="0" smtClean="0">
                <a:solidFill>
                  <a:schemeClr val="tx1"/>
                </a:solidFill>
              </a:rPr>
              <a:t>          velocidade </a:t>
            </a:r>
            <a:r>
              <a:rPr lang="pt-BR" sz="2400" dirty="0">
                <a:solidFill>
                  <a:schemeClr val="tx1"/>
                </a:solidFill>
              </a:rPr>
              <a:t>de propagação da onda no meio </a:t>
            </a:r>
            <a:r>
              <a:rPr lang="pt-BR" sz="2400" dirty="0" smtClean="0">
                <a:solidFill>
                  <a:schemeClr val="tx1"/>
                </a:solidFill>
              </a:rPr>
              <a:t>2</a:t>
            </a:r>
            <a:endParaRPr lang="pt-BR" sz="2400" dirty="0">
              <a:solidFill>
                <a:schemeClr val="tx1"/>
              </a:solidFill>
            </a:endParaRPr>
          </a:p>
          <a:p>
            <a:pPr algn="l"/>
            <a:r>
              <a:rPr lang="pt-BR" sz="2400" dirty="0">
                <a:solidFill>
                  <a:schemeClr val="tx1"/>
                </a:solidFill>
              </a:rPr>
              <a:t> </a:t>
            </a:r>
            <a:r>
              <a:rPr lang="pt-BR" sz="2400" dirty="0" smtClean="0">
                <a:solidFill>
                  <a:schemeClr val="tx1"/>
                </a:solidFill>
              </a:rPr>
              <a:t>          constante </a:t>
            </a:r>
            <a:r>
              <a:rPr lang="pt-BR" sz="2400" dirty="0">
                <a:solidFill>
                  <a:schemeClr val="tx1"/>
                </a:solidFill>
              </a:rPr>
              <a:t>de fase da onda no meio </a:t>
            </a:r>
            <a:r>
              <a:rPr lang="pt-BR" sz="2400" dirty="0" smtClean="0">
                <a:solidFill>
                  <a:schemeClr val="tx1"/>
                </a:solidFill>
              </a:rPr>
              <a:t>1</a:t>
            </a:r>
          </a:p>
          <a:p>
            <a:pPr algn="l"/>
            <a:r>
              <a:rPr lang="pt-BR" sz="2400" dirty="0">
                <a:solidFill>
                  <a:schemeClr val="tx1"/>
                </a:solidFill>
              </a:rPr>
              <a:t> </a:t>
            </a:r>
            <a:r>
              <a:rPr lang="pt-BR" sz="2400" dirty="0" smtClean="0">
                <a:solidFill>
                  <a:schemeClr val="tx1"/>
                </a:solidFill>
              </a:rPr>
              <a:t>          constante </a:t>
            </a:r>
            <a:r>
              <a:rPr lang="pt-BR" sz="2400" dirty="0">
                <a:solidFill>
                  <a:schemeClr val="tx1"/>
                </a:solidFill>
              </a:rPr>
              <a:t>de fase da onda no meio 2.</a:t>
            </a:r>
          </a:p>
          <a:p>
            <a:pPr algn="l"/>
            <a:r>
              <a:rPr lang="pt-BR" sz="2400" dirty="0">
                <a:solidFill>
                  <a:schemeClr val="tx1"/>
                </a:solidFill>
              </a:rPr>
              <a:t> </a:t>
            </a:r>
            <a:r>
              <a:rPr lang="pt-BR" sz="2400" dirty="0" smtClean="0">
                <a:solidFill>
                  <a:schemeClr val="tx1"/>
                </a:solidFill>
              </a:rPr>
              <a:t>          permissividade </a:t>
            </a:r>
            <a:r>
              <a:rPr lang="pt-BR" sz="2400" dirty="0">
                <a:solidFill>
                  <a:schemeClr val="tx1"/>
                </a:solidFill>
              </a:rPr>
              <a:t>do meio </a:t>
            </a:r>
            <a:r>
              <a:rPr lang="pt-BR" sz="2400" dirty="0" smtClean="0">
                <a:solidFill>
                  <a:schemeClr val="tx1"/>
                </a:solidFill>
              </a:rPr>
              <a:t>1          </a:t>
            </a:r>
            <a:r>
              <a:rPr lang="pt-BR" sz="2400" dirty="0">
                <a:solidFill>
                  <a:schemeClr val="tx1"/>
                </a:solidFill>
              </a:rPr>
              <a:t>permeabilidade do meio 1</a:t>
            </a:r>
            <a:endParaRPr lang="pt-BR" sz="2400" dirty="0" smtClean="0">
              <a:solidFill>
                <a:schemeClr val="tx1"/>
              </a:solidFill>
            </a:endParaRPr>
          </a:p>
          <a:p>
            <a:pPr algn="l"/>
            <a:r>
              <a:rPr lang="pt-BR" sz="2400" dirty="0">
                <a:solidFill>
                  <a:schemeClr val="tx1"/>
                </a:solidFill>
              </a:rPr>
              <a:t> </a:t>
            </a:r>
            <a:r>
              <a:rPr lang="pt-BR" sz="2400" dirty="0" smtClean="0">
                <a:solidFill>
                  <a:schemeClr val="tx1"/>
                </a:solidFill>
              </a:rPr>
              <a:t>          permissividade </a:t>
            </a:r>
            <a:r>
              <a:rPr lang="pt-BR" sz="2400" dirty="0">
                <a:solidFill>
                  <a:schemeClr val="tx1"/>
                </a:solidFill>
              </a:rPr>
              <a:t>do meio </a:t>
            </a:r>
            <a:r>
              <a:rPr lang="pt-BR" sz="2400" dirty="0" smtClean="0">
                <a:solidFill>
                  <a:schemeClr val="tx1"/>
                </a:solidFill>
              </a:rPr>
              <a:t>2          permeabilidade </a:t>
            </a:r>
            <a:r>
              <a:rPr lang="pt-BR" sz="2400" dirty="0">
                <a:solidFill>
                  <a:schemeClr val="tx1"/>
                </a:solidFill>
              </a:rPr>
              <a:t>do </a:t>
            </a:r>
            <a:r>
              <a:rPr lang="pt-BR" sz="2400" dirty="0" smtClean="0">
                <a:solidFill>
                  <a:schemeClr val="tx1"/>
                </a:solidFill>
              </a:rPr>
              <a:t>meio 2</a:t>
            </a:r>
            <a:endParaRPr lang="pt-BR" sz="2400" dirty="0">
              <a:solidFill>
                <a:schemeClr val="tx1"/>
              </a:solidFill>
            </a:endParaRPr>
          </a:p>
          <a:p>
            <a:endParaRPr lang="pt-BR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5616" y="1988840"/>
            <a:ext cx="2143125" cy="619125"/>
          </a:xfrm>
          <a:prstGeom prst="rect">
            <a:avLst/>
          </a:prstGeom>
          <a:noFill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23928" y="1988840"/>
            <a:ext cx="981075" cy="619125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5616" y="2636912"/>
            <a:ext cx="2066925" cy="657225"/>
          </a:xfrm>
          <a:prstGeom prst="rect">
            <a:avLst/>
          </a:prstGeom>
          <a:noFill/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76256" y="3501008"/>
            <a:ext cx="1728000" cy="1080000"/>
          </a:xfrm>
          <a:prstGeom prst="rect">
            <a:avLst/>
          </a:prstGeom>
          <a:noFill/>
        </p:spPr>
      </p:pic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5576" y="3429000"/>
            <a:ext cx="267433" cy="468000"/>
          </a:xfrm>
          <a:prstGeom prst="rect">
            <a:avLst/>
          </a:prstGeom>
          <a:noFill/>
        </p:spPr>
      </p:pic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5576" y="3789040"/>
            <a:ext cx="267434" cy="468000"/>
          </a:xfrm>
          <a:prstGeom prst="rect">
            <a:avLst/>
          </a:prstGeom>
          <a:noFill/>
        </p:spPr>
      </p:pic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5576" y="4833208"/>
            <a:ext cx="267426" cy="468000"/>
          </a:xfrm>
          <a:prstGeom prst="rect">
            <a:avLst/>
          </a:prstGeom>
          <a:noFill/>
        </p:spPr>
      </p:pic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5576" y="5157192"/>
            <a:ext cx="267426" cy="468000"/>
          </a:xfrm>
          <a:prstGeom prst="rect">
            <a:avLst/>
          </a:prstGeom>
          <a:noFill/>
        </p:spPr>
      </p:pic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049" name="Picture 25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5576" y="5517232"/>
            <a:ext cx="267426" cy="468000"/>
          </a:xfrm>
          <a:prstGeom prst="rect">
            <a:avLst/>
          </a:prstGeom>
          <a:noFill/>
        </p:spPr>
      </p:pic>
      <p:sp>
        <p:nvSpPr>
          <p:cNvPr id="1052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051" name="Picture 27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5576" y="5877272"/>
            <a:ext cx="284142" cy="468000"/>
          </a:xfrm>
          <a:prstGeom prst="rect">
            <a:avLst/>
          </a:prstGeom>
          <a:noFill/>
        </p:spPr>
      </p:pic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053" name="Picture 29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5576" y="4149080"/>
            <a:ext cx="250716" cy="468000"/>
          </a:xfrm>
          <a:prstGeom prst="rect">
            <a:avLst/>
          </a:prstGeom>
          <a:noFill/>
        </p:spPr>
      </p:pic>
      <p:sp>
        <p:nvSpPr>
          <p:cNvPr id="1056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055" name="Picture 31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5576" y="4509120"/>
            <a:ext cx="267426" cy="468000"/>
          </a:xfrm>
          <a:prstGeom prst="rect">
            <a:avLst/>
          </a:prstGeom>
          <a:noFill/>
        </p:spPr>
      </p:pic>
      <p:pic>
        <p:nvPicPr>
          <p:cNvPr id="37" name="Imagem 36" descr="C:\Users\edson\Documents\Otica_Aplicada\Snell.jpg"/>
          <p:cNvPicPr/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940152" y="620688"/>
            <a:ext cx="2808312" cy="20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8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057" name="Picture 33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55976" y="5517232"/>
            <a:ext cx="267426" cy="468000"/>
          </a:xfrm>
          <a:prstGeom prst="rect">
            <a:avLst/>
          </a:prstGeom>
          <a:noFill/>
        </p:spPr>
      </p:pic>
      <p:sp>
        <p:nvSpPr>
          <p:cNvPr id="1060" name="Rectangle 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059" name="Picture 35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55976" y="5877272"/>
            <a:ext cx="267426" cy="468000"/>
          </a:xfrm>
          <a:prstGeom prst="rect">
            <a:avLst/>
          </a:prstGeom>
          <a:noFill/>
        </p:spPr>
      </p:pic>
      <p:sp>
        <p:nvSpPr>
          <p:cNvPr id="1062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061" name="Picture 37"/>
          <p:cNvPicPr>
            <a:picLocks noChangeAspect="1" noChangeArrowheads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91880" y="2708919"/>
            <a:ext cx="1560490" cy="648000"/>
          </a:xfrm>
          <a:prstGeom prst="rect">
            <a:avLst/>
          </a:prstGeom>
          <a:noFill/>
        </p:spPr>
      </p:pic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063" name="Picture 39"/>
          <p:cNvPicPr>
            <a:picLocks noChangeAspect="1" noChangeArrowheads="1"/>
          </p:cNvPicPr>
          <p:nvPr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20072" y="2708920"/>
            <a:ext cx="1573716" cy="64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32657"/>
            <a:ext cx="7772400" cy="792087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rgbClr val="00B0F0"/>
                </a:solidFill>
              </a:rPr>
              <a:t>Leis de Snell</a:t>
            </a:r>
            <a:endParaRPr lang="pt-BR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27584" y="1268760"/>
            <a:ext cx="7704856" cy="5184576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1026" name="Picture 2" descr="C:\Users\edson\Pictures\Otica\img544.jpg"/>
          <p:cNvPicPr>
            <a:picLocks noChangeAspect="1" noChangeArrowheads="1"/>
          </p:cNvPicPr>
          <p:nvPr/>
        </p:nvPicPr>
        <p:blipFill>
          <a:blip r:embed="rId2" cstate="print"/>
          <a:srcRect b="77344"/>
          <a:stretch>
            <a:fillRect/>
          </a:stretch>
        </p:blipFill>
        <p:spPr bwMode="auto">
          <a:xfrm>
            <a:off x="755576" y="1772816"/>
            <a:ext cx="3808786" cy="1944216"/>
          </a:xfrm>
          <a:prstGeom prst="rect">
            <a:avLst/>
          </a:prstGeom>
          <a:noFill/>
        </p:spPr>
      </p:pic>
      <p:pic>
        <p:nvPicPr>
          <p:cNvPr id="1027" name="Picture 3" descr="C:\Users\edson\Pictures\Otica\img544.jpg"/>
          <p:cNvPicPr>
            <a:picLocks noChangeAspect="1" noChangeArrowheads="1"/>
          </p:cNvPicPr>
          <p:nvPr/>
        </p:nvPicPr>
        <p:blipFill>
          <a:blip r:embed="rId2" cstate="print"/>
          <a:srcRect l="5488" t="28723" b="41788"/>
          <a:stretch>
            <a:fillRect/>
          </a:stretch>
        </p:blipFill>
        <p:spPr bwMode="auto">
          <a:xfrm>
            <a:off x="4644008" y="1412776"/>
            <a:ext cx="3994366" cy="2808000"/>
          </a:xfrm>
          <a:prstGeom prst="rect">
            <a:avLst/>
          </a:prstGeom>
          <a:noFill/>
        </p:spPr>
      </p:pic>
      <p:pic>
        <p:nvPicPr>
          <p:cNvPr id="1028" name="Picture 4" descr="C:\Users\edson\Pictures\Otica\img544.jpg"/>
          <p:cNvPicPr>
            <a:picLocks noChangeAspect="1" noChangeArrowheads="1"/>
          </p:cNvPicPr>
          <p:nvPr/>
        </p:nvPicPr>
        <p:blipFill>
          <a:blip r:embed="rId2" cstate="print"/>
          <a:srcRect t="63886" b="3092"/>
          <a:stretch>
            <a:fillRect/>
          </a:stretch>
        </p:blipFill>
        <p:spPr bwMode="auto">
          <a:xfrm>
            <a:off x="2987824" y="3933056"/>
            <a:ext cx="3097136" cy="2304256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59632" y="4329224"/>
            <a:ext cx="1192441" cy="1116000"/>
          </a:xfrm>
          <a:prstGeom prst="rect">
            <a:avLst/>
          </a:prstGeom>
          <a:noFill/>
        </p:spPr>
      </p:pic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1152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57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287</Words>
  <Application>Microsoft Office PowerPoint</Application>
  <PresentationFormat>Apresentação na tela (4:3)</PresentationFormat>
  <Paragraphs>63</Paragraphs>
  <Slides>22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Tema do Office</vt:lpstr>
      <vt:lpstr>Apresentação do PowerPoint</vt:lpstr>
      <vt:lpstr>Polarização, reflexão e refração</vt:lpstr>
      <vt:lpstr>Polarização</vt:lpstr>
      <vt:lpstr>Intensidade da luz</vt:lpstr>
      <vt:lpstr>Exemplo 33-2</vt:lpstr>
      <vt:lpstr>Polarização</vt:lpstr>
      <vt:lpstr>Leis de Snell</vt:lpstr>
      <vt:lpstr>Leis de Snell</vt:lpstr>
      <vt:lpstr>Leis de Snell</vt:lpstr>
      <vt:lpstr>Leis de Snell</vt:lpstr>
      <vt:lpstr>Índices de refração</vt:lpstr>
      <vt:lpstr>Leis de Snell</vt:lpstr>
      <vt:lpstr>Dispersão cromática</vt:lpstr>
      <vt:lpstr>Dispersão cromática</vt:lpstr>
      <vt:lpstr>O arco-íris </vt:lpstr>
      <vt:lpstr>Reflexão total</vt:lpstr>
      <vt:lpstr>Reflexão e refração ionosférica</vt:lpstr>
      <vt:lpstr>Ângulo de Brewster</vt:lpstr>
      <vt:lpstr>Laser a gás com janelas Brewster de quartzo </vt:lpstr>
      <vt:lpstr>Laser a gás com janelas Brewster de quartzo </vt:lpstr>
      <vt:lpstr>Brewster na fotografia</vt:lpstr>
      <vt:lpstr>Fibra ótica Problema cap. 33- 63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Edson Pereira Cardoso</dc:creator>
  <cp:lastModifiedBy>Edson Pereira Cardoso</cp:lastModifiedBy>
  <cp:revision>45</cp:revision>
  <dcterms:created xsi:type="dcterms:W3CDTF">2012-02-20T10:04:09Z</dcterms:created>
  <dcterms:modified xsi:type="dcterms:W3CDTF">2016-04-01T09:36:57Z</dcterms:modified>
</cp:coreProperties>
</file>