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2"/>
  </p:notesMasterIdLst>
  <p:sldIdLst>
    <p:sldId id="314" r:id="rId2"/>
    <p:sldId id="538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</p:sldIdLst>
  <p:sldSz cx="9144000" cy="6858000" type="screen4x3"/>
  <p:notesSz cx="6665913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76" autoAdjust="0"/>
  </p:normalViewPr>
  <p:slideViewPr>
    <p:cSldViewPr>
      <p:cViewPr varScale="1">
        <p:scale>
          <a:sx n="110" d="100"/>
          <a:sy n="110" d="100"/>
        </p:scale>
        <p:origin x="39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5075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65CA2385-F8F7-4323-B5A3-D637D08ACFC7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2413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5075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60C3F9-93E5-442F-9642-1A2B53F06A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97035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7370-1F7A-4870-9903-C63A9D05D8D8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A5557-5B6A-4E06-87F9-8F220EFBD6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89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9D89A-1A57-4DCB-81CE-5E473B9BA21B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9B55B-4274-4D39-892A-682249AB2DD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472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1744A-CB51-4CC9-95B8-C861C1ECD0B7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00F75-8415-4E97-BDBE-7ABE6F82530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505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CABEF-E8BE-432F-8D87-A049D888FC3B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487F-57AB-47F6-B766-F4585864180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852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034C3-87F1-41D3-92BB-890EE5BEA177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277-9CF9-49AC-94A1-B4234ED1C33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065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85633-15B6-4BEC-9EC8-3651844BACAD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77E1-388B-4035-8DC3-C6B2F2D10F6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528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BD45D-3F17-4E31-8EF4-8D8C48F7B028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951C-AD2B-4EFE-84ED-B2F09F5484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129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81F32-CB7B-49C4-BF6B-552511C17E9F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3B53C-B7C6-4015-A43B-3543EB93FE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960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63E4B-A864-4C04-9ADD-8D2815513C8D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D0042-2354-4757-83C3-0633359EC35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83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9D557-BBD1-4792-AC2B-8DD0362902BF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33480-D2F1-464F-9607-F03768C501A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764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8B02-9BC6-4357-8221-38260C9F8CB3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6E2C0-11ED-4012-84FE-E7A277D7A8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14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9E49B-E4AC-4B7C-B6C4-3BB37EC9381A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D8B0E-CC20-413B-A729-3C20409D8A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83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7A33C4AD-D5E3-4F63-B174-325BD79C2CA0}" type="datetimeFigureOut">
              <a:rPr lang="pt-BR"/>
              <a:pPr>
                <a:defRPr/>
              </a:pPr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8FCF7C-71FC-4F02-8A18-2CE923F200A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409700" y="692150"/>
            <a:ext cx="7194550" cy="1008063"/>
          </a:xfrm>
        </p:spPr>
        <p:txBody>
          <a:bodyPr/>
          <a:lstStyle/>
          <a:p>
            <a:r>
              <a:rPr lang="pt-BR" altLang="pt-BR" b="1" dirty="0" smtClean="0"/>
              <a:t>ELE08498 Eletrônica Básica II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2564185"/>
            <a:ext cx="9073008" cy="3961159"/>
          </a:xfrm>
        </p:spPr>
        <p:txBody>
          <a:bodyPr/>
          <a:lstStyle/>
          <a:p>
            <a:pPr marL="0" indent="0" algn="ctr">
              <a:buNone/>
            </a:pPr>
            <a:r>
              <a:rPr lang="pt-BR" altLang="pt-BR" sz="3600" b="1" dirty="0" smtClean="0"/>
              <a:t>Aplicações de Amplificadores Operacionais</a:t>
            </a:r>
          </a:p>
          <a:p>
            <a:pPr marL="0" indent="0" algn="ctr">
              <a:buNone/>
            </a:pPr>
            <a:endParaRPr lang="pt-BR" altLang="pt-BR" sz="1800" b="1" dirty="0" smtClean="0"/>
          </a:p>
          <a:p>
            <a:pPr marL="0" indent="0" algn="ctr">
              <a:buNone/>
            </a:pPr>
            <a:r>
              <a:rPr lang="pt-BR" altLang="pt-BR" sz="3600" b="1" dirty="0" smtClean="0"/>
              <a:t>Circuitos contendo </a:t>
            </a:r>
            <a:r>
              <a:rPr lang="pt-BR" altLang="pt-BR" sz="3600" b="1" dirty="0" err="1" smtClean="0"/>
              <a:t>Amp</a:t>
            </a:r>
            <a:r>
              <a:rPr lang="pt-BR" altLang="pt-BR" sz="3600" b="1" dirty="0" smtClean="0"/>
              <a:t> </a:t>
            </a:r>
            <a:r>
              <a:rPr lang="pt-BR" altLang="pt-BR" sz="3600" b="1" dirty="0" err="1" smtClean="0"/>
              <a:t>Ops</a:t>
            </a:r>
            <a:r>
              <a:rPr lang="pt-BR" altLang="pt-BR" sz="3600" b="1" dirty="0" smtClean="0"/>
              <a:t> Ideais</a:t>
            </a:r>
          </a:p>
          <a:p>
            <a:pPr marL="0" indent="0" algn="ctr">
              <a:buNone/>
            </a:pPr>
            <a:r>
              <a:rPr lang="pt-BR" altLang="pt-BR" sz="3600" b="1" dirty="0" smtClean="0"/>
              <a:t>(solução por equações </a:t>
            </a:r>
            <a:r>
              <a:rPr lang="pt-BR" altLang="pt-BR" sz="3600" b="1" dirty="0"/>
              <a:t>n</a:t>
            </a:r>
            <a:r>
              <a:rPr lang="pt-BR" altLang="pt-BR" sz="3600" b="1" dirty="0" smtClean="0"/>
              <a:t>odais)</a:t>
            </a:r>
          </a:p>
          <a:p>
            <a:pPr marL="0" indent="0" algn="ctr">
              <a:buNone/>
            </a:pPr>
            <a:endParaRPr lang="pt-BR" altLang="pt-BR" sz="2800" b="1" dirty="0"/>
          </a:p>
          <a:p>
            <a:pPr marL="0" indent="0" algn="ctr">
              <a:buNone/>
            </a:pPr>
            <a:r>
              <a:rPr lang="pt-BR" altLang="pt-BR" sz="2800" b="1" dirty="0" smtClean="0"/>
              <a:t>Semestre 2017/2</a:t>
            </a:r>
          </a:p>
          <a:p>
            <a:pPr marL="0" indent="0" algn="ctr">
              <a:buNone/>
            </a:pPr>
            <a:r>
              <a:rPr lang="pt-BR" altLang="pt-BR" sz="2800" b="1" dirty="0" smtClean="0"/>
              <a:t>Prof.: Mário Sarcinelli Filho</a:t>
            </a:r>
            <a:endParaRPr lang="pt-BR" altLang="pt-BR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268760"/>
            <a:ext cx="4248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caso presente, usando MATLAB teremos</a:t>
            </a:r>
          </a:p>
          <a:p>
            <a:endParaRPr lang="pt-BR" dirty="0" smtClean="0"/>
          </a:p>
          <a:p>
            <a:r>
              <a:rPr lang="pt-BR" dirty="0" smtClean="0"/>
              <a:t>&gt;&gt; Y</a:t>
            </a:r>
          </a:p>
          <a:p>
            <a:r>
              <a:rPr lang="pt-BR" dirty="0" smtClean="0"/>
              <a:t>Y =</a:t>
            </a:r>
          </a:p>
          <a:p>
            <a:r>
              <a:rPr lang="pt-BR" dirty="0" smtClean="0"/>
              <a:t>    0.5000   -0.2000         0</a:t>
            </a:r>
          </a:p>
          <a:p>
            <a:r>
              <a:rPr lang="pt-BR" dirty="0" smtClean="0"/>
              <a:t>   -0.2000    0.5000   -0.2000</a:t>
            </a:r>
          </a:p>
          <a:p>
            <a:r>
              <a:rPr lang="pt-BR" dirty="0" smtClean="0"/>
              <a:t>         0      -0.2000    0.4000</a:t>
            </a:r>
          </a:p>
          <a:p>
            <a:r>
              <a:rPr lang="pt-BR" dirty="0" smtClean="0"/>
              <a:t>&gt;&gt; </a:t>
            </a:r>
            <a:r>
              <a:rPr lang="pt-BR" dirty="0" err="1" smtClean="0"/>
              <a:t>I_ext</a:t>
            </a:r>
            <a:endParaRPr lang="pt-BR" dirty="0" smtClean="0"/>
          </a:p>
          <a:p>
            <a:r>
              <a:rPr lang="pt-BR" dirty="0" err="1" smtClean="0"/>
              <a:t>I_ext</a:t>
            </a:r>
            <a:r>
              <a:rPr lang="pt-BR" dirty="0" smtClean="0"/>
              <a:t> =</a:t>
            </a:r>
          </a:p>
          <a:p>
            <a:r>
              <a:rPr lang="pt-BR" dirty="0" smtClean="0"/>
              <a:t>     2</a:t>
            </a:r>
          </a:p>
          <a:p>
            <a:r>
              <a:rPr lang="pt-BR" dirty="0" smtClean="0"/>
              <a:t>     0</a:t>
            </a:r>
          </a:p>
          <a:p>
            <a:r>
              <a:rPr lang="pt-BR" dirty="0" smtClean="0"/>
              <a:t>     0</a:t>
            </a:r>
          </a:p>
          <a:p>
            <a:r>
              <a:rPr lang="pt-BR" dirty="0" smtClean="0"/>
              <a:t>&gt;&gt; V=</a:t>
            </a:r>
            <a:r>
              <a:rPr lang="pt-BR" dirty="0" err="1" smtClean="0"/>
              <a:t>inv</a:t>
            </a:r>
            <a:r>
              <a:rPr lang="pt-BR" dirty="0" smtClean="0"/>
              <a:t>(a)*b</a:t>
            </a:r>
          </a:p>
          <a:p>
            <a:r>
              <a:rPr lang="pt-BR" dirty="0" smtClean="0"/>
              <a:t>V =</a:t>
            </a:r>
          </a:p>
          <a:p>
            <a:r>
              <a:rPr lang="pt-BR" dirty="0" smtClean="0"/>
              <a:t>    5.0 V</a:t>
            </a:r>
          </a:p>
          <a:p>
            <a:r>
              <a:rPr lang="pt-BR" dirty="0" smtClean="0"/>
              <a:t>    2.5 V</a:t>
            </a:r>
          </a:p>
          <a:p>
            <a:r>
              <a:rPr lang="pt-BR" dirty="0" smtClean="0"/>
              <a:t>    1.25 V</a:t>
            </a:r>
          </a:p>
          <a:p>
            <a:r>
              <a:rPr lang="pt-BR" dirty="0" smtClean="0"/>
              <a:t>(Verifique resolvendo o circuito diretamente.)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932040" y="1268760"/>
            <a:ext cx="3960440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Assim é que é bastante comum solucionar computacionalmente o circuito elétrico, utilizando-se um computador digital, desde que se tenha a matriz de </a:t>
            </a:r>
            <a:r>
              <a:rPr lang="pt-BR" dirty="0" err="1"/>
              <a:t>admitância</a:t>
            </a:r>
            <a:r>
              <a:rPr lang="pt-BR" dirty="0"/>
              <a:t> </a:t>
            </a:r>
            <a:r>
              <a:rPr lang="pt-BR" dirty="0" smtClean="0"/>
              <a:t>e o vetor de correntes externas montados.</a:t>
            </a:r>
          </a:p>
          <a:p>
            <a:endParaRPr lang="pt-BR" dirty="0"/>
          </a:p>
          <a:p>
            <a:r>
              <a:rPr lang="pt-BR" dirty="0" smtClean="0"/>
              <a:t>Por outro lado, dado o circuito é computacionalmente fácil montar a matriz de </a:t>
            </a:r>
            <a:r>
              <a:rPr lang="pt-BR" dirty="0" err="1" smtClean="0"/>
              <a:t>admitância</a:t>
            </a:r>
            <a:r>
              <a:rPr lang="pt-BR" dirty="0" smtClean="0"/>
              <a:t> e o vetor de correntes aplicadas, seguindo-se os três passos já vistos.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928659" y="1268760"/>
                <a:ext cx="3960440" cy="516936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63500">
                <a:solidFill>
                  <a:schemeClr val="accent3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Cada elemento da diagonal principal será a soma de todas as </a:t>
                </a:r>
                <a:r>
                  <a:rPr lang="pt-BR" dirty="0" err="1"/>
                  <a:t>admitâncias</a:t>
                </a:r>
                <a:r>
                  <a:rPr lang="pt-BR" dirty="0"/>
                  <a:t> conectadas ao nó correspondente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Na mesma linha, na posição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, teremos menos a </a:t>
                </a:r>
                <a:r>
                  <a:rPr lang="pt-BR" dirty="0" err="1"/>
                  <a:t>admitância</a:t>
                </a:r>
                <a:r>
                  <a:rPr lang="pt-BR" dirty="0"/>
                  <a:t> que interliga o nó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ao nó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Na mesma coluna, na posição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, teremos o mesmo valor,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/>
                  <a:t> (isto se deve porque a mesma </a:t>
                </a:r>
                <a:r>
                  <a:rPr lang="pt-BR" dirty="0" err="1"/>
                  <a:t>admitância</a:t>
                </a:r>
                <a:r>
                  <a:rPr lang="pt-BR" dirty="0"/>
                  <a:t> que liga o nó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ao nó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também liga o nó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ao nó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(em outras palavras, a matriz de </a:t>
                </a:r>
                <a:r>
                  <a:rPr lang="pt-BR" dirty="0" err="1"/>
                  <a:t>admitância</a:t>
                </a:r>
                <a:r>
                  <a:rPr lang="pt-BR" dirty="0"/>
                  <a:t> é simétrica).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59" y="1268760"/>
                <a:ext cx="3960440" cy="5169364"/>
              </a:xfrm>
              <a:prstGeom prst="rect">
                <a:avLst/>
              </a:prstGeom>
              <a:blipFill rotWithShape="0">
                <a:blip r:embed="rId2"/>
                <a:stretch>
                  <a:fillRect l="-303" r="-1214"/>
                </a:stretch>
              </a:blipFill>
              <a:ln w="63500"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478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683568" y="141277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verificar a correção da solução apresentada a partir da solução da equação matricial, segue solução obtida usando o QUCS, que implementa a solução computacional mostrada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589"/>
          <a:stretch/>
        </p:blipFill>
        <p:spPr>
          <a:xfrm>
            <a:off x="683568" y="2468962"/>
            <a:ext cx="5418584" cy="28956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83568" y="580526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Foi realizada a simulação CC, como indicado na figura, e em seguida foi solicitado “Calcular Polarização CC”, no QUCS.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6141" t="307" r="915" b="-1262"/>
          <a:stretch/>
        </p:blipFill>
        <p:spPr>
          <a:xfrm>
            <a:off x="666168" y="2478816"/>
            <a:ext cx="5418000" cy="28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2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683568" y="141277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Consideremos, agora, o uso de amplificadores operacionais ideais.</a:t>
            </a:r>
          </a:p>
          <a:p>
            <a:endParaRPr lang="pt-BR" dirty="0"/>
          </a:p>
          <a:p>
            <a:r>
              <a:rPr lang="pt-BR" dirty="0" smtClean="0"/>
              <a:t>Um exemplo: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93" y="2492896"/>
            <a:ext cx="7077075" cy="271462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07293" y="5517232"/>
            <a:ext cx="7941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Observe-se que os nós No2, No4 e No6 são saídas de amplificadores operacionais. Isto significa que tais nós são nós para os quais não se pode escrever a lei de </a:t>
            </a:r>
            <a:r>
              <a:rPr lang="pt-BR" dirty="0" err="1" smtClean="0"/>
              <a:t>Kirchoff</a:t>
            </a:r>
            <a:r>
              <a:rPr lang="pt-BR" dirty="0" smtClean="0"/>
              <a:t> de correntes, uma vez que não há como determinar tal corrente.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3275856" y="1287835"/>
            <a:ext cx="5040560" cy="2544176"/>
            <a:chOff x="3275856" y="1287835"/>
            <a:chExt cx="5040560" cy="2544176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5891" y="1287835"/>
              <a:ext cx="4200525" cy="1790700"/>
            </a:xfrm>
            <a:prstGeom prst="rect">
              <a:avLst/>
            </a:prstGeom>
            <a:ln w="63500">
              <a:solidFill>
                <a:srgbClr val="FF0000"/>
              </a:solidFill>
            </a:ln>
          </p:spPr>
        </p:pic>
        <p:cxnSp>
          <p:nvCxnSpPr>
            <p:cNvPr id="10" name="Conector de seta reta 9"/>
            <p:cNvCxnSpPr/>
            <p:nvPr/>
          </p:nvCxnSpPr>
          <p:spPr>
            <a:xfrm flipH="1">
              <a:off x="3275856" y="2348880"/>
              <a:ext cx="792088" cy="148313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539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412776"/>
                <a:ext cx="8784976" cy="5355312"/>
              </a:xfrm>
              <a:prstGeom prst="rect">
                <a:avLst/>
              </a:prstGeom>
              <a:noFill/>
            </p:spPr>
            <p:txBody>
              <a:bodyPr wrap="square" lIns="36000" rIns="36000" rtlCol="0">
                <a:spAutoFit/>
              </a:bodyPr>
              <a:lstStyle/>
              <a:p>
                <a:r>
                  <a:rPr lang="pt-BR" dirty="0" smtClean="0"/>
                  <a:t>Portanto, para esse exemplo só podemos escrever as equações dos nós No1, No3 e No5, que não são saída de amplificadores operacionais. Logo, teremos 3 equações e 6 incógnitas. Necessitaremos mais três equações. Como obtê-las?</a:t>
                </a:r>
              </a:p>
              <a:p>
                <a:endParaRPr lang="pt-BR" dirty="0"/>
              </a:p>
              <a:p>
                <a:r>
                  <a:rPr lang="pt-BR" dirty="0" smtClean="0"/>
                  <a:t>Tais equações são obtidas escrevendo-se a característica correspondente à entrada do </a:t>
                </a:r>
                <a:r>
                  <a:rPr lang="pt-BR" dirty="0" err="1" smtClean="0"/>
                  <a:t>Amp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Op</a:t>
                </a:r>
                <a:r>
                  <a:rPr lang="pt-BR" dirty="0" smtClean="0"/>
                  <a:t>, ou seja, escrevendo-se que as tensões nos dois nós de entrada de cada </a:t>
                </a:r>
                <a:r>
                  <a:rPr lang="pt-BR" dirty="0" err="1" smtClean="0"/>
                  <a:t>Amp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Op</a:t>
                </a:r>
                <a:r>
                  <a:rPr lang="pt-BR" dirty="0" smtClean="0"/>
                  <a:t> são iguais. </a:t>
                </a:r>
              </a:p>
              <a:p>
                <a:endParaRPr lang="pt-BR" dirty="0"/>
              </a:p>
              <a:p>
                <a:r>
                  <a:rPr lang="pt-BR" dirty="0" smtClean="0"/>
                  <a:t>No exemplo dado isso corresponde a escrever as seguintes equações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pt-BR" dirty="0" smtClean="0"/>
                  <a:t>):</a:t>
                </a:r>
              </a:p>
              <a:p>
                <a:r>
                  <a:rPr lang="pt-BR" dirty="0"/>
                  <a:t>Entrada do </a:t>
                </a:r>
                <a:r>
                  <a:rPr lang="pt-BR" dirty="0" err="1"/>
                  <a:t>Amp</a:t>
                </a:r>
                <a:r>
                  <a:rPr lang="pt-BR" dirty="0"/>
                  <a:t> </a:t>
                </a:r>
                <a:r>
                  <a:rPr lang="pt-BR" dirty="0" err="1"/>
                  <a:t>Op</a:t>
                </a:r>
                <a:r>
                  <a:rPr lang="pt-BR" dirty="0"/>
                  <a:t>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r>
                  <a:rPr lang="pt-BR" dirty="0"/>
                  <a:t>Entrada do </a:t>
                </a:r>
                <a:r>
                  <a:rPr lang="pt-BR" dirty="0" err="1"/>
                  <a:t>Amp</a:t>
                </a:r>
                <a:r>
                  <a:rPr lang="pt-BR" dirty="0"/>
                  <a:t> </a:t>
                </a:r>
                <a:r>
                  <a:rPr lang="pt-BR" dirty="0" err="1"/>
                  <a:t>Op</a:t>
                </a:r>
                <a:r>
                  <a:rPr lang="pt-BR" dirty="0"/>
                  <a:t>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pt-BR" b="0" dirty="0" smtClean="0"/>
              </a:p>
              <a:p>
                <a:r>
                  <a:rPr lang="pt-BR" dirty="0"/>
                  <a:t>Entrada do </a:t>
                </a:r>
                <a:r>
                  <a:rPr lang="pt-BR" dirty="0" err="1"/>
                  <a:t>Amp</a:t>
                </a:r>
                <a:r>
                  <a:rPr lang="pt-BR" dirty="0"/>
                  <a:t> </a:t>
                </a:r>
                <a:r>
                  <a:rPr lang="pt-BR" dirty="0" err="1"/>
                  <a:t>Op</a:t>
                </a:r>
                <a:r>
                  <a:rPr lang="pt-BR" dirty="0"/>
                  <a:t>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pt-BR" b="0" dirty="0" smtClean="0"/>
              </a:p>
              <a:p>
                <a:r>
                  <a:rPr lang="pt-BR" b="0" dirty="0" smtClean="0"/>
                  <a:t>Nó No1: </a:t>
                </a:r>
                <a14:m>
                  <m:oMath xmlns:m="http://schemas.openxmlformats.org/officeDocument/2006/math"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t-B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𝑠𝐶</m:t>
                    </m:r>
                    <m:d>
                      <m:dPr>
                        <m:ctrlPr>
                          <a:rPr lang="pt-B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1700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pt-B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𝑠𝐶</m:t>
                        </m:r>
                      </m:e>
                    </m:d>
                    <m:sSub>
                      <m:sSubPr>
                        <m:ctrlP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𝑠𝐶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1700" dirty="0" smtClean="0"/>
              </a:p>
              <a:p>
                <a:r>
                  <a:rPr lang="pt-BR" dirty="0" smtClean="0"/>
                  <a:t>Nó No3: </a:t>
                </a:r>
                <a14:m>
                  <m:oMath xmlns:m="http://schemas.openxmlformats.org/officeDocument/2006/math"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𝑠𝐶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=0→−</m:t>
                    </m:r>
                    <m:r>
                      <a:rPr lang="pt-B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𝑠𝐶</m:t>
                        </m:r>
                      </m:e>
                    </m:d>
                    <m:sSub>
                      <m:sSubPr>
                        <m:ctrlP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𝑠𝐶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pt-BR" sz="17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dirty="0" smtClean="0"/>
                  <a:t>Nó No5: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 smtClean="0"/>
              </a:p>
              <a:p>
                <a:endParaRPr lang="pt-BR" dirty="0"/>
              </a:p>
              <a:p>
                <a:r>
                  <a:rPr lang="pt-BR" b="0" dirty="0" smtClean="0"/>
                  <a:t>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t-BR" dirty="0" smtClean="0"/>
                  <a:t>)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2776"/>
                <a:ext cx="8784976" cy="5355312"/>
              </a:xfrm>
              <a:prstGeom prst="rect">
                <a:avLst/>
              </a:prstGeom>
              <a:blipFill rotWithShape="0">
                <a:blip r:embed="rId2"/>
                <a:stretch>
                  <a:fillRect l="-2845" t="-683" r="-1110" b="-9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090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611560" y="1268760"/>
            <a:ext cx="8784976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pt-BR" dirty="0" smtClean="0"/>
              <a:t>Equação Matricial: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5926178" cy="2433658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5364088" y="4293096"/>
            <a:ext cx="2664296" cy="2088232"/>
            <a:chOff x="5364088" y="4293096"/>
            <a:chExt cx="2664296" cy="2088232"/>
          </a:xfrm>
        </p:grpSpPr>
        <p:sp>
          <p:nvSpPr>
            <p:cNvPr id="4" name="CaixaDeTexto 3"/>
            <p:cNvSpPr txBox="1"/>
            <p:nvPr/>
          </p:nvSpPr>
          <p:spPr>
            <a:xfrm>
              <a:off x="5364088" y="5180999"/>
              <a:ext cx="2664296" cy="1200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889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Observe-se que não há nenhuma entrada (trata-se de um circuito oscilador)</a:t>
              </a:r>
              <a:endParaRPr lang="pt-BR" dirty="0"/>
            </a:p>
          </p:txBody>
        </p:sp>
        <p:sp>
          <p:nvSpPr>
            <p:cNvPr id="6" name="Seta para cima 5"/>
            <p:cNvSpPr/>
            <p:nvPr/>
          </p:nvSpPr>
          <p:spPr>
            <a:xfrm>
              <a:off x="6516216" y="4293096"/>
              <a:ext cx="360040" cy="849482"/>
            </a:xfrm>
            <a:prstGeom prst="upArrow">
              <a:avLst>
                <a:gd name="adj1" fmla="val 50000"/>
                <a:gd name="adj2" fmla="val 1013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948264" y="2132856"/>
                <a:ext cx="1152128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⟸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132856"/>
                <a:ext cx="115212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948264" y="2492896"/>
                <a:ext cx="1152128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⟸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492896"/>
                <a:ext cx="115212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6948264" y="2858121"/>
                <a:ext cx="1152128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⟸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858121"/>
                <a:ext cx="11521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674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052736"/>
                <a:ext cx="5112568" cy="5478423"/>
              </a:xfrm>
              <a:prstGeom prst="rect">
                <a:avLst/>
              </a:prstGeom>
              <a:noFill/>
            </p:spPr>
            <p:txBody>
              <a:bodyPr wrap="square" lIns="36000" rIns="36000" rtlCol="0">
                <a:spAutoFit/>
              </a:bodyPr>
              <a:lstStyle/>
              <a:p>
                <a:r>
                  <a:rPr lang="pt-BR" dirty="0" smtClean="0"/>
                  <a:t>Outro exemplo:</a:t>
                </a:r>
              </a:p>
              <a:p>
                <a:endParaRPr lang="pt-BR" dirty="0" smtClean="0"/>
              </a:p>
              <a:p>
                <a:pPr marL="216000" indent="-216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dirty="0" smtClean="0"/>
                  <a:t> </a:t>
                </a:r>
              </a:p>
              <a:p>
                <a:pPr marL="216000" indent="-216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216000" indent="-216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</a:p>
              <a:p>
                <a:pPr marL="216000" indent="-216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  <a:p>
                <a:pPr marL="216000" indent="-216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</a:p>
              <a:p>
                <a:pPr marL="216000" indent="-216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Nó 3: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0,2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+0,5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0,7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−0,5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−0,2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 smtClean="0"/>
              </a:p>
              <a:p>
                <a:pPr marL="216000" indent="-216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Nó 4: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+0,7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−0,2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pPr marL="216000" indent="-216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dirty="0"/>
                  <a:t>Nó </a:t>
                </a:r>
                <a:r>
                  <a:rPr lang="pt-BR" dirty="0" smtClean="0"/>
                  <a:t>7: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pPr marL="216000" indent="-216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dirty="0"/>
                  <a:t>Nó </a:t>
                </a:r>
                <a:r>
                  <a:rPr lang="pt-BR" dirty="0" smtClean="0"/>
                  <a:t>8: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5112568" cy="5478423"/>
              </a:xfrm>
              <a:prstGeom prst="rect">
                <a:avLst/>
              </a:prstGeom>
              <a:blipFill rotWithShape="0">
                <a:blip r:embed="rId2"/>
                <a:stretch>
                  <a:fillRect l="-2026" t="-6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052736"/>
            <a:ext cx="3760068" cy="56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6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052736"/>
            <a:ext cx="5112568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pt-BR" dirty="0" smtClean="0"/>
              <a:t>Equação matricial:</a:t>
            </a:r>
          </a:p>
          <a:p>
            <a:endParaRPr lang="pt-BR" dirty="0" smtClean="0"/>
          </a:p>
          <a:p>
            <a:pPr algn="just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052736"/>
            <a:ext cx="3760068" cy="564010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60" y="1844824"/>
            <a:ext cx="5103288" cy="2814366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83568" y="1916832"/>
            <a:ext cx="4320480" cy="369332"/>
            <a:chOff x="683568" y="1916832"/>
            <a:chExt cx="432048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1691680" y="1916832"/>
                  <a:ext cx="1368152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1916832"/>
                  <a:ext cx="136815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de seta reta 7"/>
            <p:cNvCxnSpPr/>
            <p:nvPr/>
          </p:nvCxnSpPr>
          <p:spPr>
            <a:xfrm flipH="1">
              <a:off x="683568" y="1916832"/>
              <a:ext cx="1008112" cy="167948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2915816" y="1916832"/>
              <a:ext cx="1224136" cy="260571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2959646" y="1916832"/>
              <a:ext cx="2044402" cy="167948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683568" y="2195572"/>
            <a:ext cx="4320480" cy="369332"/>
            <a:chOff x="683568" y="1916832"/>
            <a:chExt cx="432048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1691680" y="1916832"/>
                  <a:ext cx="1368152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1916832"/>
                  <a:ext cx="136815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635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de seta reta 17"/>
            <p:cNvCxnSpPr/>
            <p:nvPr/>
          </p:nvCxnSpPr>
          <p:spPr>
            <a:xfrm flipH="1">
              <a:off x="683568" y="1916832"/>
              <a:ext cx="1008112" cy="167948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2915816" y="1916832"/>
              <a:ext cx="1224136" cy="260571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>
              <a:off x="2959646" y="1916832"/>
              <a:ext cx="2044402" cy="167948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683568" y="2492896"/>
            <a:ext cx="4320480" cy="369332"/>
            <a:chOff x="683568" y="1916832"/>
            <a:chExt cx="432048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1691680" y="1916832"/>
                  <a:ext cx="1368152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1916832"/>
                  <a:ext cx="136815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de seta reta 22"/>
            <p:cNvCxnSpPr/>
            <p:nvPr/>
          </p:nvCxnSpPr>
          <p:spPr>
            <a:xfrm flipH="1">
              <a:off x="683568" y="1916832"/>
              <a:ext cx="1008112" cy="167948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>
              <a:off x="2915816" y="1916832"/>
              <a:ext cx="1224136" cy="260571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2959646" y="1916832"/>
              <a:ext cx="2044402" cy="167948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8"/>
          <p:cNvGrpSpPr/>
          <p:nvPr/>
        </p:nvGrpSpPr>
        <p:grpSpPr>
          <a:xfrm>
            <a:off x="395536" y="4509120"/>
            <a:ext cx="3528393" cy="1440160"/>
            <a:chOff x="395536" y="4509120"/>
            <a:chExt cx="3528393" cy="1440160"/>
          </a:xfrm>
        </p:grpSpPr>
        <p:sp>
          <p:nvSpPr>
            <p:cNvPr id="26" name="Chave esquerda 25"/>
            <p:cNvSpPr/>
            <p:nvPr/>
          </p:nvSpPr>
          <p:spPr>
            <a:xfrm rot="16200000">
              <a:off x="1943709" y="2960948"/>
              <a:ext cx="432048" cy="3528392"/>
            </a:xfrm>
            <a:prstGeom prst="leftBrac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95536" y="5025950"/>
              <a:ext cx="3528392" cy="92333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Matriz de </a:t>
              </a:r>
              <a:r>
                <a:rPr lang="pt-BR" dirty="0" err="1" smtClean="0"/>
                <a:t>admitância</a:t>
              </a:r>
              <a:r>
                <a:rPr lang="pt-BR" dirty="0" smtClean="0"/>
                <a:t>?</a:t>
              </a:r>
            </a:p>
            <a:p>
              <a:pPr algn="ctr"/>
              <a:r>
                <a:rPr lang="pt-BR" dirty="0" smtClean="0"/>
                <a:t>Rigorosamente falando não. Mas é muito similar!!!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836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052736"/>
            <a:ext cx="5112568" cy="14773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pt-BR" dirty="0" smtClean="0"/>
              <a:t>Solução via MATLAB: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algn="just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7029450" cy="42291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32" y="3599146"/>
            <a:ext cx="1631547" cy="244732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3203848" y="3940021"/>
                <a:ext cx="5724128" cy="25853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016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 circuito utilizado como exemplo é um amplificador de instrumentação, que corresponde a um amplificador diferencial com rejeição de modo comum assegurada. A análise do circuito mostra que o mesmo tem ganho 6. Logo, como a entrada diferencial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 é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dirty="0" smtClean="0"/>
                  <a:t>, e como seu ganho diferencial é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pt-BR" dirty="0" smtClean="0"/>
                  <a:t>, a tensão no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pt-BR" dirty="0" smtClean="0"/>
                  <a:t> será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dirty="0" smtClean="0"/>
                  <a:t>, como encontrado através da solução da equação matricial. </a:t>
                </a:r>
                <a:endParaRPr lang="pt-BR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940021"/>
                <a:ext cx="5724128" cy="2585323"/>
              </a:xfrm>
              <a:prstGeom prst="rect">
                <a:avLst/>
              </a:prstGeom>
              <a:blipFill rotWithShape="0">
                <a:blip r:embed="rId4"/>
                <a:stretch>
                  <a:fillRect l="-105" r="-628" b="-680"/>
                </a:stretch>
              </a:blipFill>
              <a:ln w="1016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212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052736"/>
            <a:ext cx="5112568" cy="14773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pt-BR" dirty="0" smtClean="0"/>
              <a:t>Solução via QUCS: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algn="just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052736"/>
            <a:ext cx="3760068" cy="5640102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121753" y="3068960"/>
            <a:ext cx="5372101" cy="657225"/>
            <a:chOff x="121753" y="3068960"/>
            <a:chExt cx="5372101" cy="65722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54" y="3068960"/>
              <a:ext cx="5372100" cy="657225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21753" y="3068960"/>
              <a:ext cx="72000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385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251520" y="1052736"/>
                <a:ext cx="8496944" cy="5632311"/>
              </a:xfrm>
              <a:prstGeom prst="rect">
                <a:avLst/>
              </a:prstGeom>
              <a:noFill/>
            </p:spPr>
            <p:txBody>
              <a:bodyPr wrap="square" lIns="36000" rIns="36000" rtlCol="0">
                <a:spAutoFit/>
              </a:bodyPr>
              <a:lstStyle/>
              <a:p>
                <a:r>
                  <a:rPr lang="pt-BR" dirty="0" smtClean="0"/>
                  <a:t>Sobre a matriz:</a:t>
                </a:r>
              </a:p>
              <a:p>
                <a:endParaRPr lang="pt-BR" dirty="0"/>
              </a:p>
              <a:p>
                <a:r>
                  <a:rPr lang="pt-BR" dirty="0" smtClean="0"/>
                  <a:t>Como já mencionado, agora não temos mais uma matriz de </a:t>
                </a:r>
                <a:r>
                  <a:rPr lang="pt-BR" dirty="0" err="1" smtClean="0"/>
                  <a:t>admitância</a:t>
                </a:r>
                <a:r>
                  <a:rPr lang="pt-BR" dirty="0" smtClean="0"/>
                  <a:t> na verdadeira acepção da palavra, pois misturamos equações de nós com equações que declaram a igualdade entre algumas tensões (como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 no exemplo) ou mesmo os seus valores (como no caso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dirty="0" smtClean="0"/>
                  <a:t> no exemplo).</a:t>
                </a:r>
              </a:p>
              <a:p>
                <a:endParaRPr lang="pt-BR" dirty="0"/>
              </a:p>
              <a:p>
                <a:r>
                  <a:rPr lang="pt-BR" dirty="0" smtClean="0"/>
                  <a:t>Então, a nossa matriz passa a ser uma matriz mista. </a:t>
                </a:r>
              </a:p>
              <a:p>
                <a:endParaRPr lang="pt-BR" dirty="0" smtClean="0"/>
              </a:p>
              <a:p>
                <a:r>
                  <a:rPr lang="pt-BR" dirty="0" err="1" smtClean="0"/>
                  <a:t>ntretanto</a:t>
                </a:r>
                <a:r>
                  <a:rPr lang="pt-BR" dirty="0" smtClean="0"/>
                  <a:t>, ela aind</a:t>
                </a:r>
                <a:r>
                  <a:rPr lang="pt-BR" dirty="0" smtClean="0"/>
                  <a:t>a </a:t>
                </a:r>
                <a:r>
                  <a:rPr lang="pt-BR" dirty="0" smtClean="0"/>
                  <a:t>pode ser pensada como uma matriz de </a:t>
                </a:r>
                <a:r>
                  <a:rPr lang="pt-BR" dirty="0" err="1" smtClean="0"/>
                  <a:t>admitância</a:t>
                </a:r>
                <a:r>
                  <a:rPr lang="pt-BR" dirty="0" smtClean="0"/>
                  <a:t>, se pensarmos que nas equações que estabelecem a igualdade das tensões nas duas entradas do </a:t>
                </a:r>
                <a:r>
                  <a:rPr lang="pt-BR" dirty="0" err="1" smtClean="0"/>
                  <a:t>Amp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Op</a:t>
                </a:r>
                <a:r>
                  <a:rPr lang="pt-BR" dirty="0" smtClean="0"/>
                  <a:t> ideal correspondem a </a:t>
                </a:r>
                <a:r>
                  <a:rPr lang="pt-BR" dirty="0" err="1" smtClean="0"/>
                  <a:t>admitâncias</a:t>
                </a:r>
                <a:r>
                  <a:rPr lang="pt-BR" dirty="0" smtClean="0"/>
                  <a:t> de valor 1 S entre o nó e o terra, por exemplo. Raciocínio similar pode ser feito para o caso em que temos uma equação em que o valor da tensão de algum nó é definido (por exemplo, o nó No1, no circuito do exemplo): nesse caso, podemos imaginar uma </a:t>
                </a:r>
                <a:r>
                  <a:rPr lang="pt-BR" dirty="0" err="1" smtClean="0"/>
                  <a:t>admitância</a:t>
                </a:r>
                <a:r>
                  <a:rPr lang="pt-BR" dirty="0" smtClean="0"/>
                  <a:t> 1 S multiplicando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outra igual multiplicando a tensão de 1 V, a qual passaria a ser uma corrente de 1 A, e por isso aparece no vetor correspondente ao lado direito da igualdade, na equação matricial.</a:t>
                </a:r>
                <a:endParaRPr lang="pt-BR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496944" cy="5632311"/>
              </a:xfrm>
              <a:prstGeom prst="rect">
                <a:avLst/>
              </a:prstGeom>
              <a:blipFill rotWithShape="0">
                <a:blip r:embed="rId2"/>
                <a:stretch>
                  <a:fillRect l="-1220" t="-649" r="-1363" b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98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11560" y="1196752"/>
                <a:ext cx="8136904" cy="558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Quando necessitamos resolver um circuito qualquer, a utilização das equações nodais é um método universal. Isso significa escrever, para cada nó do circuito, excluindo-se o nó de terra, a equação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que significa que a soma de todas as correntes que entram (ou então que saem) de um determinado nó é zero. Aí se incluem as correntes em cada ramo que chega num determinado nó, incluindo-se as correntes externamente injetadas nos nós (uma fonte de tensão seria transformada em fonte de corrente, antes de escrevermos as equações de cada nó).</a:t>
                </a:r>
              </a:p>
              <a:p>
                <a:endParaRPr lang="pt-BR" dirty="0"/>
              </a:p>
              <a:p>
                <a:r>
                  <a:rPr lang="pt-BR" dirty="0" smtClean="0"/>
                  <a:t>Observe-se que se trata de uma equação linear, mesmo que se trate de um circuito caracterizado por impedâncias.</a:t>
                </a:r>
              </a:p>
              <a:p>
                <a:endParaRPr lang="pt-BR" dirty="0"/>
              </a:p>
              <a:p>
                <a:r>
                  <a:rPr lang="pt-BR" dirty="0" smtClean="0"/>
                  <a:t>Portanto, para um circuito com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nós teremos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equações de tal tipo.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136904" cy="5580182"/>
              </a:xfrm>
              <a:prstGeom prst="rect">
                <a:avLst/>
              </a:prstGeom>
              <a:blipFill rotWithShape="0">
                <a:blip r:embed="rId2"/>
                <a:stretch>
                  <a:fillRect l="-599" t="-546" r="-1124" b="-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380832"/>
            <a:ext cx="8496944" cy="3508653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pt-BR" sz="2400" dirty="0" smtClean="0"/>
              <a:t>Ainda sobre a matriz:</a:t>
            </a:r>
          </a:p>
          <a:p>
            <a:endParaRPr lang="pt-BR" dirty="0"/>
          </a:p>
          <a:p>
            <a:r>
              <a:rPr lang="pt-BR" dirty="0" smtClean="0"/>
              <a:t>O aspecto mais importante, no caso, é frisar que tal matriz continua sendo não singular, ou seja, pode ser invertida para obter o vetor de tensões nos nós.</a:t>
            </a:r>
          </a:p>
          <a:p>
            <a:endParaRPr lang="pt-BR" dirty="0"/>
          </a:p>
          <a:p>
            <a:r>
              <a:rPr lang="pt-BR" dirty="0" smtClean="0"/>
              <a:t>De fato, a matriz do exemplo pode ter suas linhas reordenadas (o que não altera o seu determinante), reordenando-se da mesma forma os elementos do vetor do lado direito da igualdade, de forma a que todos os elementos da sua diagonal principal sejam não nulos. Isso corresponde a um reordenamento dos nós, o que é absolutamente possível de ser feito.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39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11560" y="1196752"/>
                <a:ext cx="8136904" cy="557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Assim, teremos um sistema com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equações 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incógnitas, onde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é o número de nós do circuito, excluindo-se o nó de terra.</a:t>
                </a:r>
              </a:p>
              <a:p>
                <a:endParaRPr lang="pt-BR" dirty="0"/>
              </a:p>
              <a:p>
                <a:r>
                  <a:rPr lang="pt-BR" dirty="0" smtClean="0"/>
                  <a:t>Para o nó definido como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, a equação resultante é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pt-BR" dirty="0" smtClean="0"/>
                  <a:t> é a </a:t>
                </a:r>
                <a:r>
                  <a:rPr lang="pt-BR" dirty="0" err="1" smtClean="0"/>
                  <a:t>admitância</a:t>
                </a:r>
                <a:r>
                  <a:rPr lang="pt-BR" dirty="0" smtClean="0"/>
                  <a:t> que conecta 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ao nó de terra,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 smtClean="0"/>
                  <a:t> é a </a:t>
                </a:r>
                <a:r>
                  <a:rPr lang="pt-BR" dirty="0" err="1" smtClean="0"/>
                  <a:t>admitância</a:t>
                </a:r>
                <a:r>
                  <a:rPr lang="pt-BR" dirty="0" smtClean="0"/>
                  <a:t> que liga 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ao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(convencionou-se que tal corrente sai do nó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é a tensão no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é a tensão no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𝑒𝑥𝑡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é uma fonte de corrente conectada entre 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e o nó de terra (é uma corrente entrando no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, daí o sinal negativo na equação). </a:t>
                </a:r>
              </a:p>
              <a:p>
                <a:endParaRPr lang="pt-BR" dirty="0"/>
              </a:p>
              <a:p>
                <a:r>
                  <a:rPr lang="pt-BR" dirty="0" smtClean="0"/>
                  <a:t>Note-se que pode ocorrer, e de fato ocorre, que alguma das </a:t>
                </a:r>
                <a:r>
                  <a:rPr lang="pt-BR" dirty="0" err="1" smtClean="0"/>
                  <a:t>admitâncias</a:t>
                </a:r>
                <a:r>
                  <a:rPr lang="pt-BR" dirty="0" smtClean="0"/>
                  <a:t> seja nula (nós não conectados entre si e/ou não conectados ao nó de terra).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𝑒𝑥𝑡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também pode ser nula, ou seja, não há fonte de corrente conectada ao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136904" cy="5573449"/>
              </a:xfrm>
              <a:prstGeom prst="rect">
                <a:avLst/>
              </a:prstGeom>
              <a:blipFill rotWithShape="0">
                <a:blip r:embed="rId2"/>
                <a:stretch>
                  <a:fillRect l="-599" t="-546" r="-974" b="-6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837882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11560" y="1196752"/>
                <a:ext cx="8136904" cy="554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Tal equação pode ser reescrita, para 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, como 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Tomando as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equações similares a essa, correspondentes a todos os nós do circuito menos o nó de terra, teremos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pt-BR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136904" cy="5549211"/>
              </a:xfrm>
              <a:prstGeom prst="rect">
                <a:avLst/>
              </a:prstGeom>
              <a:blipFill rotWithShape="0">
                <a:blip r:embed="rId2"/>
                <a:stretch>
                  <a:fillRect l="-599" t="-5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260302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11560" y="1196752"/>
                <a:ext cx="8136904" cy="4892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Em outras palavras, teremos uma equação matricial da forma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 panose="02040503050406030204" pitchFamily="18" charset="0"/>
                      </a:rPr>
                      <m:t>𝐘𝐕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pt-BR" dirty="0" smtClean="0"/>
                  <a:t> é o vetor de tensões nos nós, as quais queremos obter, </a:t>
                </a:r>
                <a14:m>
                  <m:oMath xmlns:m="http://schemas.openxmlformats.org/officeDocument/2006/math"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pt-BR" dirty="0" smtClean="0"/>
                  <a:t> é a chamada matriz de </a:t>
                </a:r>
                <a:r>
                  <a:rPr lang="pt-BR" dirty="0" err="1" smtClean="0"/>
                  <a:t>admitâncias</a:t>
                </a:r>
                <a:r>
                  <a:rPr lang="pt-BR" dirty="0" smtClean="0"/>
                  <a:t> (ou condutâncias, em se tratando de circuito puramente resistivo),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pt-BR" dirty="0" smtClean="0"/>
                  <a:t> é o vetor que representa as fontes de corrente que são inseridas no circuito.</a:t>
                </a:r>
              </a:p>
              <a:p>
                <a:endParaRPr lang="pt-BR" dirty="0"/>
              </a:p>
              <a:p>
                <a:r>
                  <a:rPr lang="pt-BR" dirty="0" smtClean="0"/>
                  <a:t>Se o circuito tem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nós, como estamos supondo, </a:t>
                </a:r>
                <a14:m>
                  <m:oMath xmlns:m="http://schemas.openxmlformats.org/officeDocument/2006/math"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pt-BR" dirty="0" smtClean="0"/>
                  <a:t> será uma matriz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, ou seja, quadrada, e seus elementos serão obtidos da seguinte forma: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Cada elemento da diagonal principal será a soma de todas as </a:t>
                </a:r>
                <a:r>
                  <a:rPr lang="pt-BR" dirty="0" err="1" smtClean="0"/>
                  <a:t>admitâncias</a:t>
                </a:r>
                <a:r>
                  <a:rPr lang="pt-BR" dirty="0" smtClean="0"/>
                  <a:t> conectadas ao nó correspondente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 mesma linha, na posição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, teremos menos a </a:t>
                </a:r>
                <a:r>
                  <a:rPr lang="pt-BR" dirty="0" err="1" smtClean="0"/>
                  <a:t>admitância</a:t>
                </a:r>
                <a:r>
                  <a:rPr lang="pt-BR" dirty="0" smtClean="0"/>
                  <a:t> que interliga 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ao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 mesma coluna, na posição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, teremos o mesmo valor,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 smtClean="0"/>
                  <a:t> (isto se deve porque a mesma </a:t>
                </a:r>
                <a:r>
                  <a:rPr lang="pt-BR" dirty="0" err="1" smtClean="0"/>
                  <a:t>admitância</a:t>
                </a:r>
                <a:r>
                  <a:rPr lang="pt-BR" dirty="0" smtClean="0"/>
                  <a:t> que liga 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ao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também liga 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ao nó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(em outras palavras, a matriz de </a:t>
                </a:r>
                <a:r>
                  <a:rPr lang="pt-BR" dirty="0" err="1" smtClean="0"/>
                  <a:t>admitância</a:t>
                </a:r>
                <a:r>
                  <a:rPr lang="pt-BR" dirty="0" smtClean="0"/>
                  <a:t> é simétrica).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136904" cy="4892365"/>
              </a:xfrm>
              <a:prstGeom prst="rect">
                <a:avLst/>
              </a:prstGeom>
              <a:blipFill rotWithShape="0">
                <a:blip r:embed="rId2"/>
                <a:stretch>
                  <a:fillRect l="-599" t="-623" r="-974" b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179633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11560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5657850" cy="40386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41418" y="2564904"/>
            <a:ext cx="211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Circuito original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41418" y="4509120"/>
            <a:ext cx="269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Circuito com as fontes de tensão transformadas em fontes de corrente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3635896" y="3140968"/>
            <a:ext cx="4608512" cy="3024336"/>
            <a:chOff x="3635896" y="3140968"/>
            <a:chExt cx="4608512" cy="3024336"/>
          </a:xfrm>
        </p:grpSpPr>
        <p:sp>
          <p:nvSpPr>
            <p:cNvPr id="5" name="Elipse 4"/>
            <p:cNvSpPr/>
            <p:nvPr/>
          </p:nvSpPr>
          <p:spPr>
            <a:xfrm>
              <a:off x="3635896" y="3140968"/>
              <a:ext cx="900100" cy="648072"/>
            </a:xfrm>
            <a:prstGeom prst="ellipse">
              <a:avLst/>
            </a:prstGeom>
            <a:noFill/>
            <a:ln w="6350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635896" y="5517232"/>
              <a:ext cx="900100" cy="648072"/>
            </a:xfrm>
            <a:prstGeom prst="ellipse">
              <a:avLst/>
            </a:prstGeom>
            <a:noFill/>
            <a:ln w="6350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/>
            <p:cNvCxnSpPr>
              <a:stCxn id="5" idx="6"/>
            </p:cNvCxnSpPr>
            <p:nvPr/>
          </p:nvCxnSpPr>
          <p:spPr>
            <a:xfrm>
              <a:off x="4535996" y="3465004"/>
              <a:ext cx="2196244" cy="0"/>
            </a:xfrm>
            <a:prstGeom prst="straightConnector1">
              <a:avLst/>
            </a:prstGeom>
            <a:noFill/>
            <a:ln w="63500">
              <a:solidFill>
                <a:srgbClr val="CC33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ector de seta reta 15"/>
            <p:cNvCxnSpPr>
              <a:endCxn id="17" idx="1"/>
            </p:cNvCxnSpPr>
            <p:nvPr/>
          </p:nvCxnSpPr>
          <p:spPr>
            <a:xfrm flipV="1">
              <a:off x="4499992" y="3532366"/>
              <a:ext cx="2232248" cy="2173596"/>
            </a:xfrm>
            <a:prstGeom prst="straightConnector1">
              <a:avLst/>
            </a:prstGeom>
            <a:noFill/>
            <a:ln w="63500">
              <a:solidFill>
                <a:srgbClr val="CC33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6732240" y="3347700"/>
              <a:ext cx="1512168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Nó de terra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168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83568" y="1268760"/>
                <a:ext cx="7920880" cy="4780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o circuito mostrado, temos uma matriz de </a:t>
                </a:r>
                <a:r>
                  <a:rPr lang="pt-BR" dirty="0" err="1" smtClean="0"/>
                  <a:t>admitância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pt-BR" dirty="0" smtClean="0"/>
                  <a:t> 3x3, já que o circuito tem três nós, além do nó de terra, conforme assinalado na figura do slide anterior.</a:t>
                </a:r>
              </a:p>
              <a:p>
                <a:endParaRPr lang="pt-BR" dirty="0"/>
              </a:p>
              <a:p>
                <a:r>
                  <a:rPr lang="pt-BR" dirty="0" smtClean="0"/>
                  <a:t>Para montar a matriz de </a:t>
                </a:r>
                <a:r>
                  <a:rPr lang="pt-BR" dirty="0" err="1" smtClean="0"/>
                  <a:t>admitância</a:t>
                </a:r>
                <a:r>
                  <a:rPr lang="pt-BR" dirty="0" smtClean="0"/>
                  <a:t> pode-se ver que o circuito não tem conexão entre os nós 1 e 3, e assim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 panose="02040503050406030204" pitchFamily="18" charset="0"/>
                      </a:rPr>
                      <m:t>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(1,3)=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. Já o vetor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pt-BR" dirty="0" smtClean="0"/>
                  <a:t> será dado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 smtClean="0"/>
                  <a:t>, pois somente no nó 1 temos uma fonte externa de corrente, de 2 A. Já o vetor de tensões nos nós, </a:t>
                </a:r>
                <a14:m>
                  <m:oMath xmlns:m="http://schemas.openxmlformats.org/officeDocument/2006/math"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pt-BR" dirty="0" smtClean="0"/>
                  <a:t>, será dado por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 smtClean="0"/>
                  <a:t>. Quanto à matriz de </a:t>
                </a:r>
                <a:r>
                  <a:rPr lang="pt-BR" dirty="0" err="1" smtClean="0"/>
                  <a:t>admitância</a:t>
                </a:r>
                <a:r>
                  <a:rPr lang="pt-BR" dirty="0" smtClean="0"/>
                  <a:t>, ela será dada por 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68760"/>
                <a:ext cx="7920880" cy="4780348"/>
              </a:xfrm>
              <a:prstGeom prst="rect">
                <a:avLst/>
              </a:prstGeom>
              <a:blipFill rotWithShape="0">
                <a:blip r:embed="rId2"/>
                <a:stretch>
                  <a:fillRect l="-616" t="-638" r="-15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196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83568" y="1268760"/>
                <a:ext cx="7920880" cy="5192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confirmar esses valores, vamos escrever as equações nodais correspondentes a cada nó, que são:</a:t>
                </a:r>
              </a:p>
              <a:p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Nó 1: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−2+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+0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Nó 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Nó 3: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r>
                  <a:rPr lang="pt-BR" dirty="0" smtClean="0"/>
                  <a:t>O resultado, então, é a equação matricial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68760"/>
                <a:ext cx="7920880" cy="5192960"/>
              </a:xfrm>
              <a:prstGeom prst="rect">
                <a:avLst/>
              </a:prstGeom>
              <a:blipFill rotWithShape="0">
                <a:blip r:embed="rId2"/>
                <a:stretch>
                  <a:fillRect l="-616" t="-5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51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Circuitos contendo </a:t>
            </a:r>
            <a:r>
              <a:rPr lang="pt-BR" sz="2800" b="1" dirty="0" err="1" smtClean="0"/>
              <a:t>Amp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Ops</a:t>
            </a:r>
            <a:r>
              <a:rPr lang="pt-BR" sz="2800" b="1" dirty="0" smtClean="0"/>
              <a:t> ideais</a:t>
            </a:r>
            <a:endParaRPr lang="pt-B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83568" y="1268760"/>
                <a:ext cx="7920880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Deve ser observado que quando o circuito tem muitos nós, muitos deles não estão conectados entre si, ou seja, a matriz de </a:t>
                </a:r>
                <a:r>
                  <a:rPr lang="pt-BR" dirty="0" err="1" smtClean="0"/>
                  <a:t>admitância</a:t>
                </a:r>
                <a:r>
                  <a:rPr lang="pt-BR" dirty="0" smtClean="0"/>
                  <a:t> tem muitos elementos nulos. </a:t>
                </a:r>
              </a:p>
              <a:p>
                <a:endParaRPr lang="pt-BR" dirty="0"/>
              </a:p>
              <a:p>
                <a:r>
                  <a:rPr lang="pt-BR" dirty="0" smtClean="0"/>
                  <a:t>Entretanto, ela tem todos os elementos da diagonal principal não nulos, quando todos os nós estão conectados pelo menos a um outro nó ou ao nó de terra. </a:t>
                </a:r>
              </a:p>
              <a:p>
                <a:endParaRPr lang="pt-BR" dirty="0"/>
              </a:p>
              <a:p>
                <a:r>
                  <a:rPr lang="pt-BR" dirty="0" smtClean="0"/>
                  <a:t>Ou seja, só teremos um elemento nulo na diagonal principal se houver algum circuito aberto. 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Nesse caso, o determinante de tal matriz será não nulo, ou seja, a matriz é não singular, e assim podemos inverter tal matriz, obtendo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 smtClean="0"/>
                  <a:t>. Com isso, a solução da equação </a:t>
                </a:r>
                <a14:m>
                  <m:oMath xmlns:m="http://schemas.openxmlformats.org/officeDocument/2006/math">
                    <m:r>
                      <a:rPr lang="pt-BR" b="1">
                        <a:latin typeface="Cambria Math" panose="02040503050406030204" pitchFamily="18" charset="0"/>
                      </a:rPr>
                      <m:t>𝐘𝐕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pt-BR" dirty="0" smtClean="0"/>
                  <a:t> será </a:t>
                </a:r>
                <a14:m>
                  <m:oMath xmlns:m="http://schemas.openxmlformats.org/officeDocument/2006/math">
                    <m:r>
                      <a:rPr lang="pt-BR" b="1">
                        <a:latin typeface="Cambria Math" panose="02040503050406030204" pitchFamily="18" charset="0"/>
                      </a:rPr>
                      <m:t>𝐕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pt-BR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pt-BR" dirty="0" smtClean="0"/>
                  <a:t>, obtendo-se assim as tensões nos nós.</a:t>
                </a:r>
              </a:p>
              <a:p>
                <a:endParaRPr lang="pt-BR" dirty="0"/>
              </a:p>
              <a:p>
                <a:r>
                  <a:rPr lang="pt-BR" dirty="0" smtClean="0"/>
                  <a:t>Observe-se que a solução acima pode ser facilmente obtida usando-se um algoritmo matemático para inverter a matriz de </a:t>
                </a:r>
                <a:r>
                  <a:rPr lang="pt-BR" dirty="0" err="1" smtClean="0"/>
                  <a:t>admitância</a:t>
                </a:r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68760"/>
                <a:ext cx="7920880" cy="5355312"/>
              </a:xfrm>
              <a:prstGeom prst="rect">
                <a:avLst/>
              </a:prstGeom>
              <a:blipFill rotWithShape="0">
                <a:blip r:embed="rId2"/>
                <a:stretch>
                  <a:fillRect l="-616" t="-569" r="-1001" b="-7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512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</Template>
  <TotalTime>842</TotalTime>
  <Words>1009</Words>
  <Application>Microsoft Office PowerPoint</Application>
  <PresentationFormat>Apresentação na tela (4:3)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Verdana</vt:lpstr>
      <vt:lpstr>MODELO</vt:lpstr>
      <vt:lpstr>ELE08498 Eletrônica Básica II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Souza</dc:creator>
  <cp:lastModifiedBy>Mário Sarcinelli Filho</cp:lastModifiedBy>
  <cp:revision>127</cp:revision>
  <dcterms:created xsi:type="dcterms:W3CDTF">2013-07-02T11:49:28Z</dcterms:created>
  <dcterms:modified xsi:type="dcterms:W3CDTF">2017-07-11T19:06:46Z</dcterms:modified>
</cp:coreProperties>
</file>