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2"/>
  </p:notesMasterIdLst>
  <p:sldIdLst>
    <p:sldId id="314" r:id="rId2"/>
    <p:sldId id="538" r:id="rId3"/>
    <p:sldId id="539" r:id="rId4"/>
    <p:sldId id="540" r:id="rId5"/>
    <p:sldId id="541" r:id="rId6"/>
    <p:sldId id="542" r:id="rId7"/>
    <p:sldId id="543" r:id="rId8"/>
    <p:sldId id="544" r:id="rId9"/>
    <p:sldId id="545" r:id="rId10"/>
    <p:sldId id="546" r:id="rId11"/>
  </p:sldIdLst>
  <p:sldSz cx="9144000" cy="6858000" type="screen4x3"/>
  <p:notesSz cx="6665913" cy="9926638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676" autoAdjust="0"/>
  </p:normalViewPr>
  <p:slideViewPr>
    <p:cSldViewPr>
      <p:cViewPr varScale="1">
        <p:scale>
          <a:sx n="110" d="100"/>
          <a:sy n="110" d="100"/>
        </p:scale>
        <p:origin x="17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5075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65CA2385-F8F7-4323-B5A3-D637D08ACFC7}" type="datetimeFigureOut">
              <a:rPr lang="pt-BR"/>
              <a:pPr>
                <a:defRPr/>
              </a:pPr>
              <a:t>06/07/2017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093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4875"/>
            <a:ext cx="5332413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smtClean="0"/>
              <a:t>Clique para editar 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5075" y="9428163"/>
            <a:ext cx="288925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060C3F9-93E5-442F-9642-1A2B53F06AF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97035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F7370-1F7A-4870-9903-C63A9D05D8D8}" type="datetimeFigureOut">
              <a:rPr lang="pt-BR"/>
              <a:pPr>
                <a:defRPr/>
              </a:pPr>
              <a:t>06/07/2017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A5557-5B6A-4E06-87F9-8F220EFBD62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789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9D89A-1A57-4DCB-81CE-5E473B9BA21B}" type="datetimeFigureOut">
              <a:rPr lang="pt-BR"/>
              <a:pPr>
                <a:defRPr/>
              </a:pPr>
              <a:t>06/07/2017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9B55B-4274-4D39-892A-682249AB2DD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5472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1744A-CB51-4CC9-95B8-C861C1ECD0B7}" type="datetimeFigureOut">
              <a:rPr lang="pt-BR"/>
              <a:pPr>
                <a:defRPr/>
              </a:pPr>
              <a:t>06/07/2017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00F75-8415-4E97-BDBE-7ABE6F82530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15059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ítulo e 4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6CABEF-E8BE-432F-8D87-A049D888FC3B}" type="datetimeFigureOut">
              <a:rPr lang="pt-BR"/>
              <a:pPr>
                <a:defRPr/>
              </a:pPr>
              <a:t>06/07/2017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2487F-57AB-47F6-B766-F4585864180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1852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034C3-87F1-41D3-92BB-890EE5BEA177}" type="datetimeFigureOut">
              <a:rPr lang="pt-BR"/>
              <a:pPr>
                <a:defRPr/>
              </a:pPr>
              <a:t>06/07/2017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A8277-9CF9-49AC-94A1-B4234ED1C33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3065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85633-15B6-4BEC-9EC8-3651844BACAD}" type="datetimeFigureOut">
              <a:rPr lang="pt-BR"/>
              <a:pPr>
                <a:defRPr/>
              </a:pPr>
              <a:t>06/07/2017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377E1-388B-4035-8DC3-C6B2F2D10F6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0528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BD45D-3F17-4E31-8EF4-8D8C48F7B028}" type="datetimeFigureOut">
              <a:rPr lang="pt-BR"/>
              <a:pPr>
                <a:defRPr/>
              </a:pPr>
              <a:t>06/07/2017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5951C-AD2B-4EFE-84ED-B2F09F54844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1129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81F32-CB7B-49C4-BF6B-552511C17E9F}" type="datetimeFigureOut">
              <a:rPr lang="pt-BR"/>
              <a:pPr>
                <a:defRPr/>
              </a:pPr>
              <a:t>06/07/2017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3B53C-B7C6-4015-A43B-3543EB93FED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5960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63E4B-A864-4C04-9ADD-8D2815513C8D}" type="datetimeFigureOut">
              <a:rPr lang="pt-BR"/>
              <a:pPr>
                <a:defRPr/>
              </a:pPr>
              <a:t>06/07/2017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D0042-2354-4757-83C3-0633359EC35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1830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9D557-BBD1-4792-AC2B-8DD0362902BF}" type="datetimeFigureOut">
              <a:rPr lang="pt-BR"/>
              <a:pPr>
                <a:defRPr/>
              </a:pPr>
              <a:t>06/07/2017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433480-D2F1-464F-9607-F03768C501A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1764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8B02-9BC6-4357-8221-38260C9F8CB3}" type="datetimeFigureOut">
              <a:rPr lang="pt-BR"/>
              <a:pPr>
                <a:defRPr/>
              </a:pPr>
              <a:t>06/07/2017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6E2C0-11ED-4012-84FE-E7A277D7A8F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614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 smtClean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9E49B-E4AC-4B7C-B6C4-3BB37EC9381A}" type="datetimeFigureOut">
              <a:rPr lang="pt-BR"/>
              <a:pPr>
                <a:defRPr/>
              </a:pPr>
              <a:t>06/07/2017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D8B0E-CC20-413B-A729-3C20409D8AE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7839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7A33C4AD-D5E3-4F63-B174-325BD79C2CA0}" type="datetimeFigureOut">
              <a:rPr lang="pt-BR"/>
              <a:pPr>
                <a:defRPr/>
              </a:pPr>
              <a:t>06/07/2017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08FCF7C-71FC-4F02-8A18-2CE923F200A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title"/>
          </p:nvPr>
        </p:nvSpPr>
        <p:spPr>
          <a:xfrm>
            <a:off x="1409700" y="692150"/>
            <a:ext cx="7194550" cy="1008063"/>
          </a:xfrm>
        </p:spPr>
        <p:txBody>
          <a:bodyPr/>
          <a:lstStyle/>
          <a:p>
            <a:r>
              <a:rPr lang="pt-BR" altLang="pt-BR" b="1" dirty="0" smtClean="0"/>
              <a:t>ELE08498 Eletrônica Básica II</a:t>
            </a:r>
          </a:p>
        </p:txBody>
      </p:sp>
      <p:sp>
        <p:nvSpPr>
          <p:cNvPr id="3075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2564185"/>
            <a:ext cx="9073008" cy="2160959"/>
          </a:xfrm>
        </p:spPr>
        <p:txBody>
          <a:bodyPr/>
          <a:lstStyle/>
          <a:p>
            <a:pPr marL="0" indent="0" algn="ctr">
              <a:buNone/>
            </a:pPr>
            <a:r>
              <a:rPr lang="pt-BR" altLang="pt-BR" sz="3600" b="1" dirty="0" smtClean="0"/>
              <a:t>Aplicações de Amplificadores Operacionais</a:t>
            </a:r>
          </a:p>
          <a:p>
            <a:pPr marL="0" indent="0" algn="ctr">
              <a:buNone/>
            </a:pPr>
            <a:endParaRPr lang="pt-BR" altLang="pt-BR" sz="3600" b="1" dirty="0" smtClean="0"/>
          </a:p>
          <a:p>
            <a:pPr marL="0" indent="0" algn="ctr">
              <a:buNone/>
            </a:pPr>
            <a:r>
              <a:rPr lang="pt-BR" altLang="pt-BR" sz="3600" b="1" dirty="0" smtClean="0"/>
              <a:t>Computação Analógica</a:t>
            </a:r>
          </a:p>
          <a:p>
            <a:pPr marL="0" indent="0" algn="ctr">
              <a:buNone/>
            </a:pPr>
            <a:endParaRPr lang="pt-BR" altLang="pt-BR" sz="2800" b="1" dirty="0"/>
          </a:p>
          <a:p>
            <a:pPr marL="0" indent="0" algn="ctr">
              <a:buNone/>
            </a:pPr>
            <a:r>
              <a:rPr lang="pt-BR" altLang="pt-BR" sz="2800" b="1" dirty="0" smtClean="0"/>
              <a:t>Semestre 2017/2</a:t>
            </a:r>
          </a:p>
          <a:p>
            <a:pPr marL="0" indent="0" algn="ctr">
              <a:buNone/>
            </a:pPr>
            <a:r>
              <a:rPr lang="pt-BR" altLang="pt-BR" sz="2800" b="1" dirty="0" smtClean="0"/>
              <a:t>Prof.: Mário Sarcinelli Filho</a:t>
            </a:r>
            <a:endParaRPr lang="pt-BR" altLang="pt-BR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1547664" y="4046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Computação analógica</a:t>
            </a:r>
            <a:endParaRPr lang="pt-BR" sz="2800" b="1" dirty="0"/>
          </a:p>
        </p:txBody>
      </p:sp>
      <p:grpSp>
        <p:nvGrpSpPr>
          <p:cNvPr id="9" name="Grupo 8"/>
          <p:cNvGrpSpPr/>
          <p:nvPr/>
        </p:nvGrpSpPr>
        <p:grpSpPr>
          <a:xfrm>
            <a:off x="185737" y="1097235"/>
            <a:ext cx="8772525" cy="5572125"/>
            <a:chOff x="185737" y="1097235"/>
            <a:chExt cx="8772525" cy="5572125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737" y="1097235"/>
              <a:ext cx="8772525" cy="557212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/>
                <p:cNvSpPr txBox="1"/>
                <p:nvPr/>
              </p:nvSpPr>
              <p:spPr>
                <a:xfrm>
                  <a:off x="4355976" y="5712431"/>
                  <a:ext cx="4602286" cy="9569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pt-BR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pt-BR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>
                          <m:f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num>
                          <m:den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8" name="CaixaDeTexto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5712431"/>
                  <a:ext cx="4602286" cy="95692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1" y="1075012"/>
            <a:ext cx="8640960" cy="523430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37" y="1062306"/>
            <a:ext cx="8600826" cy="547157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543" y="1484784"/>
            <a:ext cx="8291124" cy="514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71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611560" y="1196752"/>
                <a:ext cx="8136904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Quando necessitamos resolver uma equação diferencial podemos utilizar dois recursos: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Um </a:t>
                </a:r>
                <a:r>
                  <a:rPr lang="pt-BR" dirty="0" smtClean="0"/>
                  <a:t>computador </a:t>
                </a:r>
                <a:r>
                  <a:rPr lang="pt-BR" dirty="0" smtClean="0"/>
                  <a:t>digital, com o qual resolveremos numericamente tal equação, ou seja, tomamos o instante inicial, calculamos o valor da solução (digamos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) naquele instante, incrementamos o tempo por um intervalo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 smtClean="0"/>
                  <a:t>, calculamos o valor de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e assim por diante, até chegar ao valor máximo desejado para o tempo;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Um computador analógico, que nos permitirá obter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para qualquer valor de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 smtClean="0"/>
                  <a:t>, ou seja, nos permitirá 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r>
                  <a:rPr lang="pt-BR" dirty="0" smtClean="0"/>
                  <a:t>No primeiro caso temos alguns valores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ou seja, temos os valores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o que caracteriza um sinal em tempo discreto, enquanto no segundo caso temos valores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em todo instante de tempo num certo intervalo considerado, o que caracteriza um sinal em tempo contínuo. </a:t>
                </a:r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96752"/>
                <a:ext cx="8136904" cy="4801314"/>
              </a:xfrm>
              <a:prstGeom prst="rect">
                <a:avLst/>
              </a:prstGeom>
              <a:blipFill rotWithShape="0">
                <a:blip r:embed="rId2"/>
                <a:stretch>
                  <a:fillRect l="-599" t="-635" r="-150" b="-10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1547664" y="4046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Computação analógica</a:t>
            </a:r>
            <a:endParaRPr lang="pt-BR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11560" y="1196752"/>
                <a:ext cx="8136904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O principal problema, no primeiro caso, é escolher um valor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/>
                  <a:t> adequado</a:t>
                </a:r>
                <a:r>
                  <a:rPr lang="pt-BR" dirty="0" smtClean="0"/>
                  <a:t>. Se o valor escolhido for inadequado, o sinal obtido como solução da equação poderá ser muito diferente. A vantagem é que se obtém um número finito de valores do sinal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que poderão ser armazenados em mídia digital e eventualmente ser processados digitalmente, visando obter algum resultado de interesse, utilizando-se algoritmos relativamente complexos.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No segundo caso, obtém-se um número infinito de valores de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o que implica na impossibilidade de armazenamento em mídia digital e futuro processamento digital (claro que isso pode ser alterado amostrando o sinal obtido).</a:t>
                </a:r>
              </a:p>
              <a:p>
                <a:endParaRPr lang="pt-BR" dirty="0"/>
              </a:p>
              <a:p>
                <a:r>
                  <a:rPr lang="pt-BR" dirty="0" smtClean="0"/>
                  <a:t>Aqui vamos dar início à discussão de como seria feita a solução analógica da referida equação diferencial. Os elementos básicos, como veremos, são o somador, o integrador e o multiplicador por uma constante (amplificador), todos eles construídos utilizando-se o amplificador operacional. Em outras palavras, o elemento básico de um computador analógico é o amplificador operacional.</a:t>
                </a:r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96752"/>
                <a:ext cx="8136904" cy="5355312"/>
              </a:xfrm>
              <a:prstGeom prst="rect">
                <a:avLst/>
              </a:prstGeom>
              <a:blipFill rotWithShape="0">
                <a:blip r:embed="rId2"/>
                <a:stretch>
                  <a:fillRect l="-599" t="-569" r="-1049" b="-7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1547664" y="4046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Computação analógica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318906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611560" y="1196752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Detalhe: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</a:t>
            </a:r>
            <a:r>
              <a:rPr lang="pt-BR" dirty="0" smtClean="0"/>
              <a:t>onsiderando apenas somadores, integradores e amplificadores, teremos uma equação diferencial com coeficientes constantes.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 smtClean="0"/>
              <a:t>Entretanto, o amplificador operacional também permite fazer multiplicação e divisão de dois sinais, raiz quadrada, quadrado, etc.  (utilizando-se os chamados amplificadores logarítmicos e </a:t>
            </a:r>
            <a:r>
              <a:rPr lang="pt-BR" dirty="0" err="1" smtClean="0"/>
              <a:t>antilogarítmicos</a:t>
            </a:r>
            <a:r>
              <a:rPr lang="pt-BR" dirty="0" smtClean="0"/>
              <a:t>). Ou seja, também seria possível lidar com equações diferenciais não lineares.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547664" y="4046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Computação analógica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1410178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11560" y="1196752"/>
                <a:ext cx="8136904" cy="5388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Equação base:</a:t>
                </a:r>
              </a:p>
              <a:p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vamos configurar um computador analógico para resolver a equação diferencial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pt-BR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8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800" dirty="0"/>
              </a:p>
              <a:p>
                <a:endParaRPr lang="pt-BR" dirty="0" smtClean="0"/>
              </a:p>
              <a:p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dirty="0"/>
                  <a:t> é um sinal externo aplicado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a solução </a:t>
                </a:r>
                <a:r>
                  <a:rPr lang="pt-BR" dirty="0" smtClean="0"/>
                  <a:t>da </a:t>
                </a:r>
                <a:r>
                  <a:rPr lang="pt-BR" dirty="0"/>
                  <a:t>equação, ambos </a:t>
                </a:r>
                <a:r>
                  <a:rPr lang="pt-BR" dirty="0" smtClean="0"/>
                  <a:t>sinais correspondentes a tensões (claro que por usarmos amplificadores operacionais as entradas serão tensões, mas tais tensões podem representar qualquer outra grandeza, permitindo resolver equações mecânicas, financeiras, etc.</a:t>
                </a:r>
              </a:p>
              <a:p>
                <a:endParaRPr lang="pt-BR" dirty="0"/>
              </a:p>
              <a:p>
                <a:r>
                  <a:rPr lang="pt-BR" dirty="0" smtClean="0"/>
                  <a:t>Note-se, então, que o computador analógico necessita geradores de sinais acoplados aos mesmos, para obtenção dos sinais de entrada (como é o caso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t-BR" dirty="0" smtClean="0"/>
                  <a:t>), assim como osciloscópios, para observar a solução (como é o caso do sinal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96752"/>
                <a:ext cx="8136904" cy="5388911"/>
              </a:xfrm>
              <a:prstGeom prst="rect">
                <a:avLst/>
              </a:prstGeom>
              <a:blipFill rotWithShape="0">
                <a:blip r:embed="rId2"/>
                <a:stretch>
                  <a:fillRect l="-599" t="-566" r="-599" b="-7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1547664" y="4046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Computação analógica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959319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/>
              <p:cNvSpPr txBox="1"/>
              <p:nvPr/>
            </p:nvSpPr>
            <p:spPr>
              <a:xfrm>
                <a:off x="611560" y="1196752"/>
                <a:ext cx="8136904" cy="4801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Ponto de partida: dispomos 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Primeiro passo: com um integrador inversor com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𝑅𝐶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dirty="0" smtClean="0"/>
                  <a:t> obtemos o valor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pt-BR" dirty="0" smtClean="0"/>
                  <a:t> (observe-se que a bateria V2 define o valor da condição inicial do </a:t>
                </a:r>
                <a:r>
                  <a:rPr lang="pt-BR" dirty="0" smtClean="0"/>
                  <a:t>integrador, </a:t>
                </a:r>
                <a:r>
                  <a:rPr lang="pt-BR" dirty="0" smtClean="0"/>
                  <a:t>de forma que a chave mostrada está inicialmente fechada e abre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dirty="0" smtClean="0"/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</p:txBody>
          </p:sp>
        </mc:Choice>
        <mc:Fallback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96752"/>
                <a:ext cx="8136904" cy="4801123"/>
              </a:xfrm>
              <a:prstGeom prst="rect">
                <a:avLst/>
              </a:prstGeom>
              <a:blipFill rotWithShape="0">
                <a:blip r:embed="rId2"/>
                <a:stretch>
                  <a:fillRect l="-449" r="-10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1547664" y="4046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Computação analógica</a:t>
            </a:r>
            <a:endParaRPr lang="pt-BR" sz="2800" b="1" dirty="0"/>
          </a:p>
        </p:txBody>
      </p:sp>
      <p:grpSp>
        <p:nvGrpSpPr>
          <p:cNvPr id="9" name="Grupo 8"/>
          <p:cNvGrpSpPr/>
          <p:nvPr/>
        </p:nvGrpSpPr>
        <p:grpSpPr>
          <a:xfrm>
            <a:off x="470153" y="3276947"/>
            <a:ext cx="3021727" cy="2600325"/>
            <a:chOff x="470153" y="3276947"/>
            <a:chExt cx="3021727" cy="2600325"/>
          </a:xfrm>
        </p:grpSpPr>
        <p:pic>
          <p:nvPicPr>
            <p:cNvPr id="8" name="Imagem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4209" y="3276947"/>
              <a:ext cx="2257425" cy="260032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ixaDeTexto 3"/>
                <p:cNvSpPr txBox="1"/>
                <p:nvPr/>
              </p:nvSpPr>
              <p:spPr>
                <a:xfrm>
                  <a:off x="470153" y="4636218"/>
                  <a:ext cx="504056" cy="664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CaixaDeTex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153" y="4636218"/>
                  <a:ext cx="504056" cy="66499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/>
                <p:cNvSpPr txBox="1"/>
                <p:nvPr/>
              </p:nvSpPr>
              <p:spPr>
                <a:xfrm>
                  <a:off x="2771800" y="4810435"/>
                  <a:ext cx="720080" cy="6347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" name="CaixaDe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4810435"/>
                  <a:ext cx="720080" cy="63478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69139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11560" y="1196752"/>
                <a:ext cx="8136904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Próximo passo: com mais um integrador inversor com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𝑅𝐶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dirty="0"/>
                  <a:t> obtemos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(observe-se, mais uma vez, a condição inicial do integrador, dada pela tensão em seu capacitor). Assim, também se nota que é muito fácil definir as condições iniciais para a solução de uma equação diferencial, quando se usa um computador analógico: elas são definidas pela tensão inicial nos capacitores dos integradores, aos quais se associa uma chave para se abrir no instante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dirty="0" smtClean="0"/>
                  <a:t>, ficando fechada até esse momento.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96752"/>
                <a:ext cx="8136904" cy="5632311"/>
              </a:xfrm>
              <a:prstGeom prst="rect">
                <a:avLst/>
              </a:prstGeom>
              <a:blipFill rotWithShape="0">
                <a:blip r:embed="rId2"/>
                <a:stretch>
                  <a:fillRect l="-449" t="-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1547664" y="4046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Computação analógica</a:t>
            </a:r>
            <a:endParaRPr lang="pt-BR" sz="2800" b="1" dirty="0"/>
          </a:p>
        </p:txBody>
      </p:sp>
      <p:grpSp>
        <p:nvGrpSpPr>
          <p:cNvPr id="11" name="Grupo 10"/>
          <p:cNvGrpSpPr/>
          <p:nvPr/>
        </p:nvGrpSpPr>
        <p:grpSpPr>
          <a:xfrm>
            <a:off x="539552" y="4005064"/>
            <a:ext cx="2803773" cy="2590800"/>
            <a:chOff x="539552" y="4005064"/>
            <a:chExt cx="2803773" cy="2590800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1600" y="4005064"/>
              <a:ext cx="2371725" cy="25908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aixaDeTexto 2"/>
                <p:cNvSpPr txBox="1"/>
                <p:nvPr/>
              </p:nvSpPr>
              <p:spPr>
                <a:xfrm>
                  <a:off x="539552" y="5517232"/>
                  <a:ext cx="504056" cy="6347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" name="CaixaDeTexto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52" y="5517232"/>
                  <a:ext cx="504056" cy="63478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219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/>
                <p:cNvSpPr txBox="1"/>
                <p:nvPr/>
              </p:nvSpPr>
              <p:spPr>
                <a:xfrm>
                  <a:off x="2920355" y="5723964"/>
                  <a:ext cx="3555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0355" y="5723964"/>
                  <a:ext cx="355501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15317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11560" y="1196752"/>
                <a:ext cx="8136904" cy="4890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Próximo </a:t>
                </a:r>
                <a:r>
                  <a:rPr lang="pt-BR" dirty="0"/>
                  <a:t>passo: com um somador inversor com entradas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configurado tal que o peso dado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e o peso dado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pt-BR" dirty="0"/>
                  <a:t>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obtemos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. Note-se que o sinal externo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é inserido através de uma chave, a qual deve ser fechada no instante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pt-BR" dirty="0" smtClean="0"/>
                  <a:t>, devendo estar aberta até esse instante (no exemplo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 smtClean="0"/>
                  <a:t>).</a:t>
                </a: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96752"/>
                <a:ext cx="8136904" cy="4890185"/>
              </a:xfrm>
              <a:prstGeom prst="rect">
                <a:avLst/>
              </a:prstGeom>
              <a:blipFill rotWithShape="0">
                <a:blip r:embed="rId2"/>
                <a:stretch>
                  <a:fillRect l="-449" r="-10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1547664" y="4046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Computação analógica</a:t>
            </a:r>
            <a:endParaRPr lang="pt-BR" sz="2800" b="1" dirty="0"/>
          </a:p>
        </p:txBody>
      </p:sp>
      <p:grpSp>
        <p:nvGrpSpPr>
          <p:cNvPr id="8" name="Grupo 7"/>
          <p:cNvGrpSpPr/>
          <p:nvPr/>
        </p:nvGrpSpPr>
        <p:grpSpPr>
          <a:xfrm>
            <a:off x="1027559" y="3356992"/>
            <a:ext cx="4525579" cy="2895600"/>
            <a:chOff x="1027559" y="3356992"/>
            <a:chExt cx="4525579" cy="2895600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7559" y="3356992"/>
              <a:ext cx="3400425" cy="28956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/>
                <p:cNvSpPr txBox="1"/>
                <p:nvPr/>
              </p:nvSpPr>
              <p:spPr>
                <a:xfrm>
                  <a:off x="1547664" y="4005064"/>
                  <a:ext cx="504056" cy="6347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7664" y="4005064"/>
                  <a:ext cx="504056" cy="63478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084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ixaDeTexto 11"/>
                <p:cNvSpPr txBox="1"/>
                <p:nvPr/>
              </p:nvSpPr>
              <p:spPr>
                <a:xfrm>
                  <a:off x="4283968" y="4190427"/>
                  <a:ext cx="1269170" cy="6182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CaixaDeTexto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968" y="4190427"/>
                  <a:ext cx="1269170" cy="6182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/>
                <p:cNvSpPr txBox="1"/>
                <p:nvPr/>
              </p:nvSpPr>
              <p:spPr>
                <a:xfrm>
                  <a:off x="1547664" y="5445224"/>
                  <a:ext cx="360040" cy="369332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" name="CaixaDeTexto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7664" y="5445224"/>
                  <a:ext cx="36004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1695"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6930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11560" y="1196752"/>
                <a:ext cx="8136904" cy="1444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Próximo </a:t>
                </a:r>
                <a:r>
                  <a:rPr lang="pt-BR" dirty="0"/>
                  <a:t>passo: com um </a:t>
                </a:r>
                <a:r>
                  <a:rPr lang="pt-BR" dirty="0" smtClean="0"/>
                  <a:t>segundo somador </a:t>
                </a:r>
                <a:r>
                  <a:rPr lang="pt-BR" dirty="0"/>
                  <a:t>inversor com entradas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BR" dirty="0"/>
                  <a:t>, configurado tal que o peso dado a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pt-BR" dirty="0"/>
                  <a:t>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e o peso dado </a:t>
                </a:r>
                <a:r>
                  <a:rPr lang="pt-BR" dirty="0" smtClean="0"/>
                  <a:t>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obtemos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(no exemplo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96752"/>
                <a:ext cx="8136904" cy="1444242"/>
              </a:xfrm>
              <a:prstGeom prst="rect">
                <a:avLst/>
              </a:prstGeom>
              <a:blipFill rotWithShape="0">
                <a:blip r:embed="rId2"/>
                <a:stretch>
                  <a:fillRect l="-449" t="-2110" r="-225" b="-54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/>
          <p:cNvSpPr txBox="1"/>
          <p:nvPr/>
        </p:nvSpPr>
        <p:spPr>
          <a:xfrm>
            <a:off x="1547664" y="404664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/>
              <a:t>Computação analógica</a:t>
            </a:r>
            <a:endParaRPr lang="pt-BR" sz="2800" b="1" dirty="0"/>
          </a:p>
        </p:txBody>
      </p:sp>
      <p:grpSp>
        <p:nvGrpSpPr>
          <p:cNvPr id="3" name="Grupo 2"/>
          <p:cNvGrpSpPr/>
          <p:nvPr/>
        </p:nvGrpSpPr>
        <p:grpSpPr>
          <a:xfrm>
            <a:off x="75646" y="2708920"/>
            <a:ext cx="6224546" cy="2718048"/>
            <a:chOff x="3638" y="3212976"/>
            <a:chExt cx="5360450" cy="2286000"/>
          </a:xfrm>
        </p:grpSpPr>
        <p:pic>
          <p:nvPicPr>
            <p:cNvPr id="2" name="Imagem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3608" y="3212976"/>
              <a:ext cx="2476500" cy="2286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/>
                <p:cNvSpPr txBox="1"/>
                <p:nvPr/>
              </p:nvSpPr>
              <p:spPr>
                <a:xfrm>
                  <a:off x="3638" y="4653136"/>
                  <a:ext cx="1269170" cy="6182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8" y="4653136"/>
                  <a:ext cx="1269170" cy="6182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/>
                <p:cNvSpPr txBox="1"/>
                <p:nvPr/>
              </p:nvSpPr>
              <p:spPr>
                <a:xfrm>
                  <a:off x="917307" y="4278111"/>
                  <a:ext cx="3555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CaixaDeTexto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307" y="4278111"/>
                  <a:ext cx="355501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/>
                <p:cNvSpPr txBox="1"/>
                <p:nvPr/>
              </p:nvSpPr>
              <p:spPr>
                <a:xfrm>
                  <a:off x="3218900" y="4355976"/>
                  <a:ext cx="2145188" cy="6182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𝑑𝑣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CaixaDeTexto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900" y="4355976"/>
                  <a:ext cx="2145188" cy="6182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611560" y="5661248"/>
                <a:ext cx="8136904" cy="1078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Por fim, dado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dirty="0" smtClean="0"/>
                  <a:t> (ver equação base), basta conectar a saída do último somados à entrada do primeiro integrador, fechando assim a malha, conforme figura a seguir.</a:t>
                </a:r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661248"/>
                <a:ext cx="8136904" cy="1078180"/>
              </a:xfrm>
              <a:prstGeom prst="rect">
                <a:avLst/>
              </a:prstGeom>
              <a:blipFill rotWithShape="0">
                <a:blip r:embed="rId7"/>
                <a:stretch>
                  <a:fillRect l="-449" b="-79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71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</Template>
  <TotalTime>363</TotalTime>
  <Words>599</Words>
  <Application>Microsoft Office PowerPoint</Application>
  <PresentationFormat>Apresentação na tela (4:3)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Verdana</vt:lpstr>
      <vt:lpstr>MODELO</vt:lpstr>
      <vt:lpstr>ELE08498 Eletrônica Básica II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Souza</dc:creator>
  <cp:lastModifiedBy>Mário Sarcinelli Filho</cp:lastModifiedBy>
  <cp:revision>78</cp:revision>
  <dcterms:created xsi:type="dcterms:W3CDTF">2013-07-02T11:49:28Z</dcterms:created>
  <dcterms:modified xsi:type="dcterms:W3CDTF">2017-07-06T19:53:29Z</dcterms:modified>
</cp:coreProperties>
</file>