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302" r:id="rId5"/>
    <p:sldId id="304" r:id="rId6"/>
    <p:sldId id="305" r:id="rId7"/>
    <p:sldId id="258" r:id="rId8"/>
    <p:sldId id="306" r:id="rId9"/>
    <p:sldId id="259" r:id="rId10"/>
    <p:sldId id="307" r:id="rId11"/>
    <p:sldId id="260" r:id="rId12"/>
    <p:sldId id="261" r:id="rId13"/>
    <p:sldId id="308" r:id="rId14"/>
    <p:sldId id="262" r:id="rId15"/>
    <p:sldId id="263" r:id="rId16"/>
    <p:sldId id="264" r:id="rId17"/>
    <p:sldId id="265" r:id="rId18"/>
    <p:sldId id="266" r:id="rId19"/>
    <p:sldId id="309" r:id="rId20"/>
    <p:sldId id="268" r:id="rId21"/>
    <p:sldId id="269" r:id="rId22"/>
    <p:sldId id="270" r:id="rId23"/>
    <p:sldId id="310" r:id="rId24"/>
    <p:sldId id="271" r:id="rId25"/>
    <p:sldId id="272" r:id="rId26"/>
    <p:sldId id="312" r:id="rId27"/>
    <p:sldId id="311" r:id="rId28"/>
    <p:sldId id="298" r:id="rId29"/>
    <p:sldId id="299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09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5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3800" y="460375"/>
            <a:ext cx="2305050" cy="57165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460375"/>
            <a:ext cx="6762750" cy="5716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47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943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99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47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87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082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9334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undo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835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7740650" y="6556375"/>
            <a:ext cx="19796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slide  </a:t>
            </a:r>
            <a:fld id="{C33DA3B5-CDDB-4F79-990D-5765BECA4579}" type="slidenum"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/>
              <a:t>‹nº›</a:t>
            </a:fld>
            <a:endParaRPr lang="en-GB" altLang="pt-BR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-57150" y="30163"/>
            <a:ext cx="16764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Capítulo 13</a:t>
            </a:r>
          </a:p>
          <a:p>
            <a:pPr eaLnBrk="1" hangingPunct="1"/>
            <a:r>
              <a:rPr lang="pt-BR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Geradores de sinais e circuitos formadores de onda</a:t>
            </a:r>
            <a:endParaRPr lang="en-GB" altLang="pt-BR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60375"/>
            <a:ext cx="817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31" name="Text Box 12"/>
          <p:cNvSpPr txBox="1">
            <a:spLocks noChangeArrowheads="1"/>
          </p:cNvSpPr>
          <p:nvPr userDrawn="1"/>
        </p:nvSpPr>
        <p:spPr bwMode="auto">
          <a:xfrm>
            <a:off x="1828800" y="6613525"/>
            <a:ext cx="1590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©2008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2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livro_micro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81088"/>
            <a:ext cx="31734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0" y="4267200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Capítulo 13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572000" y="4824413"/>
            <a:ext cx="4572000" cy="177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200">
                <a:solidFill>
                  <a:srgbClr val="FA821E"/>
                </a:solidFill>
                <a:latin typeface="Verdana" panose="020B0604030504040204" pitchFamily="34" charset="0"/>
              </a:rPr>
              <a:t>Geradores de sinais e circuitos formatadores de onda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46" y="3228547"/>
            <a:ext cx="7050534" cy="351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Princípios Básicos de Osciladores Senoidais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Controle não linear da amplitude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47664" y="1628800"/>
                <a:ext cx="7596336" cy="1523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pequeno: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type m:val="lin"/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diodos não conduzem)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:r>
                  <a:rPr lang="pt-BR" dirty="0" smtClean="0">
                    <a:solidFill>
                      <a:schemeClr val="bg1"/>
                    </a:solidFill>
                  </a:rPr>
                  <a:t>grande, ou seja, diodos conduzindo: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628800"/>
                <a:ext cx="7596336" cy="1523430"/>
              </a:xfrm>
              <a:prstGeom prst="rect">
                <a:avLst/>
              </a:prstGeom>
              <a:blipFill rotWithShape="0">
                <a:blip r:embed="rId3"/>
                <a:stretch>
                  <a:fillRect t="-2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148064" y="2924944"/>
                <a:ext cx="3024336" cy="714683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924944"/>
                <a:ext cx="3024336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635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050678" y="5589240"/>
                <a:ext cx="3097386" cy="714683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78" y="5589240"/>
                <a:ext cx="3097386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635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2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15" y="1637415"/>
            <a:ext cx="6378525" cy="459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 com </a:t>
            </a:r>
            <a:r>
              <a:rPr lang="pt-BR" sz="2600" b="1" dirty="0" err="1" smtClean="0">
                <a:solidFill>
                  <a:schemeClr val="bg1"/>
                </a:solidFill>
              </a:rPr>
              <a:t>Amp</a:t>
            </a:r>
            <a:r>
              <a:rPr lang="pt-BR" sz="2600" b="1" dirty="0" smtClean="0">
                <a:solidFill>
                  <a:schemeClr val="bg1"/>
                </a:solidFill>
              </a:rPr>
              <a:t> </a:t>
            </a:r>
            <a:r>
              <a:rPr lang="pt-BR" sz="2600" b="1" dirty="0" err="1" smtClean="0">
                <a:solidFill>
                  <a:schemeClr val="bg1"/>
                </a:solidFill>
              </a:rPr>
              <a:t>Op</a:t>
            </a:r>
            <a:endParaRPr lang="pt-BR" sz="26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com Ponte de Wien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267744" y="1700808"/>
            <a:ext cx="5472608" cy="1584176"/>
            <a:chOff x="2267744" y="1700808"/>
            <a:chExt cx="5472608" cy="1584176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2267744" y="1700808"/>
              <a:ext cx="5472608" cy="158417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2267744" y="1700808"/>
                  <a:ext cx="2232248" cy="795474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Amplificador com ganho </a:t>
                  </a:r>
                  <a14:m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1700808"/>
                  <a:ext cx="2232248" cy="7954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98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o 6"/>
          <p:cNvGrpSpPr/>
          <p:nvPr/>
        </p:nvGrpSpPr>
        <p:grpSpPr>
          <a:xfrm>
            <a:off x="3491880" y="3284984"/>
            <a:ext cx="4032448" cy="2088232"/>
            <a:chOff x="3491880" y="3284984"/>
            <a:chExt cx="4032448" cy="2088232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3491880" y="3284984"/>
              <a:ext cx="4032448" cy="2088232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5292080" y="4576331"/>
                  <a:ext cx="2232248" cy="796885"/>
                </a:xfrm>
                <a:prstGeom prst="rect">
                  <a:avLst/>
                </a:prstGeom>
                <a:noFill/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Realimentação </a:t>
                  </a:r>
                  <a14:m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4576331"/>
                  <a:ext cx="2232248" cy="79688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98" t="-714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/>
          <p:cNvGrpSpPr/>
          <p:nvPr/>
        </p:nvGrpSpPr>
        <p:grpSpPr>
          <a:xfrm>
            <a:off x="1599269" y="5373216"/>
            <a:ext cx="7487815" cy="1213922"/>
            <a:chOff x="1547664" y="5373216"/>
            <a:chExt cx="7487815" cy="1213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1547664" y="5373216"/>
                  <a:ext cx="7487815" cy="1213922"/>
                </a:xfrm>
                <a:prstGeom prst="rect">
                  <a:avLst/>
                </a:prstGeom>
                <a:solidFill>
                  <a:srgbClr val="FFC000"/>
                </a:solidFill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pt-BR"/>
                  </a:defPPr>
                </a:lstStyle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𝑠𝐶𝑅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𝑠𝐶𝑅</m:t>
                              </m:r>
                            </m:den>
                          </m:f>
                        </m:den>
                      </m:f>
                    </m:oMath>
                  </a14:m>
                  <a:r>
                    <a:rPr lang="pt-BR" sz="2400" dirty="0" smtClean="0">
                      <a:solidFill>
                        <a:schemeClr val="tx1"/>
                      </a:solidFill>
                    </a:rPr>
                    <a:t>    </a:t>
                  </a:r>
                  <a:r>
                    <a:rPr lang="pt-BR" sz="2000" dirty="0" smtClean="0">
                      <a:solidFill>
                        <a:schemeClr val="tx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𝐶𝑅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𝐶𝑅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a14:m>
                  <a:r>
                    <a:rPr lang="pt-BR" sz="20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pt-BR" sz="2000" dirty="0" smtClean="0"/>
                    <a:t>Daí a frequência de oscilação é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a14:m>
                  <a:r>
                    <a:rPr lang="pt-BR" sz="2000" dirty="0" smtClean="0">
                      <a:solidFill>
                        <a:schemeClr val="tx1"/>
                      </a:solidFill>
                    </a:rPr>
                    <a:t> e temos que ter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pt-BR" sz="2000" dirty="0" smtClean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5373216"/>
                  <a:ext cx="7487815" cy="121392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4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Seta para a direita 9"/>
            <p:cNvSpPr/>
            <p:nvPr/>
          </p:nvSpPr>
          <p:spPr>
            <a:xfrm>
              <a:off x="5580112" y="5652633"/>
              <a:ext cx="504056" cy="368655"/>
            </a:xfrm>
            <a:prstGeom prst="rightArrow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739602"/>
            <a:ext cx="7227887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980728"/>
            <a:ext cx="723629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1"/>
            <a:r>
              <a:rPr lang="pt-BR" sz="2000" b="1" dirty="0" smtClean="0">
                <a:solidFill>
                  <a:schemeClr val="bg1"/>
                </a:solidFill>
              </a:rPr>
              <a:t>Oscilador com Ponte de Wien com limitador de amplitude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835696" y="2132856"/>
            <a:ext cx="5112568" cy="3096344"/>
            <a:chOff x="1835696" y="2132856"/>
            <a:chExt cx="5112568" cy="3096344"/>
          </a:xfrm>
        </p:grpSpPr>
        <p:grpSp>
          <p:nvGrpSpPr>
            <p:cNvPr id="5" name="Grupo 4"/>
            <p:cNvGrpSpPr/>
            <p:nvPr/>
          </p:nvGrpSpPr>
          <p:grpSpPr>
            <a:xfrm>
              <a:off x="3419872" y="2924944"/>
              <a:ext cx="3528392" cy="2304256"/>
              <a:chOff x="3419872" y="2924944"/>
              <a:chExt cx="3528392" cy="2304256"/>
            </a:xfrm>
          </p:grpSpPr>
          <p:sp>
            <p:nvSpPr>
              <p:cNvPr id="2" name="Retângulo de cantos arredondados 1"/>
              <p:cNvSpPr/>
              <p:nvPr/>
            </p:nvSpPr>
            <p:spPr>
              <a:xfrm>
                <a:off x="3419872" y="2924944"/>
                <a:ext cx="3528392" cy="2304256"/>
              </a:xfrm>
              <a:prstGeom prst="roundRect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5940152" y="4869160"/>
                <a:ext cx="432048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/>
                <p:cNvSpPr txBox="1"/>
                <p:nvPr/>
              </p:nvSpPr>
              <p:spPr>
                <a:xfrm>
                  <a:off x="1835696" y="2132856"/>
                  <a:ext cx="4392488" cy="795474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Oscilador ideal, com polos ligeiramente à direita no plano 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pt-BR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20,3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=2,03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CaixaDe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696" y="2132856"/>
                  <a:ext cx="4392488" cy="79547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" r="-954"/>
                  </a:stretch>
                </a:blipFill>
                <a:ln w="762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o 9"/>
          <p:cNvGrpSpPr/>
          <p:nvPr/>
        </p:nvGrpSpPr>
        <p:grpSpPr>
          <a:xfrm>
            <a:off x="4127862" y="1854926"/>
            <a:ext cx="4863737" cy="4432663"/>
            <a:chOff x="4127862" y="1854926"/>
            <a:chExt cx="4863737" cy="4432663"/>
          </a:xfrm>
        </p:grpSpPr>
        <p:sp>
          <p:nvSpPr>
            <p:cNvPr id="8" name="Forma livre 7"/>
            <p:cNvSpPr/>
            <p:nvPr/>
          </p:nvSpPr>
          <p:spPr>
            <a:xfrm>
              <a:off x="4127862" y="1854926"/>
              <a:ext cx="4863737" cy="4432663"/>
            </a:xfrm>
            <a:custGeom>
              <a:avLst/>
              <a:gdLst>
                <a:gd name="connsiteX0" fmla="*/ 3997234 w 4598126"/>
                <a:gd name="connsiteY0" fmla="*/ 26125 h 4432663"/>
                <a:gd name="connsiteX1" fmla="*/ 3953691 w 4598126"/>
                <a:gd name="connsiteY1" fmla="*/ 17417 h 4432663"/>
                <a:gd name="connsiteX2" fmla="*/ 3927566 w 4598126"/>
                <a:gd name="connsiteY2" fmla="*/ 0 h 4432663"/>
                <a:gd name="connsiteX3" fmla="*/ 3352800 w 4598126"/>
                <a:gd name="connsiteY3" fmla="*/ 17417 h 4432663"/>
                <a:gd name="connsiteX4" fmla="*/ 3291840 w 4598126"/>
                <a:gd name="connsiteY4" fmla="*/ 26125 h 4432663"/>
                <a:gd name="connsiteX5" fmla="*/ 3204754 w 4598126"/>
                <a:gd name="connsiteY5" fmla="*/ 34834 h 4432663"/>
                <a:gd name="connsiteX6" fmla="*/ 3126377 w 4598126"/>
                <a:gd name="connsiteY6" fmla="*/ 43543 h 4432663"/>
                <a:gd name="connsiteX7" fmla="*/ 2534194 w 4598126"/>
                <a:gd name="connsiteY7" fmla="*/ 34834 h 4432663"/>
                <a:gd name="connsiteX8" fmla="*/ 2508068 w 4598126"/>
                <a:gd name="connsiteY8" fmla="*/ 26125 h 4432663"/>
                <a:gd name="connsiteX9" fmla="*/ 1907177 w 4598126"/>
                <a:gd name="connsiteY9" fmla="*/ 52251 h 4432663"/>
                <a:gd name="connsiteX10" fmla="*/ 1593668 w 4598126"/>
                <a:gd name="connsiteY10" fmla="*/ 95794 h 4432663"/>
                <a:gd name="connsiteX11" fmla="*/ 1393371 w 4598126"/>
                <a:gd name="connsiteY11" fmla="*/ 139337 h 4432663"/>
                <a:gd name="connsiteX12" fmla="*/ 1193074 w 4598126"/>
                <a:gd name="connsiteY12" fmla="*/ 148045 h 4432663"/>
                <a:gd name="connsiteX13" fmla="*/ 940526 w 4598126"/>
                <a:gd name="connsiteY13" fmla="*/ 182880 h 4432663"/>
                <a:gd name="connsiteX14" fmla="*/ 879566 w 4598126"/>
                <a:gd name="connsiteY14" fmla="*/ 191588 h 4432663"/>
                <a:gd name="connsiteX15" fmla="*/ 444137 w 4598126"/>
                <a:gd name="connsiteY15" fmla="*/ 200297 h 4432663"/>
                <a:gd name="connsiteX16" fmla="*/ 322217 w 4598126"/>
                <a:gd name="connsiteY16" fmla="*/ 296091 h 4432663"/>
                <a:gd name="connsiteX17" fmla="*/ 243840 w 4598126"/>
                <a:gd name="connsiteY17" fmla="*/ 365760 h 4432663"/>
                <a:gd name="connsiteX18" fmla="*/ 121920 w 4598126"/>
                <a:gd name="connsiteY18" fmla="*/ 400594 h 4432663"/>
                <a:gd name="connsiteX19" fmla="*/ 95794 w 4598126"/>
                <a:gd name="connsiteY19" fmla="*/ 409303 h 4432663"/>
                <a:gd name="connsiteX20" fmla="*/ 69668 w 4598126"/>
                <a:gd name="connsiteY20" fmla="*/ 600891 h 4432663"/>
                <a:gd name="connsiteX21" fmla="*/ 60960 w 4598126"/>
                <a:gd name="connsiteY21" fmla="*/ 627017 h 4432663"/>
                <a:gd name="connsiteX22" fmla="*/ 52251 w 4598126"/>
                <a:gd name="connsiteY22" fmla="*/ 661851 h 4432663"/>
                <a:gd name="connsiteX23" fmla="*/ 34834 w 4598126"/>
                <a:gd name="connsiteY23" fmla="*/ 714103 h 4432663"/>
                <a:gd name="connsiteX24" fmla="*/ 26126 w 4598126"/>
                <a:gd name="connsiteY24" fmla="*/ 740228 h 4432663"/>
                <a:gd name="connsiteX25" fmla="*/ 8708 w 4598126"/>
                <a:gd name="connsiteY25" fmla="*/ 757645 h 4432663"/>
                <a:gd name="connsiteX26" fmla="*/ 0 w 4598126"/>
                <a:gd name="connsiteY26" fmla="*/ 844731 h 4432663"/>
                <a:gd name="connsiteX27" fmla="*/ 8708 w 4598126"/>
                <a:gd name="connsiteY27" fmla="*/ 1097280 h 4432663"/>
                <a:gd name="connsiteX28" fmla="*/ 69668 w 4598126"/>
                <a:gd name="connsiteY28" fmla="*/ 1158240 h 4432663"/>
                <a:gd name="connsiteX29" fmla="*/ 313508 w 4598126"/>
                <a:gd name="connsiteY29" fmla="*/ 1184365 h 4432663"/>
                <a:gd name="connsiteX30" fmla="*/ 600891 w 4598126"/>
                <a:gd name="connsiteY30" fmla="*/ 1201783 h 4432663"/>
                <a:gd name="connsiteX31" fmla="*/ 661851 w 4598126"/>
                <a:gd name="connsiteY31" fmla="*/ 1210491 h 4432663"/>
                <a:gd name="connsiteX32" fmla="*/ 748937 w 4598126"/>
                <a:gd name="connsiteY32" fmla="*/ 1201783 h 4432663"/>
                <a:gd name="connsiteX33" fmla="*/ 896983 w 4598126"/>
                <a:gd name="connsiteY33" fmla="*/ 1175657 h 4432663"/>
                <a:gd name="connsiteX34" fmla="*/ 1384663 w 4598126"/>
                <a:gd name="connsiteY34" fmla="*/ 1166948 h 4432663"/>
                <a:gd name="connsiteX35" fmla="*/ 1645920 w 4598126"/>
                <a:gd name="connsiteY35" fmla="*/ 1158240 h 4432663"/>
                <a:gd name="connsiteX36" fmla="*/ 2429691 w 4598126"/>
                <a:gd name="connsiteY36" fmla="*/ 1149531 h 4432663"/>
                <a:gd name="connsiteX37" fmla="*/ 2743200 w 4598126"/>
                <a:gd name="connsiteY37" fmla="*/ 1140823 h 4432663"/>
                <a:gd name="connsiteX38" fmla="*/ 3091543 w 4598126"/>
                <a:gd name="connsiteY38" fmla="*/ 1166948 h 4432663"/>
                <a:gd name="connsiteX39" fmla="*/ 3135086 w 4598126"/>
                <a:gd name="connsiteY39" fmla="*/ 1175657 h 4432663"/>
                <a:gd name="connsiteX40" fmla="*/ 3187337 w 4598126"/>
                <a:gd name="connsiteY40" fmla="*/ 1193074 h 4432663"/>
                <a:gd name="connsiteX41" fmla="*/ 3265714 w 4598126"/>
                <a:gd name="connsiteY41" fmla="*/ 1236617 h 4432663"/>
                <a:gd name="connsiteX42" fmla="*/ 3248297 w 4598126"/>
                <a:gd name="connsiteY42" fmla="*/ 1524000 h 4432663"/>
                <a:gd name="connsiteX43" fmla="*/ 3239588 w 4598126"/>
                <a:gd name="connsiteY43" fmla="*/ 1619794 h 4432663"/>
                <a:gd name="connsiteX44" fmla="*/ 3230880 w 4598126"/>
                <a:gd name="connsiteY44" fmla="*/ 2229394 h 4432663"/>
                <a:gd name="connsiteX45" fmla="*/ 3222171 w 4598126"/>
                <a:gd name="connsiteY45" fmla="*/ 2255520 h 4432663"/>
                <a:gd name="connsiteX46" fmla="*/ 3213463 w 4598126"/>
                <a:gd name="connsiteY46" fmla="*/ 2325188 h 4432663"/>
                <a:gd name="connsiteX47" fmla="*/ 3204754 w 4598126"/>
                <a:gd name="connsiteY47" fmla="*/ 2386148 h 4432663"/>
                <a:gd name="connsiteX48" fmla="*/ 3187337 w 4598126"/>
                <a:gd name="connsiteY48" fmla="*/ 2499360 h 4432663"/>
                <a:gd name="connsiteX49" fmla="*/ 3196046 w 4598126"/>
                <a:gd name="connsiteY49" fmla="*/ 2804160 h 4432663"/>
                <a:gd name="connsiteX50" fmla="*/ 3204754 w 4598126"/>
                <a:gd name="connsiteY50" fmla="*/ 2865120 h 4432663"/>
                <a:gd name="connsiteX51" fmla="*/ 3213463 w 4598126"/>
                <a:gd name="connsiteY51" fmla="*/ 2995748 h 4432663"/>
                <a:gd name="connsiteX52" fmla="*/ 3222171 w 4598126"/>
                <a:gd name="connsiteY52" fmla="*/ 3474720 h 4432663"/>
                <a:gd name="connsiteX53" fmla="*/ 3257006 w 4598126"/>
                <a:gd name="connsiteY53" fmla="*/ 3631474 h 4432663"/>
                <a:gd name="connsiteX54" fmla="*/ 3274423 w 4598126"/>
                <a:gd name="connsiteY54" fmla="*/ 3744685 h 4432663"/>
                <a:gd name="connsiteX55" fmla="*/ 3283131 w 4598126"/>
                <a:gd name="connsiteY55" fmla="*/ 3788228 h 4432663"/>
                <a:gd name="connsiteX56" fmla="*/ 3274423 w 4598126"/>
                <a:gd name="connsiteY56" fmla="*/ 4127863 h 4432663"/>
                <a:gd name="connsiteX57" fmla="*/ 3291840 w 4598126"/>
                <a:gd name="connsiteY57" fmla="*/ 4310743 h 4432663"/>
                <a:gd name="connsiteX58" fmla="*/ 3300548 w 4598126"/>
                <a:gd name="connsiteY58" fmla="*/ 4345577 h 4432663"/>
                <a:gd name="connsiteX59" fmla="*/ 3483428 w 4598126"/>
                <a:gd name="connsiteY59" fmla="*/ 4406537 h 4432663"/>
                <a:gd name="connsiteX60" fmla="*/ 3535680 w 4598126"/>
                <a:gd name="connsiteY60" fmla="*/ 4432663 h 4432663"/>
                <a:gd name="connsiteX61" fmla="*/ 4171406 w 4598126"/>
                <a:gd name="connsiteY61" fmla="*/ 4423954 h 4432663"/>
                <a:gd name="connsiteX62" fmla="*/ 4214948 w 4598126"/>
                <a:gd name="connsiteY62" fmla="*/ 4415245 h 4432663"/>
                <a:gd name="connsiteX63" fmla="*/ 4284617 w 4598126"/>
                <a:gd name="connsiteY63" fmla="*/ 4397828 h 4432663"/>
                <a:gd name="connsiteX64" fmla="*/ 4432663 w 4598126"/>
                <a:gd name="connsiteY64" fmla="*/ 4380411 h 4432663"/>
                <a:gd name="connsiteX65" fmla="*/ 4502331 w 4598126"/>
                <a:gd name="connsiteY65" fmla="*/ 4293325 h 4432663"/>
                <a:gd name="connsiteX66" fmla="*/ 4519748 w 4598126"/>
                <a:gd name="connsiteY66" fmla="*/ 3979817 h 4432663"/>
                <a:gd name="connsiteX67" fmla="*/ 4545874 w 4598126"/>
                <a:gd name="connsiteY67" fmla="*/ 3884023 h 4432663"/>
                <a:gd name="connsiteX68" fmla="*/ 4554583 w 4598126"/>
                <a:gd name="connsiteY68" fmla="*/ 3561805 h 4432663"/>
                <a:gd name="connsiteX69" fmla="*/ 4563291 w 4598126"/>
                <a:gd name="connsiteY69" fmla="*/ 3466011 h 4432663"/>
                <a:gd name="connsiteX70" fmla="*/ 4572000 w 4598126"/>
                <a:gd name="connsiteY70" fmla="*/ 3317965 h 4432663"/>
                <a:gd name="connsiteX71" fmla="*/ 4589417 w 4598126"/>
                <a:gd name="connsiteY71" fmla="*/ 3030583 h 4432663"/>
                <a:gd name="connsiteX72" fmla="*/ 4598126 w 4598126"/>
                <a:gd name="connsiteY72" fmla="*/ 2960914 h 4432663"/>
                <a:gd name="connsiteX73" fmla="*/ 4589417 w 4598126"/>
                <a:gd name="connsiteY73" fmla="*/ 2708365 h 4432663"/>
                <a:gd name="connsiteX74" fmla="*/ 4545874 w 4598126"/>
                <a:gd name="connsiteY74" fmla="*/ 2612571 h 4432663"/>
                <a:gd name="connsiteX75" fmla="*/ 4537166 w 4598126"/>
                <a:gd name="connsiteY75" fmla="*/ 2586445 h 4432663"/>
                <a:gd name="connsiteX76" fmla="*/ 4511040 w 4598126"/>
                <a:gd name="connsiteY76" fmla="*/ 2499360 h 4432663"/>
                <a:gd name="connsiteX77" fmla="*/ 4484914 w 4598126"/>
                <a:gd name="connsiteY77" fmla="*/ 2447108 h 4432663"/>
                <a:gd name="connsiteX78" fmla="*/ 4476206 w 4598126"/>
                <a:gd name="connsiteY78" fmla="*/ 2386148 h 4432663"/>
                <a:gd name="connsiteX79" fmla="*/ 4450080 w 4598126"/>
                <a:gd name="connsiteY79" fmla="*/ 2316480 h 4432663"/>
                <a:gd name="connsiteX80" fmla="*/ 4441371 w 4598126"/>
                <a:gd name="connsiteY80" fmla="*/ 2272937 h 4432663"/>
                <a:gd name="connsiteX81" fmla="*/ 4423954 w 4598126"/>
                <a:gd name="connsiteY81" fmla="*/ 2220685 h 4432663"/>
                <a:gd name="connsiteX82" fmla="*/ 4415246 w 4598126"/>
                <a:gd name="connsiteY82" fmla="*/ 2194560 h 4432663"/>
                <a:gd name="connsiteX83" fmla="*/ 4406537 w 4598126"/>
                <a:gd name="connsiteY83" fmla="*/ 2098765 h 4432663"/>
                <a:gd name="connsiteX84" fmla="*/ 4389120 w 4598126"/>
                <a:gd name="connsiteY84" fmla="*/ 2011680 h 4432663"/>
                <a:gd name="connsiteX85" fmla="*/ 4380411 w 4598126"/>
                <a:gd name="connsiteY85" fmla="*/ 1898468 h 4432663"/>
                <a:gd name="connsiteX86" fmla="*/ 4371703 w 4598126"/>
                <a:gd name="connsiteY86" fmla="*/ 1480457 h 4432663"/>
                <a:gd name="connsiteX87" fmla="*/ 4380411 w 4598126"/>
                <a:gd name="connsiteY87" fmla="*/ 1436914 h 4432663"/>
                <a:gd name="connsiteX88" fmla="*/ 4406537 w 4598126"/>
                <a:gd name="connsiteY88" fmla="*/ 1384663 h 4432663"/>
                <a:gd name="connsiteX89" fmla="*/ 4415246 w 4598126"/>
                <a:gd name="connsiteY89" fmla="*/ 1358537 h 4432663"/>
                <a:gd name="connsiteX90" fmla="*/ 4432663 w 4598126"/>
                <a:gd name="connsiteY90" fmla="*/ 1288868 h 4432663"/>
                <a:gd name="connsiteX91" fmla="*/ 4458788 w 4598126"/>
                <a:gd name="connsiteY91" fmla="*/ 1236617 h 4432663"/>
                <a:gd name="connsiteX92" fmla="*/ 4484914 w 4598126"/>
                <a:gd name="connsiteY92" fmla="*/ 1175657 h 4432663"/>
                <a:gd name="connsiteX93" fmla="*/ 4502331 w 4598126"/>
                <a:gd name="connsiteY93" fmla="*/ 1123405 h 4432663"/>
                <a:gd name="connsiteX94" fmla="*/ 4511040 w 4598126"/>
                <a:gd name="connsiteY94" fmla="*/ 853440 h 4432663"/>
                <a:gd name="connsiteX95" fmla="*/ 4458788 w 4598126"/>
                <a:gd name="connsiteY95" fmla="*/ 644434 h 4432663"/>
                <a:gd name="connsiteX96" fmla="*/ 4380411 w 4598126"/>
                <a:gd name="connsiteY96" fmla="*/ 487680 h 4432663"/>
                <a:gd name="connsiteX97" fmla="*/ 4319451 w 4598126"/>
                <a:gd name="connsiteY97" fmla="*/ 383177 h 4432663"/>
                <a:gd name="connsiteX98" fmla="*/ 4293326 w 4598126"/>
                <a:gd name="connsiteY98" fmla="*/ 357051 h 4432663"/>
                <a:gd name="connsiteX99" fmla="*/ 4206240 w 4598126"/>
                <a:gd name="connsiteY99" fmla="*/ 261257 h 4432663"/>
                <a:gd name="connsiteX100" fmla="*/ 4127863 w 4598126"/>
                <a:gd name="connsiteY100" fmla="*/ 200297 h 4432663"/>
                <a:gd name="connsiteX101" fmla="*/ 4093028 w 4598126"/>
                <a:gd name="connsiteY101" fmla="*/ 156754 h 4432663"/>
                <a:gd name="connsiteX102" fmla="*/ 4066903 w 4598126"/>
                <a:gd name="connsiteY102" fmla="*/ 130628 h 4432663"/>
                <a:gd name="connsiteX103" fmla="*/ 4058194 w 4598126"/>
                <a:gd name="connsiteY103" fmla="*/ 95794 h 4432663"/>
                <a:gd name="connsiteX104" fmla="*/ 3997234 w 4598126"/>
                <a:gd name="connsiteY104" fmla="*/ 26125 h 443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598126" h="4432663">
                  <a:moveTo>
                    <a:pt x="3997234" y="26125"/>
                  </a:moveTo>
                  <a:cubicBezTo>
                    <a:pt x="3982720" y="23222"/>
                    <a:pt x="3967550" y="22614"/>
                    <a:pt x="3953691" y="17417"/>
                  </a:cubicBezTo>
                  <a:cubicBezTo>
                    <a:pt x="3943891" y="13742"/>
                    <a:pt x="3938032" y="0"/>
                    <a:pt x="3927566" y="0"/>
                  </a:cubicBezTo>
                  <a:cubicBezTo>
                    <a:pt x="3735889" y="0"/>
                    <a:pt x="3544389" y="11611"/>
                    <a:pt x="3352800" y="17417"/>
                  </a:cubicBezTo>
                  <a:cubicBezTo>
                    <a:pt x="3332480" y="20320"/>
                    <a:pt x="3312226" y="23727"/>
                    <a:pt x="3291840" y="26125"/>
                  </a:cubicBezTo>
                  <a:cubicBezTo>
                    <a:pt x="3262866" y="29534"/>
                    <a:pt x="3233767" y="31780"/>
                    <a:pt x="3204754" y="34834"/>
                  </a:cubicBezTo>
                  <a:lnTo>
                    <a:pt x="3126377" y="43543"/>
                  </a:lnTo>
                  <a:lnTo>
                    <a:pt x="2534194" y="34834"/>
                  </a:lnTo>
                  <a:cubicBezTo>
                    <a:pt x="2525018" y="34576"/>
                    <a:pt x="2517244" y="25870"/>
                    <a:pt x="2508068" y="26125"/>
                  </a:cubicBezTo>
                  <a:cubicBezTo>
                    <a:pt x="2307659" y="31692"/>
                    <a:pt x="2107474" y="43542"/>
                    <a:pt x="1907177" y="52251"/>
                  </a:cubicBezTo>
                  <a:cubicBezTo>
                    <a:pt x="1802674" y="66765"/>
                    <a:pt x="1697678" y="78090"/>
                    <a:pt x="1593668" y="95794"/>
                  </a:cubicBezTo>
                  <a:cubicBezTo>
                    <a:pt x="1429394" y="123756"/>
                    <a:pt x="1567236" y="124435"/>
                    <a:pt x="1393371" y="139337"/>
                  </a:cubicBezTo>
                  <a:cubicBezTo>
                    <a:pt x="1326786" y="145044"/>
                    <a:pt x="1259840" y="145142"/>
                    <a:pt x="1193074" y="148045"/>
                  </a:cubicBezTo>
                  <a:cubicBezTo>
                    <a:pt x="1016606" y="177458"/>
                    <a:pt x="1155939" y="155954"/>
                    <a:pt x="940526" y="182880"/>
                  </a:cubicBezTo>
                  <a:cubicBezTo>
                    <a:pt x="920158" y="185426"/>
                    <a:pt x="900080" y="190868"/>
                    <a:pt x="879566" y="191588"/>
                  </a:cubicBezTo>
                  <a:cubicBezTo>
                    <a:pt x="734483" y="196679"/>
                    <a:pt x="589280" y="197394"/>
                    <a:pt x="444137" y="200297"/>
                  </a:cubicBezTo>
                  <a:cubicBezTo>
                    <a:pt x="360951" y="283483"/>
                    <a:pt x="473025" y="175445"/>
                    <a:pt x="322217" y="296091"/>
                  </a:cubicBezTo>
                  <a:cubicBezTo>
                    <a:pt x="282050" y="328224"/>
                    <a:pt x="285451" y="342643"/>
                    <a:pt x="243840" y="365760"/>
                  </a:cubicBezTo>
                  <a:cubicBezTo>
                    <a:pt x="205295" y="387174"/>
                    <a:pt x="164459" y="389959"/>
                    <a:pt x="121920" y="400594"/>
                  </a:cubicBezTo>
                  <a:cubicBezTo>
                    <a:pt x="113014" y="402820"/>
                    <a:pt x="104503" y="406400"/>
                    <a:pt x="95794" y="409303"/>
                  </a:cubicBezTo>
                  <a:cubicBezTo>
                    <a:pt x="46263" y="483598"/>
                    <a:pt x="86723" y="413282"/>
                    <a:pt x="69668" y="600891"/>
                  </a:cubicBezTo>
                  <a:cubicBezTo>
                    <a:pt x="68837" y="610033"/>
                    <a:pt x="63482" y="618191"/>
                    <a:pt x="60960" y="627017"/>
                  </a:cubicBezTo>
                  <a:cubicBezTo>
                    <a:pt x="57672" y="638525"/>
                    <a:pt x="55690" y="650387"/>
                    <a:pt x="52251" y="661851"/>
                  </a:cubicBezTo>
                  <a:cubicBezTo>
                    <a:pt x="46975" y="679436"/>
                    <a:pt x="40640" y="696686"/>
                    <a:pt x="34834" y="714103"/>
                  </a:cubicBezTo>
                  <a:cubicBezTo>
                    <a:pt x="31931" y="722811"/>
                    <a:pt x="32617" y="733737"/>
                    <a:pt x="26126" y="740228"/>
                  </a:cubicBezTo>
                  <a:lnTo>
                    <a:pt x="8708" y="757645"/>
                  </a:lnTo>
                  <a:cubicBezTo>
                    <a:pt x="5805" y="786674"/>
                    <a:pt x="0" y="815558"/>
                    <a:pt x="0" y="844731"/>
                  </a:cubicBezTo>
                  <a:cubicBezTo>
                    <a:pt x="0" y="928964"/>
                    <a:pt x="3454" y="1013211"/>
                    <a:pt x="8708" y="1097280"/>
                  </a:cubicBezTo>
                  <a:cubicBezTo>
                    <a:pt x="11335" y="1139314"/>
                    <a:pt x="38745" y="1127318"/>
                    <a:pt x="69668" y="1158240"/>
                  </a:cubicBezTo>
                  <a:cubicBezTo>
                    <a:pt x="140655" y="1229223"/>
                    <a:pt x="77412" y="1173872"/>
                    <a:pt x="313508" y="1184365"/>
                  </a:cubicBezTo>
                  <a:cubicBezTo>
                    <a:pt x="373961" y="1187052"/>
                    <a:pt x="531361" y="1195161"/>
                    <a:pt x="600891" y="1201783"/>
                  </a:cubicBezTo>
                  <a:cubicBezTo>
                    <a:pt x="621325" y="1203729"/>
                    <a:pt x="641531" y="1207588"/>
                    <a:pt x="661851" y="1210491"/>
                  </a:cubicBezTo>
                  <a:cubicBezTo>
                    <a:pt x="690880" y="1207588"/>
                    <a:pt x="720263" y="1207159"/>
                    <a:pt x="748937" y="1201783"/>
                  </a:cubicBezTo>
                  <a:cubicBezTo>
                    <a:pt x="882790" y="1176685"/>
                    <a:pt x="693514" y="1181731"/>
                    <a:pt x="896983" y="1175657"/>
                  </a:cubicBezTo>
                  <a:cubicBezTo>
                    <a:pt x="1059497" y="1170806"/>
                    <a:pt x="1222121" y="1170728"/>
                    <a:pt x="1384663" y="1166948"/>
                  </a:cubicBezTo>
                  <a:cubicBezTo>
                    <a:pt x="1471773" y="1164922"/>
                    <a:pt x="1558798" y="1159692"/>
                    <a:pt x="1645920" y="1158240"/>
                  </a:cubicBezTo>
                  <a:lnTo>
                    <a:pt x="2429691" y="1149531"/>
                  </a:lnTo>
                  <a:cubicBezTo>
                    <a:pt x="2534194" y="1146628"/>
                    <a:pt x="2638693" y="1138073"/>
                    <a:pt x="2743200" y="1140823"/>
                  </a:cubicBezTo>
                  <a:cubicBezTo>
                    <a:pt x="2859600" y="1143886"/>
                    <a:pt x="2975560" y="1156638"/>
                    <a:pt x="3091543" y="1166948"/>
                  </a:cubicBezTo>
                  <a:cubicBezTo>
                    <a:pt x="3106287" y="1168259"/>
                    <a:pt x="3120806" y="1171762"/>
                    <a:pt x="3135086" y="1175657"/>
                  </a:cubicBezTo>
                  <a:cubicBezTo>
                    <a:pt x="3152798" y="1180488"/>
                    <a:pt x="3170916" y="1184864"/>
                    <a:pt x="3187337" y="1193074"/>
                  </a:cubicBezTo>
                  <a:cubicBezTo>
                    <a:pt x="3307120" y="1252965"/>
                    <a:pt x="3193464" y="1212533"/>
                    <a:pt x="3265714" y="1236617"/>
                  </a:cubicBezTo>
                  <a:cubicBezTo>
                    <a:pt x="3246623" y="1427538"/>
                    <a:pt x="3266826" y="1209025"/>
                    <a:pt x="3248297" y="1524000"/>
                  </a:cubicBezTo>
                  <a:cubicBezTo>
                    <a:pt x="3246414" y="1556008"/>
                    <a:pt x="3242491" y="1587863"/>
                    <a:pt x="3239588" y="1619794"/>
                  </a:cubicBezTo>
                  <a:cubicBezTo>
                    <a:pt x="3236685" y="1822994"/>
                    <a:pt x="3236446" y="2026249"/>
                    <a:pt x="3230880" y="2229394"/>
                  </a:cubicBezTo>
                  <a:cubicBezTo>
                    <a:pt x="3230629" y="2238570"/>
                    <a:pt x="3223813" y="2246488"/>
                    <a:pt x="3222171" y="2255520"/>
                  </a:cubicBezTo>
                  <a:cubicBezTo>
                    <a:pt x="3217984" y="2278546"/>
                    <a:pt x="3216556" y="2301990"/>
                    <a:pt x="3213463" y="2325188"/>
                  </a:cubicBezTo>
                  <a:cubicBezTo>
                    <a:pt x="3210750" y="2345534"/>
                    <a:pt x="3208128" y="2365901"/>
                    <a:pt x="3204754" y="2386148"/>
                  </a:cubicBezTo>
                  <a:cubicBezTo>
                    <a:pt x="3184808" y="2505824"/>
                    <a:pt x="3208394" y="2330913"/>
                    <a:pt x="3187337" y="2499360"/>
                  </a:cubicBezTo>
                  <a:cubicBezTo>
                    <a:pt x="3190240" y="2600960"/>
                    <a:pt x="3191211" y="2702634"/>
                    <a:pt x="3196046" y="2804160"/>
                  </a:cubicBezTo>
                  <a:cubicBezTo>
                    <a:pt x="3197022" y="2824663"/>
                    <a:pt x="3202896" y="2844678"/>
                    <a:pt x="3204754" y="2865120"/>
                  </a:cubicBezTo>
                  <a:cubicBezTo>
                    <a:pt x="3208705" y="2908580"/>
                    <a:pt x="3210560" y="2952205"/>
                    <a:pt x="3213463" y="2995748"/>
                  </a:cubicBezTo>
                  <a:cubicBezTo>
                    <a:pt x="3216366" y="3155405"/>
                    <a:pt x="3214809" y="3315206"/>
                    <a:pt x="3222171" y="3474720"/>
                  </a:cubicBezTo>
                  <a:cubicBezTo>
                    <a:pt x="3225379" y="3544220"/>
                    <a:pt x="3247694" y="3566286"/>
                    <a:pt x="3257006" y="3631474"/>
                  </a:cubicBezTo>
                  <a:cubicBezTo>
                    <a:pt x="3263533" y="3677169"/>
                    <a:pt x="3266363" y="3700355"/>
                    <a:pt x="3274423" y="3744685"/>
                  </a:cubicBezTo>
                  <a:cubicBezTo>
                    <a:pt x="3277071" y="3759248"/>
                    <a:pt x="3280228" y="3773714"/>
                    <a:pt x="3283131" y="3788228"/>
                  </a:cubicBezTo>
                  <a:cubicBezTo>
                    <a:pt x="3280228" y="3901440"/>
                    <a:pt x="3272536" y="4014630"/>
                    <a:pt x="3274423" y="4127863"/>
                  </a:cubicBezTo>
                  <a:cubicBezTo>
                    <a:pt x="3275444" y="4189090"/>
                    <a:pt x="3284544" y="4249943"/>
                    <a:pt x="3291840" y="4310743"/>
                  </a:cubicBezTo>
                  <a:cubicBezTo>
                    <a:pt x="3293266" y="4322626"/>
                    <a:pt x="3289843" y="4340224"/>
                    <a:pt x="3300548" y="4345577"/>
                  </a:cubicBezTo>
                  <a:cubicBezTo>
                    <a:pt x="3358022" y="4374314"/>
                    <a:pt x="3425954" y="4377800"/>
                    <a:pt x="3483428" y="4406537"/>
                  </a:cubicBezTo>
                  <a:lnTo>
                    <a:pt x="3535680" y="4432663"/>
                  </a:lnTo>
                  <a:lnTo>
                    <a:pt x="4171406" y="4423954"/>
                  </a:lnTo>
                  <a:cubicBezTo>
                    <a:pt x="4186203" y="4423575"/>
                    <a:pt x="4200526" y="4418573"/>
                    <a:pt x="4214948" y="4415245"/>
                  </a:cubicBezTo>
                  <a:cubicBezTo>
                    <a:pt x="4238273" y="4409862"/>
                    <a:pt x="4261144" y="4402522"/>
                    <a:pt x="4284617" y="4397828"/>
                  </a:cubicBezTo>
                  <a:cubicBezTo>
                    <a:pt x="4323112" y="4390129"/>
                    <a:pt x="4398129" y="4383865"/>
                    <a:pt x="4432663" y="4380411"/>
                  </a:cubicBezTo>
                  <a:cubicBezTo>
                    <a:pt x="4507623" y="4355424"/>
                    <a:pt x="4480461" y="4380805"/>
                    <a:pt x="4502331" y="4293325"/>
                  </a:cubicBezTo>
                  <a:cubicBezTo>
                    <a:pt x="4504694" y="4224803"/>
                    <a:pt x="4500847" y="4074320"/>
                    <a:pt x="4519748" y="3979817"/>
                  </a:cubicBezTo>
                  <a:cubicBezTo>
                    <a:pt x="4529568" y="3930717"/>
                    <a:pt x="4533364" y="3921555"/>
                    <a:pt x="4545874" y="3884023"/>
                  </a:cubicBezTo>
                  <a:cubicBezTo>
                    <a:pt x="4548777" y="3776617"/>
                    <a:pt x="4550110" y="3669157"/>
                    <a:pt x="4554583" y="3561805"/>
                  </a:cubicBezTo>
                  <a:cubicBezTo>
                    <a:pt x="4555918" y="3529770"/>
                    <a:pt x="4561007" y="3497993"/>
                    <a:pt x="4563291" y="3466011"/>
                  </a:cubicBezTo>
                  <a:cubicBezTo>
                    <a:pt x="4566813" y="3416703"/>
                    <a:pt x="4569258" y="3367323"/>
                    <a:pt x="4572000" y="3317965"/>
                  </a:cubicBezTo>
                  <a:cubicBezTo>
                    <a:pt x="4577056" y="3226955"/>
                    <a:pt x="4581047" y="3122654"/>
                    <a:pt x="4589417" y="3030583"/>
                  </a:cubicBezTo>
                  <a:cubicBezTo>
                    <a:pt x="4591536" y="3007275"/>
                    <a:pt x="4595223" y="2984137"/>
                    <a:pt x="4598126" y="2960914"/>
                  </a:cubicBezTo>
                  <a:cubicBezTo>
                    <a:pt x="4595223" y="2876731"/>
                    <a:pt x="4594513" y="2792444"/>
                    <a:pt x="4589417" y="2708365"/>
                  </a:cubicBezTo>
                  <a:cubicBezTo>
                    <a:pt x="4587073" y="2669697"/>
                    <a:pt x="4563100" y="2647023"/>
                    <a:pt x="4545874" y="2612571"/>
                  </a:cubicBezTo>
                  <a:cubicBezTo>
                    <a:pt x="4541769" y="2604360"/>
                    <a:pt x="4539866" y="2595219"/>
                    <a:pt x="4537166" y="2586445"/>
                  </a:cubicBezTo>
                  <a:cubicBezTo>
                    <a:pt x="4528253" y="2557479"/>
                    <a:pt x="4521681" y="2527737"/>
                    <a:pt x="4511040" y="2499360"/>
                  </a:cubicBezTo>
                  <a:cubicBezTo>
                    <a:pt x="4504202" y="2481127"/>
                    <a:pt x="4493623" y="2464525"/>
                    <a:pt x="4484914" y="2447108"/>
                  </a:cubicBezTo>
                  <a:cubicBezTo>
                    <a:pt x="4482011" y="2426788"/>
                    <a:pt x="4480232" y="2406276"/>
                    <a:pt x="4476206" y="2386148"/>
                  </a:cubicBezTo>
                  <a:cubicBezTo>
                    <a:pt x="4472824" y="2369238"/>
                    <a:pt x="4453415" y="2327597"/>
                    <a:pt x="4450080" y="2316480"/>
                  </a:cubicBezTo>
                  <a:cubicBezTo>
                    <a:pt x="4445827" y="2302302"/>
                    <a:pt x="4445266" y="2287217"/>
                    <a:pt x="4441371" y="2272937"/>
                  </a:cubicBezTo>
                  <a:cubicBezTo>
                    <a:pt x="4436540" y="2255224"/>
                    <a:pt x="4429760" y="2238102"/>
                    <a:pt x="4423954" y="2220685"/>
                  </a:cubicBezTo>
                  <a:lnTo>
                    <a:pt x="4415246" y="2194560"/>
                  </a:lnTo>
                  <a:cubicBezTo>
                    <a:pt x="4412343" y="2162628"/>
                    <a:pt x="4411071" y="2130506"/>
                    <a:pt x="4406537" y="2098765"/>
                  </a:cubicBezTo>
                  <a:cubicBezTo>
                    <a:pt x="4402350" y="2069459"/>
                    <a:pt x="4389120" y="2011680"/>
                    <a:pt x="4389120" y="2011680"/>
                  </a:cubicBezTo>
                  <a:cubicBezTo>
                    <a:pt x="4386217" y="1973943"/>
                    <a:pt x="4383643" y="1936179"/>
                    <a:pt x="4380411" y="1898468"/>
                  </a:cubicBezTo>
                  <a:cubicBezTo>
                    <a:pt x="4360417" y="1665207"/>
                    <a:pt x="4355510" y="1731445"/>
                    <a:pt x="4371703" y="1480457"/>
                  </a:cubicBezTo>
                  <a:cubicBezTo>
                    <a:pt x="4372656" y="1465686"/>
                    <a:pt x="4376821" y="1451274"/>
                    <a:pt x="4380411" y="1436914"/>
                  </a:cubicBezTo>
                  <a:cubicBezTo>
                    <a:pt x="4391355" y="1393138"/>
                    <a:pt x="4385253" y="1427229"/>
                    <a:pt x="4406537" y="1384663"/>
                  </a:cubicBezTo>
                  <a:cubicBezTo>
                    <a:pt x="4410642" y="1376452"/>
                    <a:pt x="4412831" y="1367393"/>
                    <a:pt x="4415246" y="1358537"/>
                  </a:cubicBezTo>
                  <a:cubicBezTo>
                    <a:pt x="4421544" y="1335443"/>
                    <a:pt x="4426365" y="1311962"/>
                    <a:pt x="4432663" y="1288868"/>
                  </a:cubicBezTo>
                  <a:cubicBezTo>
                    <a:pt x="4445796" y="1240714"/>
                    <a:pt x="4435008" y="1284177"/>
                    <a:pt x="4458788" y="1236617"/>
                  </a:cubicBezTo>
                  <a:cubicBezTo>
                    <a:pt x="4468675" y="1216843"/>
                    <a:pt x="4476978" y="1196291"/>
                    <a:pt x="4484914" y="1175657"/>
                  </a:cubicBezTo>
                  <a:cubicBezTo>
                    <a:pt x="4491505" y="1158521"/>
                    <a:pt x="4502331" y="1123405"/>
                    <a:pt x="4502331" y="1123405"/>
                  </a:cubicBezTo>
                  <a:cubicBezTo>
                    <a:pt x="4505234" y="1033417"/>
                    <a:pt x="4519191" y="943105"/>
                    <a:pt x="4511040" y="853440"/>
                  </a:cubicBezTo>
                  <a:cubicBezTo>
                    <a:pt x="4504538" y="781922"/>
                    <a:pt x="4482941" y="712063"/>
                    <a:pt x="4458788" y="644434"/>
                  </a:cubicBezTo>
                  <a:cubicBezTo>
                    <a:pt x="4439140" y="589419"/>
                    <a:pt x="4406537" y="539931"/>
                    <a:pt x="4380411" y="487680"/>
                  </a:cubicBezTo>
                  <a:cubicBezTo>
                    <a:pt x="4354003" y="434863"/>
                    <a:pt x="4352817" y="422104"/>
                    <a:pt x="4319451" y="383177"/>
                  </a:cubicBezTo>
                  <a:cubicBezTo>
                    <a:pt x="4311436" y="373826"/>
                    <a:pt x="4301508" y="366256"/>
                    <a:pt x="4293326" y="357051"/>
                  </a:cubicBezTo>
                  <a:cubicBezTo>
                    <a:pt x="4255869" y="314911"/>
                    <a:pt x="4248408" y="297401"/>
                    <a:pt x="4206240" y="261257"/>
                  </a:cubicBezTo>
                  <a:cubicBezTo>
                    <a:pt x="4181110" y="239717"/>
                    <a:pt x="4152183" y="222746"/>
                    <a:pt x="4127863" y="200297"/>
                  </a:cubicBezTo>
                  <a:cubicBezTo>
                    <a:pt x="4114205" y="187689"/>
                    <a:pt x="4105268" y="170743"/>
                    <a:pt x="4093028" y="156754"/>
                  </a:cubicBezTo>
                  <a:cubicBezTo>
                    <a:pt x="4084918" y="147485"/>
                    <a:pt x="4075611" y="139337"/>
                    <a:pt x="4066903" y="130628"/>
                  </a:cubicBezTo>
                  <a:cubicBezTo>
                    <a:pt x="4064000" y="119017"/>
                    <a:pt x="4064833" y="105753"/>
                    <a:pt x="4058194" y="95794"/>
                  </a:cubicBezTo>
                  <a:lnTo>
                    <a:pt x="3997234" y="26125"/>
                  </a:lnTo>
                  <a:close/>
                </a:path>
              </a:pathLst>
            </a:cu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32040" y="5661248"/>
              <a:ext cx="2664296" cy="369332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Limitador de amplitude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6185" y="980728"/>
            <a:ext cx="723629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lvl="1"/>
            <a:r>
              <a:rPr lang="pt-BR" sz="2000" b="1" dirty="0" smtClean="0">
                <a:solidFill>
                  <a:schemeClr val="bg1"/>
                </a:solidFill>
              </a:rPr>
              <a:t>Oscilador com Ponte de Wien sem/com limitador de amplitude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2" y="1983829"/>
            <a:ext cx="5562600" cy="4181475"/>
          </a:xfrm>
          <a:prstGeom prst="rect">
            <a:avLst/>
          </a:prstGeom>
        </p:spPr>
      </p:pic>
      <p:grpSp>
        <p:nvGrpSpPr>
          <p:cNvPr id="12" name="Grupo 11"/>
          <p:cNvGrpSpPr/>
          <p:nvPr/>
        </p:nvGrpSpPr>
        <p:grpSpPr>
          <a:xfrm>
            <a:off x="1259632" y="1783829"/>
            <a:ext cx="7759638" cy="4741515"/>
            <a:chOff x="1259632" y="1783829"/>
            <a:chExt cx="7759638" cy="4741515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1783829"/>
              <a:ext cx="7759638" cy="4741515"/>
            </a:xfrm>
            <a:prstGeom prst="rect">
              <a:avLst/>
            </a:prstGeom>
          </p:spPr>
        </p:pic>
        <p:sp>
          <p:nvSpPr>
            <p:cNvPr id="19" name="CaixaDeTexto 18"/>
            <p:cNvSpPr txBox="1"/>
            <p:nvPr/>
          </p:nvSpPr>
          <p:spPr>
            <a:xfrm>
              <a:off x="2987824" y="1844824"/>
              <a:ext cx="3024336" cy="36933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7030A0"/>
                  </a:solidFill>
                </a:rPr>
                <a:t>Amplificador saturado</a:t>
              </a:r>
              <a:endParaRPr lang="pt-BR" b="1" dirty="0">
                <a:solidFill>
                  <a:srgbClr val="7030A0"/>
                </a:solidFill>
              </a:endParaRPr>
            </a:p>
          </p:txBody>
        </p:sp>
        <p:cxnSp>
          <p:nvCxnSpPr>
            <p:cNvPr id="20" name="Conector de seta reta 19"/>
            <p:cNvCxnSpPr>
              <a:stCxn id="19" idx="2"/>
            </p:cNvCxnSpPr>
            <p:nvPr/>
          </p:nvCxnSpPr>
          <p:spPr>
            <a:xfrm>
              <a:off x="4499992" y="2214156"/>
              <a:ext cx="1800200" cy="27874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792" y="963942"/>
            <a:ext cx="4979080" cy="5562997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467544" y="1772816"/>
            <a:ext cx="8458200" cy="4848225"/>
            <a:chOff x="561070" y="1389087"/>
            <a:chExt cx="8458200" cy="4848225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1070" y="1389087"/>
              <a:ext cx="8458200" cy="4848225"/>
            </a:xfrm>
            <a:prstGeom prst="rect">
              <a:avLst/>
            </a:prstGeom>
          </p:spPr>
        </p:pic>
        <p:sp>
          <p:nvSpPr>
            <p:cNvPr id="2" name="CaixaDeTexto 1"/>
            <p:cNvSpPr txBox="1"/>
            <p:nvPr/>
          </p:nvSpPr>
          <p:spPr>
            <a:xfrm>
              <a:off x="2051720" y="1484784"/>
              <a:ext cx="3240360" cy="369332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7030A0"/>
                  </a:solidFill>
                </a:rPr>
                <a:t>Amplificador não saturado</a:t>
              </a:r>
              <a:endParaRPr lang="pt-BR" b="1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Conector de seta reta 4"/>
            <p:cNvCxnSpPr>
              <a:stCxn id="2" idx="2"/>
            </p:cNvCxnSpPr>
            <p:nvPr/>
          </p:nvCxnSpPr>
          <p:spPr>
            <a:xfrm>
              <a:off x="3671900" y="1854116"/>
              <a:ext cx="1692188" cy="27874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4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981075"/>
            <a:ext cx="54737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475656" y="981075"/>
                <a:ext cx="3096344" cy="1047146"/>
              </a:xfrm>
              <a:prstGeom prst="rect">
                <a:avLst/>
              </a:prstGeom>
              <a:solidFill>
                <a:schemeClr val="accent1"/>
              </a:solidFill>
              <a:ln w="762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, donde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dirty="0" smtClean="0"/>
                  <a:t> </a:t>
                </a:r>
              </a:p>
              <a:p>
                <a:r>
                  <a:rPr lang="pt-BR" dirty="0" smtClean="0"/>
                  <a:t>Variando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pt-BR" dirty="0" smtClean="0"/>
                  <a:t> variamos a amplitude do sinal obtido</a:t>
                </a:r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981075"/>
                <a:ext cx="3096344" cy="1047146"/>
              </a:xfrm>
              <a:prstGeom prst="rect">
                <a:avLst/>
              </a:prstGeom>
              <a:blipFill rotWithShape="0">
                <a:blip r:embed="rId3"/>
                <a:stretch>
                  <a:fillRect l="-384" b="-4324"/>
                </a:stretch>
              </a:blipFill>
              <a:ln w="762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722" y="964469"/>
            <a:ext cx="4802882" cy="498527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1499482"/>
            <a:ext cx="7429500" cy="43719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19672" y="332656"/>
            <a:ext cx="3744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Um limitador alternativo</a:t>
            </a:r>
            <a:endParaRPr lang="pt-BR" sz="2400" b="1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218" y="1061566"/>
            <a:ext cx="4524375" cy="47910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4797" y="1505297"/>
            <a:ext cx="7305675" cy="4371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0618" y="1504648"/>
            <a:ext cx="4371975" cy="47053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838" y="1556792"/>
            <a:ext cx="7486650" cy="428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895475"/>
            <a:ext cx="6840537" cy="323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620688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por deslocamento de fase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6804248" y="2420888"/>
            <a:ext cx="2159918" cy="2025244"/>
            <a:chOff x="6804248" y="2420888"/>
            <a:chExt cx="2159918" cy="2025244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6804248" y="2420888"/>
              <a:ext cx="1224136" cy="1080120"/>
            </a:xfrm>
            <a:prstGeom prst="roundRect">
              <a:avLst/>
            </a:prstGeom>
            <a:noFill/>
            <a:ln w="889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6804248" y="3522802"/>
                  <a:ext cx="2159918" cy="923330"/>
                </a:xfrm>
                <a:prstGeom prst="rect">
                  <a:avLst/>
                </a:prstGeom>
                <a:solidFill>
                  <a:schemeClr val="accent1"/>
                </a:solidFill>
                <a:ln w="889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Contribui com 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pt-BR" dirty="0" smtClean="0"/>
                    <a:t> para a fase ao longo da malha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522802"/>
                  <a:ext cx="215991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1" b="-4217"/>
                  </a:stretch>
                </a:blipFill>
                <a:ln w="889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o 6"/>
          <p:cNvGrpSpPr/>
          <p:nvPr/>
        </p:nvGrpSpPr>
        <p:grpSpPr>
          <a:xfrm>
            <a:off x="2627784" y="1497558"/>
            <a:ext cx="4032448" cy="2948574"/>
            <a:chOff x="6804248" y="1497558"/>
            <a:chExt cx="4032448" cy="2948574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6804248" y="2420888"/>
              <a:ext cx="4032448" cy="2025244"/>
            </a:xfrm>
            <a:prstGeom prst="roundRect">
              <a:avLst/>
            </a:prstGeom>
            <a:noFill/>
            <a:ln w="889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6804248" y="1497558"/>
                  <a:ext cx="2159918" cy="923330"/>
                </a:xfrm>
                <a:prstGeom prst="rect">
                  <a:avLst/>
                </a:prstGeom>
                <a:solidFill>
                  <a:schemeClr val="accent1"/>
                </a:solidFill>
                <a:ln w="889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Contribui com mais 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pt-BR" dirty="0" smtClean="0"/>
                    <a:t> para a fase ao longo da malha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1497558"/>
                  <a:ext cx="2159918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1" r="-2168" b="-4217"/>
                  </a:stretch>
                </a:blipFill>
                <a:ln w="889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de cantos arredondados 5"/>
              <p:cNvSpPr/>
              <p:nvPr/>
            </p:nvSpPr>
            <p:spPr>
              <a:xfrm>
                <a:off x="1979613" y="5301208"/>
                <a:ext cx="6840537" cy="1080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b="1" dirty="0" smtClean="0">
                    <a:solidFill>
                      <a:schemeClr val="tx1"/>
                    </a:solidFill>
                  </a:rPr>
                  <a:t>Total de </a:t>
                </a:r>
                <a14:m>
                  <m:oMath xmlns:m="http://schemas.openxmlformats.org/officeDocument/2006/math">
                    <m:r>
                      <a:rPr lang="pt-B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</m:t>
                    </m:r>
                    <m:r>
                      <a:rPr lang="pt-B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BR" b="1" dirty="0" smtClean="0">
                    <a:solidFill>
                      <a:schemeClr val="tx1"/>
                    </a:solidFill>
                  </a:rPr>
                  <a:t> de fase ao longo da malha. Também tem que assegurar que na frequência de oscilação o ganho ao longo da malha é 1.</a:t>
                </a:r>
                <a:endParaRPr lang="pt-BR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tângulo de cantos arredondados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13" y="5301208"/>
                <a:ext cx="6840537" cy="1080120"/>
              </a:xfrm>
              <a:prstGeom prst="roundRect">
                <a:avLst/>
              </a:prstGeom>
              <a:blipFill rotWithShape="0">
                <a:blip r:embed="rId5"/>
                <a:stretch>
                  <a:fillRect r="-445" b="-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64407"/>
            <a:ext cx="7129462" cy="496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5940152" y="1845295"/>
            <a:ext cx="3024014" cy="4392488"/>
            <a:chOff x="5796136" y="1412776"/>
            <a:chExt cx="3168030" cy="3033356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5796136" y="1412776"/>
              <a:ext cx="2016224" cy="2088232"/>
            </a:xfrm>
            <a:prstGeom prst="roundRect">
              <a:avLst/>
            </a:prstGeom>
            <a:noFill/>
            <a:ln w="889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6804248" y="3522802"/>
                  <a:ext cx="2159918" cy="923330"/>
                </a:xfrm>
                <a:prstGeom prst="rect">
                  <a:avLst/>
                </a:prstGeom>
                <a:solidFill>
                  <a:schemeClr val="accent1"/>
                </a:solidFill>
                <a:ln w="889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Contribui com 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pt-BR" dirty="0" smtClean="0"/>
                    <a:t> para a fase ao longo da malha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522802"/>
                  <a:ext cx="2159918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83"/>
                  </a:stretch>
                </a:blipFill>
                <a:ln w="889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upo 10"/>
          <p:cNvGrpSpPr/>
          <p:nvPr/>
        </p:nvGrpSpPr>
        <p:grpSpPr>
          <a:xfrm>
            <a:off x="4355976" y="2470325"/>
            <a:ext cx="3490447" cy="3735977"/>
            <a:chOff x="4355976" y="2037806"/>
            <a:chExt cx="3490447" cy="3735977"/>
          </a:xfrm>
        </p:grpSpPr>
        <p:sp>
          <p:nvSpPr>
            <p:cNvPr id="9" name="Forma livre 8"/>
            <p:cNvSpPr/>
            <p:nvPr/>
          </p:nvSpPr>
          <p:spPr>
            <a:xfrm>
              <a:off x="5817326" y="2037806"/>
              <a:ext cx="2029097" cy="3735977"/>
            </a:xfrm>
            <a:custGeom>
              <a:avLst/>
              <a:gdLst>
                <a:gd name="connsiteX0" fmla="*/ 1846217 w 2029097"/>
                <a:gd name="connsiteY0" fmla="*/ 3570514 h 3735977"/>
                <a:gd name="connsiteX1" fmla="*/ 1689463 w 2029097"/>
                <a:gd name="connsiteY1" fmla="*/ 3675017 h 3735977"/>
                <a:gd name="connsiteX2" fmla="*/ 1628503 w 2029097"/>
                <a:gd name="connsiteY2" fmla="*/ 3718560 h 3735977"/>
                <a:gd name="connsiteX3" fmla="*/ 1567543 w 2029097"/>
                <a:gd name="connsiteY3" fmla="*/ 3735977 h 3735977"/>
                <a:gd name="connsiteX4" fmla="*/ 1445623 w 2029097"/>
                <a:gd name="connsiteY4" fmla="*/ 3727268 h 3735977"/>
                <a:gd name="connsiteX5" fmla="*/ 1410788 w 2029097"/>
                <a:gd name="connsiteY5" fmla="*/ 3718560 h 3735977"/>
                <a:gd name="connsiteX6" fmla="*/ 1262743 w 2029097"/>
                <a:gd name="connsiteY6" fmla="*/ 3692434 h 3735977"/>
                <a:gd name="connsiteX7" fmla="*/ 1001485 w 2029097"/>
                <a:gd name="connsiteY7" fmla="*/ 3657600 h 3735977"/>
                <a:gd name="connsiteX8" fmla="*/ 966651 w 2029097"/>
                <a:gd name="connsiteY8" fmla="*/ 3631474 h 3735977"/>
                <a:gd name="connsiteX9" fmla="*/ 957943 w 2029097"/>
                <a:gd name="connsiteY9" fmla="*/ 3605348 h 3735977"/>
                <a:gd name="connsiteX10" fmla="*/ 905691 w 2029097"/>
                <a:gd name="connsiteY10" fmla="*/ 3526971 h 3735977"/>
                <a:gd name="connsiteX11" fmla="*/ 801188 w 2029097"/>
                <a:gd name="connsiteY11" fmla="*/ 3431177 h 3735977"/>
                <a:gd name="connsiteX12" fmla="*/ 757645 w 2029097"/>
                <a:gd name="connsiteY12" fmla="*/ 3378925 h 3735977"/>
                <a:gd name="connsiteX13" fmla="*/ 687977 w 2029097"/>
                <a:gd name="connsiteY13" fmla="*/ 3326674 h 3735977"/>
                <a:gd name="connsiteX14" fmla="*/ 600891 w 2029097"/>
                <a:gd name="connsiteY14" fmla="*/ 3265714 h 3735977"/>
                <a:gd name="connsiteX15" fmla="*/ 548640 w 2029097"/>
                <a:gd name="connsiteY15" fmla="*/ 3222171 h 3735977"/>
                <a:gd name="connsiteX16" fmla="*/ 522514 w 2029097"/>
                <a:gd name="connsiteY16" fmla="*/ 3196045 h 3735977"/>
                <a:gd name="connsiteX17" fmla="*/ 452845 w 2029097"/>
                <a:gd name="connsiteY17" fmla="*/ 3143794 h 3735977"/>
                <a:gd name="connsiteX18" fmla="*/ 400594 w 2029097"/>
                <a:gd name="connsiteY18" fmla="*/ 3108960 h 3735977"/>
                <a:gd name="connsiteX19" fmla="*/ 330925 w 2029097"/>
                <a:gd name="connsiteY19" fmla="*/ 3056708 h 3735977"/>
                <a:gd name="connsiteX20" fmla="*/ 269965 w 2029097"/>
                <a:gd name="connsiteY20" fmla="*/ 2995748 h 3735977"/>
                <a:gd name="connsiteX21" fmla="*/ 209005 w 2029097"/>
                <a:gd name="connsiteY21" fmla="*/ 2926080 h 3735977"/>
                <a:gd name="connsiteX22" fmla="*/ 182880 w 2029097"/>
                <a:gd name="connsiteY22" fmla="*/ 2856411 h 3735977"/>
                <a:gd name="connsiteX23" fmla="*/ 148045 w 2029097"/>
                <a:gd name="connsiteY23" fmla="*/ 2786743 h 3735977"/>
                <a:gd name="connsiteX24" fmla="*/ 139337 w 2029097"/>
                <a:gd name="connsiteY24" fmla="*/ 2760617 h 3735977"/>
                <a:gd name="connsiteX25" fmla="*/ 130628 w 2029097"/>
                <a:gd name="connsiteY25" fmla="*/ 2725783 h 3735977"/>
                <a:gd name="connsiteX26" fmla="*/ 113211 w 2029097"/>
                <a:gd name="connsiteY26" fmla="*/ 2699657 h 3735977"/>
                <a:gd name="connsiteX27" fmla="*/ 95794 w 2029097"/>
                <a:gd name="connsiteY27" fmla="*/ 2595154 h 3735977"/>
                <a:gd name="connsiteX28" fmla="*/ 69668 w 2029097"/>
                <a:gd name="connsiteY28" fmla="*/ 2490651 h 3735977"/>
                <a:gd name="connsiteX29" fmla="*/ 60960 w 2029097"/>
                <a:gd name="connsiteY29" fmla="*/ 2429691 h 3735977"/>
                <a:gd name="connsiteX30" fmla="*/ 52251 w 2029097"/>
                <a:gd name="connsiteY30" fmla="*/ 2403565 h 3735977"/>
                <a:gd name="connsiteX31" fmla="*/ 43543 w 2029097"/>
                <a:gd name="connsiteY31" fmla="*/ 2333897 h 3735977"/>
                <a:gd name="connsiteX32" fmla="*/ 34834 w 2029097"/>
                <a:gd name="connsiteY32" fmla="*/ 2290354 h 3735977"/>
                <a:gd name="connsiteX33" fmla="*/ 26125 w 2029097"/>
                <a:gd name="connsiteY33" fmla="*/ 2185851 h 3735977"/>
                <a:gd name="connsiteX34" fmla="*/ 8708 w 2029097"/>
                <a:gd name="connsiteY34" fmla="*/ 1985554 h 3735977"/>
                <a:gd name="connsiteX35" fmla="*/ 0 w 2029097"/>
                <a:gd name="connsiteY35" fmla="*/ 1793965 h 3735977"/>
                <a:gd name="connsiteX36" fmla="*/ 8708 w 2029097"/>
                <a:gd name="connsiteY36" fmla="*/ 1402080 h 3735977"/>
                <a:gd name="connsiteX37" fmla="*/ 26125 w 2029097"/>
                <a:gd name="connsiteY37" fmla="*/ 1079863 h 3735977"/>
                <a:gd name="connsiteX38" fmla="*/ 43543 w 2029097"/>
                <a:gd name="connsiteY38" fmla="*/ 992777 h 3735977"/>
                <a:gd name="connsiteX39" fmla="*/ 52251 w 2029097"/>
                <a:gd name="connsiteY39" fmla="*/ 879565 h 3735977"/>
                <a:gd name="connsiteX40" fmla="*/ 69668 w 2029097"/>
                <a:gd name="connsiteY40" fmla="*/ 853440 h 3735977"/>
                <a:gd name="connsiteX41" fmla="*/ 87085 w 2029097"/>
                <a:gd name="connsiteY41" fmla="*/ 801188 h 3735977"/>
                <a:gd name="connsiteX42" fmla="*/ 148045 w 2029097"/>
                <a:gd name="connsiteY42" fmla="*/ 766354 h 3735977"/>
                <a:gd name="connsiteX43" fmla="*/ 226423 w 2029097"/>
                <a:gd name="connsiteY43" fmla="*/ 705394 h 3735977"/>
                <a:gd name="connsiteX44" fmla="*/ 261257 w 2029097"/>
                <a:gd name="connsiteY44" fmla="*/ 687977 h 3735977"/>
                <a:gd name="connsiteX45" fmla="*/ 339634 w 2029097"/>
                <a:gd name="connsiteY45" fmla="*/ 679268 h 3735977"/>
                <a:gd name="connsiteX46" fmla="*/ 574765 w 2029097"/>
                <a:gd name="connsiteY46" fmla="*/ 635725 h 3735977"/>
                <a:gd name="connsiteX47" fmla="*/ 618308 w 2029097"/>
                <a:gd name="connsiteY47" fmla="*/ 618308 h 3735977"/>
                <a:gd name="connsiteX48" fmla="*/ 792480 w 2029097"/>
                <a:gd name="connsiteY48" fmla="*/ 574765 h 3735977"/>
                <a:gd name="connsiteX49" fmla="*/ 870857 w 2029097"/>
                <a:gd name="connsiteY49" fmla="*/ 539931 h 3735977"/>
                <a:gd name="connsiteX50" fmla="*/ 1193074 w 2029097"/>
                <a:gd name="connsiteY50" fmla="*/ 444137 h 3735977"/>
                <a:gd name="connsiteX51" fmla="*/ 1219200 w 2029097"/>
                <a:gd name="connsiteY51" fmla="*/ 435428 h 3735977"/>
                <a:gd name="connsiteX52" fmla="*/ 1297577 w 2029097"/>
                <a:gd name="connsiteY52" fmla="*/ 426720 h 3735977"/>
                <a:gd name="connsiteX53" fmla="*/ 1341120 w 2029097"/>
                <a:gd name="connsiteY53" fmla="*/ 409303 h 3735977"/>
                <a:gd name="connsiteX54" fmla="*/ 1349828 w 2029097"/>
                <a:gd name="connsiteY54" fmla="*/ 383177 h 3735977"/>
                <a:gd name="connsiteX55" fmla="*/ 1341120 w 2029097"/>
                <a:gd name="connsiteY55" fmla="*/ 235131 h 3735977"/>
                <a:gd name="connsiteX56" fmla="*/ 1323703 w 2029097"/>
                <a:gd name="connsiteY56" fmla="*/ 182880 h 3735977"/>
                <a:gd name="connsiteX57" fmla="*/ 1332411 w 2029097"/>
                <a:gd name="connsiteY57" fmla="*/ 78377 h 3735977"/>
                <a:gd name="connsiteX58" fmla="*/ 1341120 w 2029097"/>
                <a:gd name="connsiteY58" fmla="*/ 52251 h 3735977"/>
                <a:gd name="connsiteX59" fmla="*/ 1463040 w 2029097"/>
                <a:gd name="connsiteY59" fmla="*/ 26125 h 3735977"/>
                <a:gd name="connsiteX60" fmla="*/ 1741714 w 2029097"/>
                <a:gd name="connsiteY60" fmla="*/ 0 h 3735977"/>
                <a:gd name="connsiteX61" fmla="*/ 1759131 w 2029097"/>
                <a:gd name="connsiteY61" fmla="*/ 26125 h 3735977"/>
                <a:gd name="connsiteX62" fmla="*/ 1741714 w 2029097"/>
                <a:gd name="connsiteY62" fmla="*/ 95794 h 3735977"/>
                <a:gd name="connsiteX63" fmla="*/ 1733005 w 2029097"/>
                <a:gd name="connsiteY63" fmla="*/ 130628 h 3735977"/>
                <a:gd name="connsiteX64" fmla="*/ 1724297 w 2029097"/>
                <a:gd name="connsiteY64" fmla="*/ 174171 h 3735977"/>
                <a:gd name="connsiteX65" fmla="*/ 1715588 w 2029097"/>
                <a:gd name="connsiteY65" fmla="*/ 200297 h 3735977"/>
                <a:gd name="connsiteX66" fmla="*/ 1698171 w 2029097"/>
                <a:gd name="connsiteY66" fmla="*/ 269965 h 3735977"/>
                <a:gd name="connsiteX67" fmla="*/ 1706880 w 2029097"/>
                <a:gd name="connsiteY67" fmla="*/ 705394 h 3735977"/>
                <a:gd name="connsiteX68" fmla="*/ 1715588 w 2029097"/>
                <a:gd name="connsiteY68" fmla="*/ 827314 h 3735977"/>
                <a:gd name="connsiteX69" fmla="*/ 1733005 w 2029097"/>
                <a:gd name="connsiteY69" fmla="*/ 1210491 h 3735977"/>
                <a:gd name="connsiteX70" fmla="*/ 1741714 w 2029097"/>
                <a:gd name="connsiteY70" fmla="*/ 1236617 h 3735977"/>
                <a:gd name="connsiteX71" fmla="*/ 1750423 w 2029097"/>
                <a:gd name="connsiteY71" fmla="*/ 1288868 h 3735977"/>
                <a:gd name="connsiteX72" fmla="*/ 1759131 w 2029097"/>
                <a:gd name="connsiteY72" fmla="*/ 1314994 h 3735977"/>
                <a:gd name="connsiteX73" fmla="*/ 1767840 w 2029097"/>
                <a:gd name="connsiteY73" fmla="*/ 1358537 h 3735977"/>
                <a:gd name="connsiteX74" fmla="*/ 1776548 w 2029097"/>
                <a:gd name="connsiteY74" fmla="*/ 1384663 h 3735977"/>
                <a:gd name="connsiteX75" fmla="*/ 1793965 w 2029097"/>
                <a:gd name="connsiteY75" fmla="*/ 1489165 h 3735977"/>
                <a:gd name="connsiteX76" fmla="*/ 1802674 w 2029097"/>
                <a:gd name="connsiteY76" fmla="*/ 1524000 h 3735977"/>
                <a:gd name="connsiteX77" fmla="*/ 1820091 w 2029097"/>
                <a:gd name="connsiteY77" fmla="*/ 1663337 h 3735977"/>
                <a:gd name="connsiteX78" fmla="*/ 1846217 w 2029097"/>
                <a:gd name="connsiteY78" fmla="*/ 1950720 h 3735977"/>
                <a:gd name="connsiteX79" fmla="*/ 1854925 w 2029097"/>
                <a:gd name="connsiteY79" fmla="*/ 2002971 h 3735977"/>
                <a:gd name="connsiteX80" fmla="*/ 1889760 w 2029097"/>
                <a:gd name="connsiteY80" fmla="*/ 2090057 h 3735977"/>
                <a:gd name="connsiteX81" fmla="*/ 1898468 w 2029097"/>
                <a:gd name="connsiteY81" fmla="*/ 2124891 h 3735977"/>
                <a:gd name="connsiteX82" fmla="*/ 1907177 w 2029097"/>
                <a:gd name="connsiteY82" fmla="*/ 2272937 h 3735977"/>
                <a:gd name="connsiteX83" fmla="*/ 1915885 w 2029097"/>
                <a:gd name="connsiteY83" fmla="*/ 2325188 h 3735977"/>
                <a:gd name="connsiteX84" fmla="*/ 1942011 w 2029097"/>
                <a:gd name="connsiteY84" fmla="*/ 2420983 h 3735977"/>
                <a:gd name="connsiteX85" fmla="*/ 1950720 w 2029097"/>
                <a:gd name="connsiteY85" fmla="*/ 2481943 h 3735977"/>
                <a:gd name="connsiteX86" fmla="*/ 1959428 w 2029097"/>
                <a:gd name="connsiteY86" fmla="*/ 2516777 h 3735977"/>
                <a:gd name="connsiteX87" fmla="*/ 1968137 w 2029097"/>
                <a:gd name="connsiteY87" fmla="*/ 2560320 h 3735977"/>
                <a:gd name="connsiteX88" fmla="*/ 1976845 w 2029097"/>
                <a:gd name="connsiteY88" fmla="*/ 2621280 h 3735977"/>
                <a:gd name="connsiteX89" fmla="*/ 1985554 w 2029097"/>
                <a:gd name="connsiteY89" fmla="*/ 2673531 h 3735977"/>
                <a:gd name="connsiteX90" fmla="*/ 2002971 w 2029097"/>
                <a:gd name="connsiteY90" fmla="*/ 2987040 h 3735977"/>
                <a:gd name="connsiteX91" fmla="*/ 2011680 w 2029097"/>
                <a:gd name="connsiteY91" fmla="*/ 3048000 h 3735977"/>
                <a:gd name="connsiteX92" fmla="*/ 2029097 w 2029097"/>
                <a:gd name="connsiteY92" fmla="*/ 3283131 h 3735977"/>
                <a:gd name="connsiteX93" fmla="*/ 1994263 w 2029097"/>
                <a:gd name="connsiteY93" fmla="*/ 3483428 h 3735977"/>
                <a:gd name="connsiteX94" fmla="*/ 1976845 w 2029097"/>
                <a:gd name="connsiteY94" fmla="*/ 3509554 h 3735977"/>
                <a:gd name="connsiteX95" fmla="*/ 1950720 w 2029097"/>
                <a:gd name="connsiteY95" fmla="*/ 3570514 h 3735977"/>
                <a:gd name="connsiteX96" fmla="*/ 1846217 w 2029097"/>
                <a:gd name="connsiteY96" fmla="*/ 3570514 h 3735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029097" h="3735977">
                  <a:moveTo>
                    <a:pt x="1846217" y="3570514"/>
                  </a:moveTo>
                  <a:cubicBezTo>
                    <a:pt x="1802674" y="3587931"/>
                    <a:pt x="1852634" y="3569434"/>
                    <a:pt x="1689463" y="3675017"/>
                  </a:cubicBezTo>
                  <a:cubicBezTo>
                    <a:pt x="1668498" y="3688583"/>
                    <a:pt x="1649916" y="3705712"/>
                    <a:pt x="1628503" y="3718560"/>
                  </a:cubicBezTo>
                  <a:cubicBezTo>
                    <a:pt x="1619583" y="3723912"/>
                    <a:pt x="1574045" y="3734351"/>
                    <a:pt x="1567543" y="3735977"/>
                  </a:cubicBezTo>
                  <a:cubicBezTo>
                    <a:pt x="1526903" y="3733074"/>
                    <a:pt x="1486117" y="3731767"/>
                    <a:pt x="1445623" y="3727268"/>
                  </a:cubicBezTo>
                  <a:cubicBezTo>
                    <a:pt x="1433727" y="3725946"/>
                    <a:pt x="1422546" y="3720800"/>
                    <a:pt x="1410788" y="3718560"/>
                  </a:cubicBezTo>
                  <a:cubicBezTo>
                    <a:pt x="1361562" y="3709184"/>
                    <a:pt x="1312307" y="3699816"/>
                    <a:pt x="1262743" y="3692434"/>
                  </a:cubicBezTo>
                  <a:cubicBezTo>
                    <a:pt x="1175845" y="3679492"/>
                    <a:pt x="1001485" y="3657600"/>
                    <a:pt x="1001485" y="3657600"/>
                  </a:cubicBezTo>
                  <a:cubicBezTo>
                    <a:pt x="989874" y="3648891"/>
                    <a:pt x="975943" y="3642624"/>
                    <a:pt x="966651" y="3631474"/>
                  </a:cubicBezTo>
                  <a:cubicBezTo>
                    <a:pt x="960774" y="3624422"/>
                    <a:pt x="962568" y="3613277"/>
                    <a:pt x="957943" y="3605348"/>
                  </a:cubicBezTo>
                  <a:cubicBezTo>
                    <a:pt x="942122" y="3578226"/>
                    <a:pt x="925792" y="3551093"/>
                    <a:pt x="905691" y="3526971"/>
                  </a:cubicBezTo>
                  <a:cubicBezTo>
                    <a:pt x="852078" y="3462636"/>
                    <a:pt x="848944" y="3463014"/>
                    <a:pt x="801188" y="3431177"/>
                  </a:cubicBezTo>
                  <a:cubicBezTo>
                    <a:pt x="788484" y="3414239"/>
                    <a:pt x="774946" y="3392766"/>
                    <a:pt x="757645" y="3378925"/>
                  </a:cubicBezTo>
                  <a:cubicBezTo>
                    <a:pt x="734978" y="3360791"/>
                    <a:pt x="708503" y="3347200"/>
                    <a:pt x="687977" y="3326674"/>
                  </a:cubicBezTo>
                  <a:cubicBezTo>
                    <a:pt x="627262" y="3265960"/>
                    <a:pt x="659621" y="3280397"/>
                    <a:pt x="600891" y="3265714"/>
                  </a:cubicBezTo>
                  <a:cubicBezTo>
                    <a:pt x="537716" y="3181482"/>
                    <a:pt x="608482" y="3262067"/>
                    <a:pt x="548640" y="3222171"/>
                  </a:cubicBezTo>
                  <a:cubicBezTo>
                    <a:pt x="538393" y="3215339"/>
                    <a:pt x="532046" y="3203844"/>
                    <a:pt x="522514" y="3196045"/>
                  </a:cubicBezTo>
                  <a:cubicBezTo>
                    <a:pt x="500047" y="3177663"/>
                    <a:pt x="476467" y="3160666"/>
                    <a:pt x="452845" y="3143794"/>
                  </a:cubicBezTo>
                  <a:cubicBezTo>
                    <a:pt x="435811" y="3131627"/>
                    <a:pt x="416795" y="3122215"/>
                    <a:pt x="400594" y="3108960"/>
                  </a:cubicBezTo>
                  <a:cubicBezTo>
                    <a:pt x="331797" y="3052671"/>
                    <a:pt x="384915" y="3074705"/>
                    <a:pt x="330925" y="3056708"/>
                  </a:cubicBezTo>
                  <a:cubicBezTo>
                    <a:pt x="310605" y="3036388"/>
                    <a:pt x="285905" y="3019658"/>
                    <a:pt x="269965" y="2995748"/>
                  </a:cubicBezTo>
                  <a:cubicBezTo>
                    <a:pt x="229325" y="2934788"/>
                    <a:pt x="252548" y="2955108"/>
                    <a:pt x="209005" y="2926080"/>
                  </a:cubicBezTo>
                  <a:cubicBezTo>
                    <a:pt x="192205" y="2842073"/>
                    <a:pt x="212778" y="2916208"/>
                    <a:pt x="182880" y="2856411"/>
                  </a:cubicBezTo>
                  <a:cubicBezTo>
                    <a:pt x="140278" y="2771206"/>
                    <a:pt x="188394" y="2847262"/>
                    <a:pt x="148045" y="2786743"/>
                  </a:cubicBezTo>
                  <a:cubicBezTo>
                    <a:pt x="145142" y="2778034"/>
                    <a:pt x="141859" y="2769443"/>
                    <a:pt x="139337" y="2760617"/>
                  </a:cubicBezTo>
                  <a:cubicBezTo>
                    <a:pt x="136049" y="2749109"/>
                    <a:pt x="135343" y="2736784"/>
                    <a:pt x="130628" y="2725783"/>
                  </a:cubicBezTo>
                  <a:cubicBezTo>
                    <a:pt x="126505" y="2716163"/>
                    <a:pt x="119017" y="2708366"/>
                    <a:pt x="113211" y="2699657"/>
                  </a:cubicBezTo>
                  <a:cubicBezTo>
                    <a:pt x="99406" y="2644435"/>
                    <a:pt x="104855" y="2672168"/>
                    <a:pt x="95794" y="2595154"/>
                  </a:cubicBezTo>
                  <a:cubicBezTo>
                    <a:pt x="85225" y="2505318"/>
                    <a:pt x="101946" y="2539070"/>
                    <a:pt x="69668" y="2490651"/>
                  </a:cubicBezTo>
                  <a:cubicBezTo>
                    <a:pt x="66765" y="2470331"/>
                    <a:pt x="64985" y="2449819"/>
                    <a:pt x="60960" y="2429691"/>
                  </a:cubicBezTo>
                  <a:cubicBezTo>
                    <a:pt x="59160" y="2420689"/>
                    <a:pt x="53893" y="2412597"/>
                    <a:pt x="52251" y="2403565"/>
                  </a:cubicBezTo>
                  <a:cubicBezTo>
                    <a:pt x="48064" y="2380539"/>
                    <a:pt x="47102" y="2357028"/>
                    <a:pt x="43543" y="2333897"/>
                  </a:cubicBezTo>
                  <a:cubicBezTo>
                    <a:pt x="41292" y="2319267"/>
                    <a:pt x="37737" y="2304868"/>
                    <a:pt x="34834" y="2290354"/>
                  </a:cubicBezTo>
                  <a:cubicBezTo>
                    <a:pt x="31931" y="2255520"/>
                    <a:pt x="29290" y="2220663"/>
                    <a:pt x="26125" y="2185851"/>
                  </a:cubicBezTo>
                  <a:cubicBezTo>
                    <a:pt x="17576" y="2091808"/>
                    <a:pt x="14563" y="2088019"/>
                    <a:pt x="8708" y="1985554"/>
                  </a:cubicBezTo>
                  <a:cubicBezTo>
                    <a:pt x="5061" y="1921729"/>
                    <a:pt x="2903" y="1857828"/>
                    <a:pt x="0" y="1793965"/>
                  </a:cubicBezTo>
                  <a:cubicBezTo>
                    <a:pt x="2903" y="1663337"/>
                    <a:pt x="5130" y="1532692"/>
                    <a:pt x="8708" y="1402080"/>
                  </a:cubicBezTo>
                  <a:cubicBezTo>
                    <a:pt x="13556" y="1225123"/>
                    <a:pt x="9987" y="1208968"/>
                    <a:pt x="26125" y="1079863"/>
                  </a:cubicBezTo>
                  <a:cubicBezTo>
                    <a:pt x="34130" y="1015822"/>
                    <a:pt x="29238" y="1035690"/>
                    <a:pt x="43543" y="992777"/>
                  </a:cubicBezTo>
                  <a:cubicBezTo>
                    <a:pt x="46446" y="955040"/>
                    <a:pt x="45276" y="916766"/>
                    <a:pt x="52251" y="879565"/>
                  </a:cubicBezTo>
                  <a:cubicBezTo>
                    <a:pt x="54180" y="869278"/>
                    <a:pt x="65417" y="863004"/>
                    <a:pt x="69668" y="853440"/>
                  </a:cubicBezTo>
                  <a:cubicBezTo>
                    <a:pt x="77124" y="836663"/>
                    <a:pt x="71145" y="810297"/>
                    <a:pt x="87085" y="801188"/>
                  </a:cubicBezTo>
                  <a:cubicBezTo>
                    <a:pt x="107405" y="789577"/>
                    <a:pt x="128803" y="779675"/>
                    <a:pt x="148045" y="766354"/>
                  </a:cubicBezTo>
                  <a:cubicBezTo>
                    <a:pt x="201900" y="729070"/>
                    <a:pt x="184404" y="729404"/>
                    <a:pt x="226423" y="705394"/>
                  </a:cubicBezTo>
                  <a:cubicBezTo>
                    <a:pt x="237694" y="698953"/>
                    <a:pt x="248608" y="690896"/>
                    <a:pt x="261257" y="687977"/>
                  </a:cubicBezTo>
                  <a:cubicBezTo>
                    <a:pt x="286870" y="682066"/>
                    <a:pt x="313508" y="682171"/>
                    <a:pt x="339634" y="679268"/>
                  </a:cubicBezTo>
                  <a:cubicBezTo>
                    <a:pt x="582013" y="604690"/>
                    <a:pt x="320356" y="675895"/>
                    <a:pt x="574765" y="635725"/>
                  </a:cubicBezTo>
                  <a:cubicBezTo>
                    <a:pt x="590206" y="633287"/>
                    <a:pt x="603255" y="622523"/>
                    <a:pt x="618308" y="618308"/>
                  </a:cubicBezTo>
                  <a:cubicBezTo>
                    <a:pt x="675936" y="602172"/>
                    <a:pt x="735707" y="593689"/>
                    <a:pt x="792480" y="574765"/>
                  </a:cubicBezTo>
                  <a:cubicBezTo>
                    <a:pt x="890510" y="542090"/>
                    <a:pt x="697046" y="607944"/>
                    <a:pt x="870857" y="539931"/>
                  </a:cubicBezTo>
                  <a:cubicBezTo>
                    <a:pt x="1031585" y="477038"/>
                    <a:pt x="1018163" y="489766"/>
                    <a:pt x="1193074" y="444137"/>
                  </a:cubicBezTo>
                  <a:cubicBezTo>
                    <a:pt x="1201957" y="441820"/>
                    <a:pt x="1210145" y="436937"/>
                    <a:pt x="1219200" y="435428"/>
                  </a:cubicBezTo>
                  <a:cubicBezTo>
                    <a:pt x="1245129" y="431107"/>
                    <a:pt x="1271451" y="429623"/>
                    <a:pt x="1297577" y="426720"/>
                  </a:cubicBezTo>
                  <a:cubicBezTo>
                    <a:pt x="1312091" y="420914"/>
                    <a:pt x="1329111" y="419311"/>
                    <a:pt x="1341120" y="409303"/>
                  </a:cubicBezTo>
                  <a:cubicBezTo>
                    <a:pt x="1348172" y="403426"/>
                    <a:pt x="1349828" y="392357"/>
                    <a:pt x="1349828" y="383177"/>
                  </a:cubicBezTo>
                  <a:cubicBezTo>
                    <a:pt x="1349828" y="333743"/>
                    <a:pt x="1347514" y="284150"/>
                    <a:pt x="1341120" y="235131"/>
                  </a:cubicBezTo>
                  <a:cubicBezTo>
                    <a:pt x="1338746" y="216926"/>
                    <a:pt x="1323703" y="182880"/>
                    <a:pt x="1323703" y="182880"/>
                  </a:cubicBezTo>
                  <a:cubicBezTo>
                    <a:pt x="1326606" y="148046"/>
                    <a:pt x="1327791" y="113025"/>
                    <a:pt x="1332411" y="78377"/>
                  </a:cubicBezTo>
                  <a:cubicBezTo>
                    <a:pt x="1333624" y="69278"/>
                    <a:pt x="1334629" y="58742"/>
                    <a:pt x="1341120" y="52251"/>
                  </a:cubicBezTo>
                  <a:cubicBezTo>
                    <a:pt x="1368284" y="25087"/>
                    <a:pt x="1438912" y="28710"/>
                    <a:pt x="1463040" y="26125"/>
                  </a:cubicBezTo>
                  <a:cubicBezTo>
                    <a:pt x="1682191" y="2644"/>
                    <a:pt x="1550380" y="13666"/>
                    <a:pt x="1741714" y="0"/>
                  </a:cubicBezTo>
                  <a:cubicBezTo>
                    <a:pt x="1747520" y="8708"/>
                    <a:pt x="1759131" y="15659"/>
                    <a:pt x="1759131" y="26125"/>
                  </a:cubicBezTo>
                  <a:cubicBezTo>
                    <a:pt x="1759131" y="50063"/>
                    <a:pt x="1747520" y="72571"/>
                    <a:pt x="1741714" y="95794"/>
                  </a:cubicBezTo>
                  <a:cubicBezTo>
                    <a:pt x="1738811" y="107405"/>
                    <a:pt x="1735352" y="118892"/>
                    <a:pt x="1733005" y="130628"/>
                  </a:cubicBezTo>
                  <a:cubicBezTo>
                    <a:pt x="1730102" y="145142"/>
                    <a:pt x="1727887" y="159811"/>
                    <a:pt x="1724297" y="174171"/>
                  </a:cubicBezTo>
                  <a:cubicBezTo>
                    <a:pt x="1722071" y="183077"/>
                    <a:pt x="1717814" y="191391"/>
                    <a:pt x="1715588" y="200297"/>
                  </a:cubicBezTo>
                  <a:lnTo>
                    <a:pt x="1698171" y="269965"/>
                  </a:lnTo>
                  <a:cubicBezTo>
                    <a:pt x="1701074" y="415108"/>
                    <a:pt x="1702346" y="560293"/>
                    <a:pt x="1706880" y="705394"/>
                  </a:cubicBezTo>
                  <a:cubicBezTo>
                    <a:pt x="1708153" y="746118"/>
                    <a:pt x="1713892" y="786606"/>
                    <a:pt x="1715588" y="827314"/>
                  </a:cubicBezTo>
                  <a:cubicBezTo>
                    <a:pt x="1718073" y="886965"/>
                    <a:pt x="1716565" y="1103629"/>
                    <a:pt x="1733005" y="1210491"/>
                  </a:cubicBezTo>
                  <a:cubicBezTo>
                    <a:pt x="1734401" y="1219564"/>
                    <a:pt x="1739723" y="1227656"/>
                    <a:pt x="1741714" y="1236617"/>
                  </a:cubicBezTo>
                  <a:cubicBezTo>
                    <a:pt x="1745545" y="1253854"/>
                    <a:pt x="1746593" y="1271631"/>
                    <a:pt x="1750423" y="1288868"/>
                  </a:cubicBezTo>
                  <a:cubicBezTo>
                    <a:pt x="1752414" y="1297829"/>
                    <a:pt x="1756905" y="1306088"/>
                    <a:pt x="1759131" y="1314994"/>
                  </a:cubicBezTo>
                  <a:cubicBezTo>
                    <a:pt x="1762721" y="1329354"/>
                    <a:pt x="1764250" y="1344177"/>
                    <a:pt x="1767840" y="1358537"/>
                  </a:cubicBezTo>
                  <a:cubicBezTo>
                    <a:pt x="1770066" y="1367443"/>
                    <a:pt x="1774322" y="1375757"/>
                    <a:pt x="1776548" y="1384663"/>
                  </a:cubicBezTo>
                  <a:cubicBezTo>
                    <a:pt x="1788587" y="1432817"/>
                    <a:pt x="1784129" y="1435069"/>
                    <a:pt x="1793965" y="1489165"/>
                  </a:cubicBezTo>
                  <a:cubicBezTo>
                    <a:pt x="1796106" y="1500941"/>
                    <a:pt x="1799771" y="1512388"/>
                    <a:pt x="1802674" y="1524000"/>
                  </a:cubicBezTo>
                  <a:cubicBezTo>
                    <a:pt x="1808480" y="1570446"/>
                    <a:pt x="1816036" y="1616706"/>
                    <a:pt x="1820091" y="1663337"/>
                  </a:cubicBezTo>
                  <a:cubicBezTo>
                    <a:pt x="1845542" y="1956022"/>
                    <a:pt x="1809126" y="1839452"/>
                    <a:pt x="1846217" y="1950720"/>
                  </a:cubicBezTo>
                  <a:cubicBezTo>
                    <a:pt x="1849120" y="1968137"/>
                    <a:pt x="1851095" y="1985734"/>
                    <a:pt x="1854925" y="2002971"/>
                  </a:cubicBezTo>
                  <a:cubicBezTo>
                    <a:pt x="1860107" y="2026292"/>
                    <a:pt x="1885348" y="2077923"/>
                    <a:pt x="1889760" y="2090057"/>
                  </a:cubicBezTo>
                  <a:cubicBezTo>
                    <a:pt x="1893850" y="2101305"/>
                    <a:pt x="1895565" y="2113280"/>
                    <a:pt x="1898468" y="2124891"/>
                  </a:cubicBezTo>
                  <a:cubicBezTo>
                    <a:pt x="1901371" y="2174240"/>
                    <a:pt x="1902895" y="2223689"/>
                    <a:pt x="1907177" y="2272937"/>
                  </a:cubicBezTo>
                  <a:cubicBezTo>
                    <a:pt x="1908707" y="2290528"/>
                    <a:pt x="1912185" y="2307923"/>
                    <a:pt x="1915885" y="2325188"/>
                  </a:cubicBezTo>
                  <a:cubicBezTo>
                    <a:pt x="1927669" y="2380179"/>
                    <a:pt x="1928748" y="2381191"/>
                    <a:pt x="1942011" y="2420983"/>
                  </a:cubicBezTo>
                  <a:cubicBezTo>
                    <a:pt x="1944914" y="2441303"/>
                    <a:pt x="1947048" y="2461748"/>
                    <a:pt x="1950720" y="2481943"/>
                  </a:cubicBezTo>
                  <a:cubicBezTo>
                    <a:pt x="1952861" y="2493719"/>
                    <a:pt x="1956832" y="2505093"/>
                    <a:pt x="1959428" y="2516777"/>
                  </a:cubicBezTo>
                  <a:cubicBezTo>
                    <a:pt x="1962639" y="2531226"/>
                    <a:pt x="1965704" y="2545720"/>
                    <a:pt x="1968137" y="2560320"/>
                  </a:cubicBezTo>
                  <a:cubicBezTo>
                    <a:pt x="1971511" y="2580567"/>
                    <a:pt x="1973724" y="2600992"/>
                    <a:pt x="1976845" y="2621280"/>
                  </a:cubicBezTo>
                  <a:cubicBezTo>
                    <a:pt x="1979530" y="2638732"/>
                    <a:pt x="1982651" y="2656114"/>
                    <a:pt x="1985554" y="2673531"/>
                  </a:cubicBezTo>
                  <a:cubicBezTo>
                    <a:pt x="1991360" y="2778034"/>
                    <a:pt x="1995686" y="2882630"/>
                    <a:pt x="2002971" y="2987040"/>
                  </a:cubicBezTo>
                  <a:cubicBezTo>
                    <a:pt x="2004400" y="3007517"/>
                    <a:pt x="2010043" y="3027539"/>
                    <a:pt x="2011680" y="3048000"/>
                  </a:cubicBezTo>
                  <a:cubicBezTo>
                    <a:pt x="2037822" y="3374775"/>
                    <a:pt x="2006584" y="3080524"/>
                    <a:pt x="2029097" y="3283131"/>
                  </a:cubicBezTo>
                  <a:cubicBezTo>
                    <a:pt x="2017486" y="3349897"/>
                    <a:pt x="2009501" y="3417396"/>
                    <a:pt x="1994263" y="3483428"/>
                  </a:cubicBezTo>
                  <a:cubicBezTo>
                    <a:pt x="1991909" y="3493627"/>
                    <a:pt x="1980968" y="3499934"/>
                    <a:pt x="1976845" y="3509554"/>
                  </a:cubicBezTo>
                  <a:cubicBezTo>
                    <a:pt x="1970378" y="3524643"/>
                    <a:pt x="1970596" y="3560576"/>
                    <a:pt x="1950720" y="3570514"/>
                  </a:cubicBezTo>
                  <a:cubicBezTo>
                    <a:pt x="1850135" y="3620807"/>
                    <a:pt x="1889760" y="3553097"/>
                    <a:pt x="1846217" y="3570514"/>
                  </a:cubicBezTo>
                  <a:close/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355976" y="2276872"/>
              <a:ext cx="1512168" cy="6463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762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Limitador de </a:t>
              </a:r>
              <a:r>
                <a:rPr lang="pt-BR" dirty="0"/>
                <a:t>amplitude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3799561" y="3789511"/>
            <a:ext cx="2140591" cy="2479989"/>
            <a:chOff x="5741284" y="1412776"/>
            <a:chExt cx="2242535" cy="2886956"/>
          </a:xfrm>
        </p:grpSpPr>
        <p:sp>
          <p:nvSpPr>
            <p:cNvPr id="14" name="Retângulo de cantos arredondados 13"/>
            <p:cNvSpPr/>
            <p:nvPr/>
          </p:nvSpPr>
          <p:spPr>
            <a:xfrm>
              <a:off x="5854439" y="1412776"/>
              <a:ext cx="2016224" cy="1774055"/>
            </a:xfrm>
            <a:prstGeom prst="roundRect">
              <a:avLst/>
            </a:prstGeom>
            <a:noFill/>
            <a:ln w="889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5741284" y="3224883"/>
                  <a:ext cx="2242535" cy="1074849"/>
                </a:xfrm>
                <a:prstGeom prst="rect">
                  <a:avLst/>
                </a:prstGeom>
                <a:solidFill>
                  <a:schemeClr val="accent1"/>
                </a:solidFill>
                <a:ln w="889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Contribui com </a:t>
                  </a:r>
                  <a14:m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180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r>
                    <a:rPr lang="pt-BR" dirty="0" smtClean="0"/>
                    <a:t> para a fase ao longo da malha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284" y="3224883"/>
                  <a:ext cx="2242535" cy="107484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3" b="-4217"/>
                  </a:stretch>
                </a:blipFill>
                <a:ln w="889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o 16"/>
          <p:cNvGrpSpPr/>
          <p:nvPr/>
        </p:nvGrpSpPr>
        <p:grpSpPr>
          <a:xfrm>
            <a:off x="2951820" y="1701279"/>
            <a:ext cx="4788532" cy="1152128"/>
            <a:chOff x="2951820" y="1268760"/>
            <a:chExt cx="4788532" cy="1152128"/>
          </a:xfrm>
        </p:grpSpPr>
        <p:sp>
          <p:nvSpPr>
            <p:cNvPr id="12" name="Elipse 11"/>
            <p:cNvSpPr/>
            <p:nvPr/>
          </p:nvSpPr>
          <p:spPr>
            <a:xfrm>
              <a:off x="5868144" y="1268760"/>
              <a:ext cx="1872208" cy="1152128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951820" y="1660158"/>
              <a:ext cx="2916324" cy="369332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Ajusta o ganho da malha</a:t>
              </a:r>
              <a:endParaRPr lang="pt-BR" dirty="0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656185" y="620688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por deslocamento de fase com </a:t>
            </a:r>
            <a:r>
              <a:rPr lang="pt-BR" sz="2000" b="1" dirty="0" err="1" smtClean="0">
                <a:solidFill>
                  <a:schemeClr val="bg1"/>
                </a:solidFill>
              </a:rPr>
              <a:t>Amp</a:t>
            </a: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</a:rPr>
              <a:t>Op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63" y="2226146"/>
            <a:ext cx="72104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 com </a:t>
            </a:r>
            <a:r>
              <a:rPr lang="pt-BR" sz="2600" b="1" dirty="0" err="1" smtClean="0">
                <a:solidFill>
                  <a:schemeClr val="bg1"/>
                </a:solidFill>
              </a:rPr>
              <a:t>Amp</a:t>
            </a:r>
            <a:r>
              <a:rPr lang="pt-BR" sz="2600" b="1" dirty="0" smtClean="0">
                <a:solidFill>
                  <a:schemeClr val="bg1"/>
                </a:solidFill>
              </a:rPr>
              <a:t> </a:t>
            </a:r>
            <a:r>
              <a:rPr lang="pt-BR" sz="2600" b="1" dirty="0" err="1" smtClean="0">
                <a:solidFill>
                  <a:schemeClr val="bg1"/>
                </a:solidFill>
              </a:rPr>
              <a:t>Op</a:t>
            </a:r>
            <a:endParaRPr lang="pt-BR" sz="26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em quadratura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835696" y="3645024"/>
            <a:ext cx="2376264" cy="1872208"/>
            <a:chOff x="1835696" y="3645024"/>
            <a:chExt cx="2376264" cy="1872208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2411760" y="4293096"/>
              <a:ext cx="1800200" cy="1224136"/>
            </a:xfrm>
            <a:prstGeom prst="round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835696" y="3645024"/>
              <a:ext cx="1296144" cy="646331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Integrador inversor</a:t>
              </a:r>
              <a:endParaRPr lang="pt-BR" dirty="0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3635896" y="2924944"/>
            <a:ext cx="2376264" cy="2744688"/>
            <a:chOff x="1835696" y="3645024"/>
            <a:chExt cx="2376264" cy="1872208"/>
          </a:xfrm>
        </p:grpSpPr>
        <p:sp>
          <p:nvSpPr>
            <p:cNvPr id="8" name="Retângulo de cantos arredondados 7"/>
            <p:cNvSpPr/>
            <p:nvPr/>
          </p:nvSpPr>
          <p:spPr>
            <a:xfrm>
              <a:off x="2411760" y="4293096"/>
              <a:ext cx="1800200" cy="1224136"/>
            </a:xfrm>
            <a:prstGeom prst="roundRect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835696" y="3645024"/>
              <a:ext cx="1296144" cy="629822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Integrador não inversor</a:t>
              </a:r>
              <a:endParaRPr lang="pt-BR" dirty="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3131840" y="2276872"/>
            <a:ext cx="3600400" cy="2160240"/>
            <a:chOff x="3131840" y="2276872"/>
            <a:chExt cx="3600400" cy="2160240"/>
          </a:xfrm>
        </p:grpSpPr>
        <p:sp>
          <p:nvSpPr>
            <p:cNvPr id="6" name="Elipse 5"/>
            <p:cNvSpPr/>
            <p:nvPr/>
          </p:nvSpPr>
          <p:spPr>
            <a:xfrm>
              <a:off x="3131840" y="2276872"/>
              <a:ext cx="1224136" cy="216024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211960" y="2348880"/>
              <a:ext cx="2520280" cy="36933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Limitador de amplitude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 com </a:t>
            </a:r>
            <a:r>
              <a:rPr lang="pt-BR" sz="2600" b="1" dirty="0" err="1" smtClean="0">
                <a:solidFill>
                  <a:schemeClr val="bg1"/>
                </a:solidFill>
              </a:rPr>
              <a:t>Amp</a:t>
            </a:r>
            <a:r>
              <a:rPr lang="pt-BR" sz="2600" b="1" dirty="0" smtClean="0">
                <a:solidFill>
                  <a:schemeClr val="bg1"/>
                </a:solidFill>
              </a:rPr>
              <a:t> </a:t>
            </a:r>
            <a:r>
              <a:rPr lang="pt-BR" sz="2600" b="1" dirty="0" err="1" smtClean="0">
                <a:solidFill>
                  <a:schemeClr val="bg1"/>
                </a:solidFill>
              </a:rPr>
              <a:t>Op</a:t>
            </a:r>
            <a:endParaRPr lang="pt-BR" sz="26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em quadratura (integrador não inversor)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800000" y="1844824"/>
            <a:ext cx="3276056" cy="2376264"/>
            <a:chOff x="1800000" y="1988840"/>
            <a:chExt cx="3276056" cy="2376264"/>
          </a:xfrm>
        </p:grpSpPr>
        <p:grpSp>
          <p:nvGrpSpPr>
            <p:cNvPr id="14" name="Grupo 13"/>
            <p:cNvGrpSpPr/>
            <p:nvPr/>
          </p:nvGrpSpPr>
          <p:grpSpPr>
            <a:xfrm>
              <a:off x="1800000" y="1988840"/>
              <a:ext cx="3276056" cy="2376264"/>
              <a:chOff x="1800000" y="2420888"/>
              <a:chExt cx="3276056" cy="237626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1800000" y="2420888"/>
                <a:ext cx="3276056" cy="2376264"/>
                <a:chOff x="1800000" y="2420888"/>
                <a:chExt cx="3276056" cy="2376264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1835696" y="2420888"/>
                  <a:ext cx="3240360" cy="2376264"/>
                  <a:chOff x="1835696" y="2420888"/>
                  <a:chExt cx="3240360" cy="2376264"/>
                </a:xfrm>
              </p:grpSpPr>
              <p:grpSp>
                <p:nvGrpSpPr>
                  <p:cNvPr id="7" name="Grupo 6"/>
                  <p:cNvGrpSpPr/>
                  <p:nvPr/>
                </p:nvGrpSpPr>
                <p:grpSpPr>
                  <a:xfrm>
                    <a:off x="1835696" y="2420888"/>
                    <a:ext cx="3240360" cy="2376264"/>
                    <a:chOff x="1835696" y="2420888"/>
                    <a:chExt cx="3240360" cy="2376264"/>
                  </a:xfrm>
                </p:grpSpPr>
                <p:grpSp>
                  <p:nvGrpSpPr>
                    <p:cNvPr id="5" name="Grupo 4"/>
                    <p:cNvGrpSpPr/>
                    <p:nvPr/>
                  </p:nvGrpSpPr>
                  <p:grpSpPr>
                    <a:xfrm>
                      <a:off x="1835696" y="2420888"/>
                      <a:ext cx="3240360" cy="2376264"/>
                      <a:chOff x="1835696" y="2420888"/>
                      <a:chExt cx="3240360" cy="2376264"/>
                    </a:xfrm>
                  </p:grpSpPr>
                  <p:pic>
                    <p:nvPicPr>
                      <p:cNvPr id="4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4088" t="42277" r="35952" b="16758"/>
                      <a:stretch/>
                    </p:blipFill>
                    <p:spPr bwMode="auto">
                      <a:xfrm>
                        <a:off x="1835696" y="2420888"/>
                        <a:ext cx="3240360" cy="2376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  <p:sp>
                    <p:nvSpPr>
                      <p:cNvPr id="2" name="Elipse 1"/>
                      <p:cNvSpPr/>
                      <p:nvPr/>
                    </p:nvSpPr>
                    <p:spPr>
                      <a:xfrm>
                        <a:off x="1835696" y="4221088"/>
                        <a:ext cx="720080" cy="288032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6" name="Retângulo 5"/>
                    <p:cNvSpPr/>
                    <p:nvPr/>
                  </p:nvSpPr>
                  <p:spPr>
                    <a:xfrm>
                      <a:off x="4211960" y="4077072"/>
                      <a:ext cx="72008" cy="72008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" name="Elipse 7"/>
                  <p:cNvSpPr/>
                  <p:nvPr/>
                </p:nvSpPr>
                <p:spPr>
                  <a:xfrm>
                    <a:off x="1980000" y="4005064"/>
                    <a:ext cx="72000" cy="7200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9" name="Retângulo 8"/>
                <p:cNvSpPr/>
                <p:nvPr/>
              </p:nvSpPr>
              <p:spPr>
                <a:xfrm>
                  <a:off x="1800000" y="4005064"/>
                  <a:ext cx="180000" cy="72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/>
                  <p:cNvSpPr txBox="1"/>
                  <p:nvPr/>
                </p:nvSpPr>
                <p:spPr>
                  <a:xfrm>
                    <a:off x="1835980" y="3995772"/>
                    <a:ext cx="360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CaixaDe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5980" y="3995772"/>
                    <a:ext cx="36004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4716016" y="2843644"/>
                  <a:ext cx="3600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2843644"/>
                  <a:ext cx="36004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254"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076056" y="1844824"/>
                <a:ext cx="3960440" cy="1972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pt-BR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nary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pt-B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sz="2400" dirty="0" smtClean="0">
                    <a:solidFill>
                      <a:schemeClr val="bg1"/>
                    </a:solidFill>
                  </a:rPr>
                  <a:t>Daí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844824"/>
                <a:ext cx="3960440" cy="1972848"/>
              </a:xfrm>
              <a:prstGeom prst="rect">
                <a:avLst/>
              </a:prstGeom>
              <a:blipFill rotWithShape="0">
                <a:blip r:embed="rId5"/>
                <a:stretch>
                  <a:fillRect l="-2465" t="-15170" r="-3236" b="-2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1" y="2012353"/>
            <a:ext cx="6792813" cy="371217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 com </a:t>
            </a:r>
            <a:r>
              <a:rPr lang="pt-BR" sz="2600" b="1" dirty="0" err="1" smtClean="0">
                <a:solidFill>
                  <a:schemeClr val="bg1"/>
                </a:solidFill>
              </a:rPr>
              <a:t>Amp</a:t>
            </a:r>
            <a:r>
              <a:rPr lang="pt-BR" sz="2600" b="1" dirty="0" smtClean="0">
                <a:solidFill>
                  <a:schemeClr val="bg1"/>
                </a:solidFill>
              </a:rPr>
              <a:t> </a:t>
            </a:r>
            <a:r>
              <a:rPr lang="pt-BR" sz="2600" b="1" dirty="0" err="1" smtClean="0">
                <a:solidFill>
                  <a:schemeClr val="bg1"/>
                </a:solidFill>
              </a:rPr>
              <a:t>Op</a:t>
            </a:r>
            <a:endParaRPr lang="pt-BR" sz="26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 em quadratura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12" y="1988840"/>
            <a:ext cx="5153025" cy="37338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745" y="2132856"/>
            <a:ext cx="8081392" cy="294873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7324" y="2065040"/>
            <a:ext cx="533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35696" y="620688"/>
            <a:ext cx="711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Introdução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35696" y="1124744"/>
            <a:ext cx="691276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Aspectos importantes: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Necessidade, no projeto de sistemas eletrônicos, de sinais com formas de onda padronizadas (senoidal, quadrada pulso, triangular).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 capítulo trata de geradores de sinais e formatadores de onda.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Trataremos apenas de geração de sinais, em particular sinais senoidais.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Há duas formas de gerar sinais senoidais: o primeiro emprega uma malha de realimentação positiva, incluindo um amplificador e uma realimentação seletiva em frequência (LC ou RC).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Em termos práticos usa-se uma realimentação tal que a amplitude do sinal é crescente. Então, ela é limitada usando um mecanismo não linear, que pode usar circuito externo ou as não linearidades do próprio amplificador.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Ainda assim, tais osciladores são ditos osciladores lineares, e são os únicos aqui estudados (seções 13.1 a 13.3).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7250113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</a:t>
            </a:r>
            <a:r>
              <a:rPr lang="pt-BR" sz="2000" b="1" dirty="0" err="1" smtClean="0">
                <a:solidFill>
                  <a:schemeClr val="bg1"/>
                </a:solidFill>
              </a:rPr>
              <a:t>Colpitts</a:t>
            </a:r>
            <a:r>
              <a:rPr lang="pt-BR" sz="2000" b="1" dirty="0" smtClean="0">
                <a:solidFill>
                  <a:schemeClr val="bg1"/>
                </a:solidFill>
              </a:rPr>
              <a:t> e </a:t>
            </a:r>
            <a:r>
              <a:rPr lang="pt-BR" sz="2000" b="1" dirty="0" err="1" smtClean="0">
                <a:solidFill>
                  <a:schemeClr val="bg1"/>
                </a:solidFill>
              </a:rPr>
              <a:t>Hartley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923928" y="4509120"/>
            <a:ext cx="316835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pt-BR" b="1" dirty="0" smtClean="0"/>
              <a:t>Tanque de ressonância LC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3032268"/>
            <a:ext cx="5937969" cy="349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</a:t>
            </a:r>
            <a:r>
              <a:rPr lang="pt-BR" sz="2000" b="1" dirty="0" err="1" smtClean="0">
                <a:solidFill>
                  <a:schemeClr val="bg1"/>
                </a:solidFill>
              </a:rPr>
              <a:t>Colpitts</a:t>
            </a:r>
            <a:r>
              <a:rPr lang="pt-BR" sz="2000" b="1" dirty="0" smtClean="0">
                <a:solidFill>
                  <a:schemeClr val="bg1"/>
                </a:solidFill>
              </a:rPr>
              <a:t> e </a:t>
            </a:r>
            <a:r>
              <a:rPr lang="pt-BR" sz="2000" b="1" dirty="0" err="1" smtClean="0">
                <a:solidFill>
                  <a:schemeClr val="bg1"/>
                </a:solidFill>
              </a:rPr>
              <a:t>Hartley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294112" y="3645024"/>
            <a:ext cx="4158207" cy="1953508"/>
            <a:chOff x="3563888" y="2915652"/>
            <a:chExt cx="4400893" cy="2169532"/>
          </a:xfrm>
        </p:grpSpPr>
        <p:sp>
          <p:nvSpPr>
            <p:cNvPr id="2" name="Elipse 1"/>
            <p:cNvSpPr/>
            <p:nvPr/>
          </p:nvSpPr>
          <p:spPr>
            <a:xfrm>
              <a:off x="3563888" y="3068960"/>
              <a:ext cx="3168352" cy="2016224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6232386" y="2915652"/>
              <a:ext cx="1732395" cy="410174"/>
            </a:xfrm>
            <a:prstGeom prst="rect">
              <a:avLst/>
            </a:prstGeom>
            <a:solidFill>
              <a:srgbClr val="92D050"/>
            </a:solidFill>
            <a:ln w="762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Amplificador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656185" y="1556792"/>
                <a:ext cx="7487815" cy="1694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Nó C: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pt-BR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e>
                    </m:d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pt-BR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 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algn="r"/>
                <a:endParaRPr lang="pt-BR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85" y="1556792"/>
                <a:ext cx="7487815" cy="1694310"/>
              </a:xfrm>
              <a:prstGeom prst="rect">
                <a:avLst/>
              </a:prstGeom>
              <a:blipFill rotWithShape="0">
                <a:blip r:embed="rId3"/>
                <a:stretch>
                  <a:fillRect l="-733" r="-5537" b="-2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2090057" y="3005502"/>
            <a:ext cx="7018447" cy="2437355"/>
            <a:chOff x="2090057" y="3005502"/>
            <a:chExt cx="7018447" cy="2437355"/>
          </a:xfrm>
        </p:grpSpPr>
        <p:sp>
          <p:nvSpPr>
            <p:cNvPr id="8" name="Forma livre 7"/>
            <p:cNvSpPr/>
            <p:nvPr/>
          </p:nvSpPr>
          <p:spPr>
            <a:xfrm>
              <a:off x="2090057" y="3005502"/>
              <a:ext cx="5242560" cy="2437355"/>
            </a:xfrm>
            <a:custGeom>
              <a:avLst/>
              <a:gdLst>
                <a:gd name="connsiteX0" fmla="*/ 200297 w 5242560"/>
                <a:gd name="connsiteY0" fmla="*/ 2324144 h 2437355"/>
                <a:gd name="connsiteX1" fmla="*/ 391886 w 5242560"/>
                <a:gd name="connsiteY1" fmla="*/ 2332852 h 2437355"/>
                <a:gd name="connsiteX2" fmla="*/ 426720 w 5242560"/>
                <a:gd name="connsiteY2" fmla="*/ 2341561 h 2437355"/>
                <a:gd name="connsiteX3" fmla="*/ 618309 w 5242560"/>
                <a:gd name="connsiteY3" fmla="*/ 2402521 h 2437355"/>
                <a:gd name="connsiteX4" fmla="*/ 644434 w 5242560"/>
                <a:gd name="connsiteY4" fmla="*/ 2411229 h 2437355"/>
                <a:gd name="connsiteX5" fmla="*/ 687977 w 5242560"/>
                <a:gd name="connsiteY5" fmla="*/ 2428647 h 2437355"/>
                <a:gd name="connsiteX6" fmla="*/ 740229 w 5242560"/>
                <a:gd name="connsiteY6" fmla="*/ 2437355 h 2437355"/>
                <a:gd name="connsiteX7" fmla="*/ 957943 w 5242560"/>
                <a:gd name="connsiteY7" fmla="*/ 2428647 h 2437355"/>
                <a:gd name="connsiteX8" fmla="*/ 1018903 w 5242560"/>
                <a:gd name="connsiteY8" fmla="*/ 2419938 h 2437355"/>
                <a:gd name="connsiteX9" fmla="*/ 1062446 w 5242560"/>
                <a:gd name="connsiteY9" fmla="*/ 2393812 h 2437355"/>
                <a:gd name="connsiteX10" fmla="*/ 1123406 w 5242560"/>
                <a:gd name="connsiteY10" fmla="*/ 2315435 h 2437355"/>
                <a:gd name="connsiteX11" fmla="*/ 1114697 w 5242560"/>
                <a:gd name="connsiteY11" fmla="*/ 2019344 h 2437355"/>
                <a:gd name="connsiteX12" fmla="*/ 1132114 w 5242560"/>
                <a:gd name="connsiteY12" fmla="*/ 1766795 h 2437355"/>
                <a:gd name="connsiteX13" fmla="*/ 1140823 w 5242560"/>
                <a:gd name="connsiteY13" fmla="*/ 1627458 h 2437355"/>
                <a:gd name="connsiteX14" fmla="*/ 1158240 w 5242560"/>
                <a:gd name="connsiteY14" fmla="*/ 1601332 h 2437355"/>
                <a:gd name="connsiteX15" fmla="*/ 1166949 w 5242560"/>
                <a:gd name="connsiteY15" fmla="*/ 1566498 h 2437355"/>
                <a:gd name="connsiteX16" fmla="*/ 1193074 w 5242560"/>
                <a:gd name="connsiteY16" fmla="*/ 1479412 h 2437355"/>
                <a:gd name="connsiteX17" fmla="*/ 1219200 w 5242560"/>
                <a:gd name="connsiteY17" fmla="*/ 1148487 h 2437355"/>
                <a:gd name="connsiteX18" fmla="*/ 1254034 w 5242560"/>
                <a:gd name="connsiteY18" fmla="*/ 1113652 h 2437355"/>
                <a:gd name="connsiteX19" fmla="*/ 1271452 w 5242560"/>
                <a:gd name="connsiteY19" fmla="*/ 1087527 h 2437355"/>
                <a:gd name="connsiteX20" fmla="*/ 1288869 w 5242560"/>
                <a:gd name="connsiteY20" fmla="*/ 1070109 h 2437355"/>
                <a:gd name="connsiteX21" fmla="*/ 1341120 w 5242560"/>
                <a:gd name="connsiteY21" fmla="*/ 1009149 h 2437355"/>
                <a:gd name="connsiteX22" fmla="*/ 1367246 w 5242560"/>
                <a:gd name="connsiteY22" fmla="*/ 991732 h 2437355"/>
                <a:gd name="connsiteX23" fmla="*/ 1402080 w 5242560"/>
                <a:gd name="connsiteY23" fmla="*/ 948189 h 2437355"/>
                <a:gd name="connsiteX24" fmla="*/ 1541417 w 5242560"/>
                <a:gd name="connsiteY24" fmla="*/ 904647 h 2437355"/>
                <a:gd name="connsiteX25" fmla="*/ 1706880 w 5242560"/>
                <a:gd name="connsiteY25" fmla="*/ 869812 h 2437355"/>
                <a:gd name="connsiteX26" fmla="*/ 1793966 w 5242560"/>
                <a:gd name="connsiteY26" fmla="*/ 843687 h 2437355"/>
                <a:gd name="connsiteX27" fmla="*/ 1968137 w 5242560"/>
                <a:gd name="connsiteY27" fmla="*/ 826269 h 2437355"/>
                <a:gd name="connsiteX28" fmla="*/ 2255520 w 5242560"/>
                <a:gd name="connsiteY28" fmla="*/ 782727 h 2437355"/>
                <a:gd name="connsiteX29" fmla="*/ 2307772 w 5242560"/>
                <a:gd name="connsiteY29" fmla="*/ 774018 h 2437355"/>
                <a:gd name="connsiteX30" fmla="*/ 2464526 w 5242560"/>
                <a:gd name="connsiteY30" fmla="*/ 721767 h 2437355"/>
                <a:gd name="connsiteX31" fmla="*/ 2542903 w 5242560"/>
                <a:gd name="connsiteY31" fmla="*/ 695641 h 2437355"/>
                <a:gd name="connsiteX32" fmla="*/ 2577737 w 5242560"/>
                <a:gd name="connsiteY32" fmla="*/ 686932 h 2437355"/>
                <a:gd name="connsiteX33" fmla="*/ 2960914 w 5242560"/>
                <a:gd name="connsiteY33" fmla="*/ 695641 h 2437355"/>
                <a:gd name="connsiteX34" fmla="*/ 3004457 w 5242560"/>
                <a:gd name="connsiteY34" fmla="*/ 704349 h 2437355"/>
                <a:gd name="connsiteX35" fmla="*/ 3135086 w 5242560"/>
                <a:gd name="connsiteY35" fmla="*/ 721767 h 2437355"/>
                <a:gd name="connsiteX36" fmla="*/ 3187337 w 5242560"/>
                <a:gd name="connsiteY36" fmla="*/ 739184 h 2437355"/>
                <a:gd name="connsiteX37" fmla="*/ 3300549 w 5242560"/>
                <a:gd name="connsiteY37" fmla="*/ 756601 h 2437355"/>
                <a:gd name="connsiteX38" fmla="*/ 3622766 w 5242560"/>
                <a:gd name="connsiteY38" fmla="*/ 791435 h 2437355"/>
                <a:gd name="connsiteX39" fmla="*/ 3692434 w 5242560"/>
                <a:gd name="connsiteY39" fmla="*/ 817561 h 2437355"/>
                <a:gd name="connsiteX40" fmla="*/ 3831772 w 5242560"/>
                <a:gd name="connsiteY40" fmla="*/ 887229 h 2437355"/>
                <a:gd name="connsiteX41" fmla="*/ 3857897 w 5242560"/>
                <a:gd name="connsiteY41" fmla="*/ 895938 h 2437355"/>
                <a:gd name="connsiteX42" fmla="*/ 3971109 w 5242560"/>
                <a:gd name="connsiteY42" fmla="*/ 948189 h 2437355"/>
                <a:gd name="connsiteX43" fmla="*/ 4005943 w 5242560"/>
                <a:gd name="connsiteY43" fmla="*/ 956898 h 2437355"/>
                <a:gd name="connsiteX44" fmla="*/ 4032069 w 5242560"/>
                <a:gd name="connsiteY44" fmla="*/ 965607 h 2437355"/>
                <a:gd name="connsiteX45" fmla="*/ 4049486 w 5242560"/>
                <a:gd name="connsiteY45" fmla="*/ 991732 h 2437355"/>
                <a:gd name="connsiteX46" fmla="*/ 4066903 w 5242560"/>
                <a:gd name="connsiteY46" fmla="*/ 1043984 h 2437355"/>
                <a:gd name="connsiteX47" fmla="*/ 4075612 w 5242560"/>
                <a:gd name="connsiteY47" fmla="*/ 1070109 h 2437355"/>
                <a:gd name="connsiteX48" fmla="*/ 4093029 w 5242560"/>
                <a:gd name="connsiteY48" fmla="*/ 1157195 h 2437355"/>
                <a:gd name="connsiteX49" fmla="*/ 4101737 w 5242560"/>
                <a:gd name="connsiteY49" fmla="*/ 1244281 h 2437355"/>
                <a:gd name="connsiteX50" fmla="*/ 4110446 w 5242560"/>
                <a:gd name="connsiteY50" fmla="*/ 1287824 h 2437355"/>
                <a:gd name="connsiteX51" fmla="*/ 4127863 w 5242560"/>
                <a:gd name="connsiteY51" fmla="*/ 1418452 h 2437355"/>
                <a:gd name="connsiteX52" fmla="*/ 4145280 w 5242560"/>
                <a:gd name="connsiteY52" fmla="*/ 1488121 h 2437355"/>
                <a:gd name="connsiteX53" fmla="*/ 4162697 w 5242560"/>
                <a:gd name="connsiteY53" fmla="*/ 1601332 h 2437355"/>
                <a:gd name="connsiteX54" fmla="*/ 4171406 w 5242560"/>
                <a:gd name="connsiteY54" fmla="*/ 2158681 h 2437355"/>
                <a:gd name="connsiteX55" fmla="*/ 4197532 w 5242560"/>
                <a:gd name="connsiteY55" fmla="*/ 2219641 h 2437355"/>
                <a:gd name="connsiteX56" fmla="*/ 4232366 w 5242560"/>
                <a:gd name="connsiteY56" fmla="*/ 2289309 h 2437355"/>
                <a:gd name="connsiteX57" fmla="*/ 4249783 w 5242560"/>
                <a:gd name="connsiteY57" fmla="*/ 2324144 h 2437355"/>
                <a:gd name="connsiteX58" fmla="*/ 4458789 w 5242560"/>
                <a:gd name="connsiteY58" fmla="*/ 2376395 h 2437355"/>
                <a:gd name="connsiteX59" fmla="*/ 4632960 w 5242560"/>
                <a:gd name="connsiteY59" fmla="*/ 2393812 h 2437355"/>
                <a:gd name="connsiteX60" fmla="*/ 4824549 w 5242560"/>
                <a:gd name="connsiteY60" fmla="*/ 2419938 h 2437355"/>
                <a:gd name="connsiteX61" fmla="*/ 4885509 w 5242560"/>
                <a:gd name="connsiteY61" fmla="*/ 2437355 h 2437355"/>
                <a:gd name="connsiteX62" fmla="*/ 4946469 w 5242560"/>
                <a:gd name="connsiteY62" fmla="*/ 2411229 h 2437355"/>
                <a:gd name="connsiteX63" fmla="*/ 5024846 w 5242560"/>
                <a:gd name="connsiteY63" fmla="*/ 2332852 h 2437355"/>
                <a:gd name="connsiteX64" fmla="*/ 5085806 w 5242560"/>
                <a:gd name="connsiteY64" fmla="*/ 2263184 h 2437355"/>
                <a:gd name="connsiteX65" fmla="*/ 5111932 w 5242560"/>
                <a:gd name="connsiteY65" fmla="*/ 2202224 h 2437355"/>
                <a:gd name="connsiteX66" fmla="*/ 5146766 w 5242560"/>
                <a:gd name="connsiteY66" fmla="*/ 2123847 h 2437355"/>
                <a:gd name="connsiteX67" fmla="*/ 5155474 w 5242560"/>
                <a:gd name="connsiteY67" fmla="*/ 2054178 h 2437355"/>
                <a:gd name="connsiteX68" fmla="*/ 5164183 w 5242560"/>
                <a:gd name="connsiteY68" fmla="*/ 2028052 h 2437355"/>
                <a:gd name="connsiteX69" fmla="*/ 5181600 w 5242560"/>
                <a:gd name="connsiteY69" fmla="*/ 1949675 h 2437355"/>
                <a:gd name="connsiteX70" fmla="*/ 5181600 w 5242560"/>
                <a:gd name="connsiteY70" fmla="*/ 861104 h 2437355"/>
                <a:gd name="connsiteX71" fmla="*/ 5190309 w 5242560"/>
                <a:gd name="connsiteY71" fmla="*/ 834978 h 2437355"/>
                <a:gd name="connsiteX72" fmla="*/ 5207726 w 5242560"/>
                <a:gd name="connsiteY72" fmla="*/ 765309 h 2437355"/>
                <a:gd name="connsiteX73" fmla="*/ 5233852 w 5242560"/>
                <a:gd name="connsiteY73" fmla="*/ 617264 h 2437355"/>
                <a:gd name="connsiteX74" fmla="*/ 5242560 w 5242560"/>
                <a:gd name="connsiteY74" fmla="*/ 582429 h 2437355"/>
                <a:gd name="connsiteX75" fmla="*/ 5233852 w 5242560"/>
                <a:gd name="connsiteY75" fmla="*/ 286338 h 2437355"/>
                <a:gd name="connsiteX76" fmla="*/ 5216434 w 5242560"/>
                <a:gd name="connsiteY76" fmla="*/ 225378 h 2437355"/>
                <a:gd name="connsiteX77" fmla="*/ 5207726 w 5242560"/>
                <a:gd name="connsiteY77" fmla="*/ 199252 h 2437355"/>
                <a:gd name="connsiteX78" fmla="*/ 5164183 w 5242560"/>
                <a:gd name="connsiteY78" fmla="*/ 190544 h 2437355"/>
                <a:gd name="connsiteX79" fmla="*/ 4841966 w 5242560"/>
                <a:gd name="connsiteY79" fmla="*/ 138292 h 2437355"/>
                <a:gd name="connsiteX80" fmla="*/ 4511040 w 5242560"/>
                <a:gd name="connsiteY80" fmla="*/ 120875 h 2437355"/>
                <a:gd name="connsiteX81" fmla="*/ 4049486 w 5242560"/>
                <a:gd name="connsiteY81" fmla="*/ 94749 h 2437355"/>
                <a:gd name="connsiteX82" fmla="*/ 3927566 w 5242560"/>
                <a:gd name="connsiteY82" fmla="*/ 77332 h 2437355"/>
                <a:gd name="connsiteX83" fmla="*/ 3735977 w 5242560"/>
                <a:gd name="connsiteY83" fmla="*/ 51207 h 2437355"/>
                <a:gd name="connsiteX84" fmla="*/ 3614057 w 5242560"/>
                <a:gd name="connsiteY84" fmla="*/ 59915 h 2437355"/>
                <a:gd name="connsiteX85" fmla="*/ 3535680 w 5242560"/>
                <a:gd name="connsiteY85" fmla="*/ 86041 h 2437355"/>
                <a:gd name="connsiteX86" fmla="*/ 3370217 w 5242560"/>
                <a:gd name="connsiteY86" fmla="*/ 112167 h 2437355"/>
                <a:gd name="connsiteX87" fmla="*/ 3283132 w 5242560"/>
                <a:gd name="connsiteY87" fmla="*/ 129584 h 2437355"/>
                <a:gd name="connsiteX88" fmla="*/ 3108960 w 5242560"/>
                <a:gd name="connsiteY88" fmla="*/ 138292 h 2437355"/>
                <a:gd name="connsiteX89" fmla="*/ 2638697 w 5242560"/>
                <a:gd name="connsiteY89" fmla="*/ 164418 h 2437355"/>
                <a:gd name="connsiteX90" fmla="*/ 2551612 w 5242560"/>
                <a:gd name="connsiteY90" fmla="*/ 173127 h 2437355"/>
                <a:gd name="connsiteX91" fmla="*/ 2499360 w 5242560"/>
                <a:gd name="connsiteY91" fmla="*/ 181835 h 2437355"/>
                <a:gd name="connsiteX92" fmla="*/ 2124892 w 5242560"/>
                <a:gd name="connsiteY92" fmla="*/ 164418 h 2437355"/>
                <a:gd name="connsiteX93" fmla="*/ 1872343 w 5242560"/>
                <a:gd name="connsiteY93" fmla="*/ 147001 h 2437355"/>
                <a:gd name="connsiteX94" fmla="*/ 1776549 w 5242560"/>
                <a:gd name="connsiteY94" fmla="*/ 103458 h 2437355"/>
                <a:gd name="connsiteX95" fmla="*/ 1741714 w 5242560"/>
                <a:gd name="connsiteY95" fmla="*/ 94749 h 2437355"/>
                <a:gd name="connsiteX96" fmla="*/ 1515292 w 5242560"/>
                <a:gd name="connsiteY96" fmla="*/ 33789 h 2437355"/>
                <a:gd name="connsiteX97" fmla="*/ 1341120 w 5242560"/>
                <a:gd name="connsiteY97" fmla="*/ 7664 h 2437355"/>
                <a:gd name="connsiteX98" fmla="*/ 1001486 w 5242560"/>
                <a:gd name="connsiteY98" fmla="*/ 25081 h 2437355"/>
                <a:gd name="connsiteX99" fmla="*/ 888274 w 5242560"/>
                <a:gd name="connsiteY99" fmla="*/ 59915 h 2437355"/>
                <a:gd name="connsiteX100" fmla="*/ 801189 w 5242560"/>
                <a:gd name="connsiteY100" fmla="*/ 112167 h 2437355"/>
                <a:gd name="connsiteX101" fmla="*/ 731520 w 5242560"/>
                <a:gd name="connsiteY101" fmla="*/ 147001 h 2437355"/>
                <a:gd name="connsiteX102" fmla="*/ 696686 w 5242560"/>
                <a:gd name="connsiteY102" fmla="*/ 199252 h 2437355"/>
                <a:gd name="connsiteX103" fmla="*/ 679269 w 5242560"/>
                <a:gd name="connsiteY103" fmla="*/ 225378 h 2437355"/>
                <a:gd name="connsiteX104" fmla="*/ 670560 w 5242560"/>
                <a:gd name="connsiteY104" fmla="*/ 295047 h 2437355"/>
                <a:gd name="connsiteX105" fmla="*/ 644434 w 5242560"/>
                <a:gd name="connsiteY105" fmla="*/ 321172 h 2437355"/>
                <a:gd name="connsiteX106" fmla="*/ 566057 w 5242560"/>
                <a:gd name="connsiteY106" fmla="*/ 356007 h 2437355"/>
                <a:gd name="connsiteX107" fmla="*/ 539932 w 5242560"/>
                <a:gd name="connsiteY107" fmla="*/ 373424 h 2437355"/>
                <a:gd name="connsiteX108" fmla="*/ 522514 w 5242560"/>
                <a:gd name="connsiteY108" fmla="*/ 390841 h 2437355"/>
                <a:gd name="connsiteX109" fmla="*/ 435429 w 5242560"/>
                <a:gd name="connsiteY109" fmla="*/ 443092 h 2437355"/>
                <a:gd name="connsiteX110" fmla="*/ 357052 w 5242560"/>
                <a:gd name="connsiteY110" fmla="*/ 495344 h 2437355"/>
                <a:gd name="connsiteX111" fmla="*/ 330926 w 5242560"/>
                <a:gd name="connsiteY111" fmla="*/ 512761 h 2437355"/>
                <a:gd name="connsiteX112" fmla="*/ 296092 w 5242560"/>
                <a:gd name="connsiteY112" fmla="*/ 547595 h 2437355"/>
                <a:gd name="connsiteX113" fmla="*/ 261257 w 5242560"/>
                <a:gd name="connsiteY113" fmla="*/ 573721 h 2437355"/>
                <a:gd name="connsiteX114" fmla="*/ 209006 w 5242560"/>
                <a:gd name="connsiteY114" fmla="*/ 643389 h 2437355"/>
                <a:gd name="connsiteX115" fmla="*/ 174172 w 5242560"/>
                <a:gd name="connsiteY115" fmla="*/ 686932 h 2437355"/>
                <a:gd name="connsiteX116" fmla="*/ 121920 w 5242560"/>
                <a:gd name="connsiteY116" fmla="*/ 808852 h 2437355"/>
                <a:gd name="connsiteX117" fmla="*/ 78377 w 5242560"/>
                <a:gd name="connsiteY117" fmla="*/ 878521 h 2437355"/>
                <a:gd name="connsiteX118" fmla="*/ 52252 w 5242560"/>
                <a:gd name="connsiteY118" fmla="*/ 974315 h 2437355"/>
                <a:gd name="connsiteX119" fmla="*/ 34834 w 5242560"/>
                <a:gd name="connsiteY119" fmla="*/ 1096235 h 2437355"/>
                <a:gd name="connsiteX120" fmla="*/ 17417 w 5242560"/>
                <a:gd name="connsiteY120" fmla="*/ 1192029 h 2437355"/>
                <a:gd name="connsiteX121" fmla="*/ 8709 w 5242560"/>
                <a:gd name="connsiteY121" fmla="*/ 1331367 h 2437355"/>
                <a:gd name="connsiteX122" fmla="*/ 0 w 5242560"/>
                <a:gd name="connsiteY122" fmla="*/ 1374909 h 2437355"/>
                <a:gd name="connsiteX123" fmla="*/ 8709 w 5242560"/>
                <a:gd name="connsiteY123" fmla="*/ 1758087 h 2437355"/>
                <a:gd name="connsiteX124" fmla="*/ 17417 w 5242560"/>
                <a:gd name="connsiteY124" fmla="*/ 1784212 h 2437355"/>
                <a:gd name="connsiteX125" fmla="*/ 26126 w 5242560"/>
                <a:gd name="connsiteY125" fmla="*/ 1836464 h 2437355"/>
                <a:gd name="connsiteX126" fmla="*/ 52252 w 5242560"/>
                <a:gd name="connsiteY126" fmla="*/ 1906132 h 2437355"/>
                <a:gd name="connsiteX127" fmla="*/ 69669 w 5242560"/>
                <a:gd name="connsiteY127" fmla="*/ 1975801 h 2437355"/>
                <a:gd name="connsiteX128" fmla="*/ 113212 w 5242560"/>
                <a:gd name="connsiteY128" fmla="*/ 2062887 h 2437355"/>
                <a:gd name="connsiteX129" fmla="*/ 130629 w 5242560"/>
                <a:gd name="connsiteY129" fmla="*/ 2115138 h 2437355"/>
                <a:gd name="connsiteX130" fmla="*/ 139337 w 5242560"/>
                <a:gd name="connsiteY130" fmla="*/ 2141264 h 2437355"/>
                <a:gd name="connsiteX131" fmla="*/ 156754 w 5242560"/>
                <a:gd name="connsiteY131" fmla="*/ 2202224 h 2437355"/>
                <a:gd name="connsiteX132" fmla="*/ 174172 w 5242560"/>
                <a:gd name="connsiteY132" fmla="*/ 2219641 h 2437355"/>
                <a:gd name="connsiteX133" fmla="*/ 191589 w 5242560"/>
                <a:gd name="connsiteY133" fmla="*/ 2263184 h 2437355"/>
                <a:gd name="connsiteX134" fmla="*/ 209006 w 5242560"/>
                <a:gd name="connsiteY134" fmla="*/ 2289309 h 2437355"/>
                <a:gd name="connsiteX135" fmla="*/ 200297 w 5242560"/>
                <a:gd name="connsiteY135" fmla="*/ 2324144 h 243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5242560" h="2437355">
                  <a:moveTo>
                    <a:pt x="200297" y="2324144"/>
                  </a:moveTo>
                  <a:cubicBezTo>
                    <a:pt x="230777" y="2331401"/>
                    <a:pt x="328145" y="2327949"/>
                    <a:pt x="391886" y="2332852"/>
                  </a:cubicBezTo>
                  <a:cubicBezTo>
                    <a:pt x="403819" y="2333770"/>
                    <a:pt x="415281" y="2338041"/>
                    <a:pt x="426720" y="2341561"/>
                  </a:cubicBezTo>
                  <a:cubicBezTo>
                    <a:pt x="490774" y="2361270"/>
                    <a:pt x="554480" y="2382096"/>
                    <a:pt x="618309" y="2402521"/>
                  </a:cubicBezTo>
                  <a:cubicBezTo>
                    <a:pt x="627052" y="2405319"/>
                    <a:pt x="635911" y="2407820"/>
                    <a:pt x="644434" y="2411229"/>
                  </a:cubicBezTo>
                  <a:cubicBezTo>
                    <a:pt x="658948" y="2417035"/>
                    <a:pt x="672895" y="2424534"/>
                    <a:pt x="687977" y="2428647"/>
                  </a:cubicBezTo>
                  <a:cubicBezTo>
                    <a:pt x="705012" y="2433293"/>
                    <a:pt x="722812" y="2434452"/>
                    <a:pt x="740229" y="2437355"/>
                  </a:cubicBezTo>
                  <a:cubicBezTo>
                    <a:pt x="812800" y="2434452"/>
                    <a:pt x="885455" y="2433177"/>
                    <a:pt x="957943" y="2428647"/>
                  </a:cubicBezTo>
                  <a:cubicBezTo>
                    <a:pt x="978429" y="2427367"/>
                    <a:pt x="999430" y="2426429"/>
                    <a:pt x="1018903" y="2419938"/>
                  </a:cubicBezTo>
                  <a:cubicBezTo>
                    <a:pt x="1034961" y="2414585"/>
                    <a:pt x="1049865" y="2405135"/>
                    <a:pt x="1062446" y="2393812"/>
                  </a:cubicBezTo>
                  <a:cubicBezTo>
                    <a:pt x="1087570" y="2371201"/>
                    <a:pt x="1105009" y="2343030"/>
                    <a:pt x="1123406" y="2315435"/>
                  </a:cubicBezTo>
                  <a:cubicBezTo>
                    <a:pt x="1120503" y="2216738"/>
                    <a:pt x="1114697" y="2118084"/>
                    <a:pt x="1114697" y="2019344"/>
                  </a:cubicBezTo>
                  <a:cubicBezTo>
                    <a:pt x="1114697" y="1842178"/>
                    <a:pt x="1111711" y="1868815"/>
                    <a:pt x="1132114" y="1766795"/>
                  </a:cubicBezTo>
                  <a:cubicBezTo>
                    <a:pt x="1135017" y="1720349"/>
                    <a:pt x="1133565" y="1673425"/>
                    <a:pt x="1140823" y="1627458"/>
                  </a:cubicBezTo>
                  <a:cubicBezTo>
                    <a:pt x="1142455" y="1617120"/>
                    <a:pt x="1154117" y="1610952"/>
                    <a:pt x="1158240" y="1601332"/>
                  </a:cubicBezTo>
                  <a:cubicBezTo>
                    <a:pt x="1162955" y="1590331"/>
                    <a:pt x="1163510" y="1577962"/>
                    <a:pt x="1166949" y="1566498"/>
                  </a:cubicBezTo>
                  <a:cubicBezTo>
                    <a:pt x="1198743" y="1460519"/>
                    <a:pt x="1173008" y="1559683"/>
                    <a:pt x="1193074" y="1479412"/>
                  </a:cubicBezTo>
                  <a:cubicBezTo>
                    <a:pt x="1195532" y="1427803"/>
                    <a:pt x="1201666" y="1209855"/>
                    <a:pt x="1219200" y="1148487"/>
                  </a:cubicBezTo>
                  <a:cubicBezTo>
                    <a:pt x="1223711" y="1132698"/>
                    <a:pt x="1243347" y="1126120"/>
                    <a:pt x="1254034" y="1113652"/>
                  </a:cubicBezTo>
                  <a:cubicBezTo>
                    <a:pt x="1260845" y="1105705"/>
                    <a:pt x="1264914" y="1095700"/>
                    <a:pt x="1271452" y="1087527"/>
                  </a:cubicBezTo>
                  <a:cubicBezTo>
                    <a:pt x="1276581" y="1081116"/>
                    <a:pt x="1283526" y="1076343"/>
                    <a:pt x="1288869" y="1070109"/>
                  </a:cubicBezTo>
                  <a:cubicBezTo>
                    <a:pt x="1300169" y="1056925"/>
                    <a:pt x="1323222" y="1023468"/>
                    <a:pt x="1341120" y="1009149"/>
                  </a:cubicBezTo>
                  <a:cubicBezTo>
                    <a:pt x="1349293" y="1002611"/>
                    <a:pt x="1358537" y="997538"/>
                    <a:pt x="1367246" y="991732"/>
                  </a:cubicBezTo>
                  <a:cubicBezTo>
                    <a:pt x="1372710" y="983536"/>
                    <a:pt x="1390212" y="953583"/>
                    <a:pt x="1402080" y="948189"/>
                  </a:cubicBezTo>
                  <a:cubicBezTo>
                    <a:pt x="1425451" y="937566"/>
                    <a:pt x="1511574" y="912605"/>
                    <a:pt x="1541417" y="904647"/>
                  </a:cubicBezTo>
                  <a:cubicBezTo>
                    <a:pt x="1756923" y="847178"/>
                    <a:pt x="1432497" y="935140"/>
                    <a:pt x="1706880" y="869812"/>
                  </a:cubicBezTo>
                  <a:cubicBezTo>
                    <a:pt x="1736363" y="862792"/>
                    <a:pt x="1764072" y="848669"/>
                    <a:pt x="1793966" y="843687"/>
                  </a:cubicBezTo>
                  <a:cubicBezTo>
                    <a:pt x="1851519" y="834095"/>
                    <a:pt x="1910080" y="832075"/>
                    <a:pt x="1968137" y="826269"/>
                  </a:cubicBezTo>
                  <a:cubicBezTo>
                    <a:pt x="2078419" y="789511"/>
                    <a:pt x="1977437" y="821350"/>
                    <a:pt x="2255520" y="782727"/>
                  </a:cubicBezTo>
                  <a:cubicBezTo>
                    <a:pt x="2273010" y="780298"/>
                    <a:pt x="2290355" y="776921"/>
                    <a:pt x="2307772" y="774018"/>
                  </a:cubicBezTo>
                  <a:cubicBezTo>
                    <a:pt x="2415087" y="712696"/>
                    <a:pt x="2320500" y="757774"/>
                    <a:pt x="2464526" y="721767"/>
                  </a:cubicBezTo>
                  <a:cubicBezTo>
                    <a:pt x="2491243" y="715088"/>
                    <a:pt x="2516186" y="702321"/>
                    <a:pt x="2542903" y="695641"/>
                  </a:cubicBezTo>
                  <a:lnTo>
                    <a:pt x="2577737" y="686932"/>
                  </a:lnTo>
                  <a:lnTo>
                    <a:pt x="2960914" y="695641"/>
                  </a:lnTo>
                  <a:cubicBezTo>
                    <a:pt x="2975703" y="696245"/>
                    <a:pt x="2989804" y="702256"/>
                    <a:pt x="3004457" y="704349"/>
                  </a:cubicBezTo>
                  <a:cubicBezTo>
                    <a:pt x="3038284" y="709181"/>
                    <a:pt x="3098620" y="712650"/>
                    <a:pt x="3135086" y="721767"/>
                  </a:cubicBezTo>
                  <a:cubicBezTo>
                    <a:pt x="3152897" y="726220"/>
                    <a:pt x="3169372" y="735402"/>
                    <a:pt x="3187337" y="739184"/>
                  </a:cubicBezTo>
                  <a:cubicBezTo>
                    <a:pt x="3224699" y="747050"/>
                    <a:pt x="3262663" y="751865"/>
                    <a:pt x="3300549" y="756601"/>
                  </a:cubicBezTo>
                  <a:cubicBezTo>
                    <a:pt x="3417992" y="771281"/>
                    <a:pt x="3511476" y="780307"/>
                    <a:pt x="3622766" y="791435"/>
                  </a:cubicBezTo>
                  <a:cubicBezTo>
                    <a:pt x="3645989" y="800144"/>
                    <a:pt x="3669887" y="807227"/>
                    <a:pt x="3692434" y="817561"/>
                  </a:cubicBezTo>
                  <a:cubicBezTo>
                    <a:pt x="3739640" y="839197"/>
                    <a:pt x="3782509" y="870807"/>
                    <a:pt x="3831772" y="887229"/>
                  </a:cubicBezTo>
                  <a:cubicBezTo>
                    <a:pt x="3840480" y="890132"/>
                    <a:pt x="3849509" y="892210"/>
                    <a:pt x="3857897" y="895938"/>
                  </a:cubicBezTo>
                  <a:cubicBezTo>
                    <a:pt x="3923623" y="925150"/>
                    <a:pt x="3899402" y="922114"/>
                    <a:pt x="3971109" y="948189"/>
                  </a:cubicBezTo>
                  <a:cubicBezTo>
                    <a:pt x="3982357" y="952279"/>
                    <a:pt x="3994435" y="953610"/>
                    <a:pt x="4005943" y="956898"/>
                  </a:cubicBezTo>
                  <a:cubicBezTo>
                    <a:pt x="4014770" y="959420"/>
                    <a:pt x="4023360" y="962704"/>
                    <a:pt x="4032069" y="965607"/>
                  </a:cubicBezTo>
                  <a:cubicBezTo>
                    <a:pt x="4037875" y="974315"/>
                    <a:pt x="4045235" y="982168"/>
                    <a:pt x="4049486" y="991732"/>
                  </a:cubicBezTo>
                  <a:cubicBezTo>
                    <a:pt x="4056942" y="1008509"/>
                    <a:pt x="4061097" y="1026567"/>
                    <a:pt x="4066903" y="1043984"/>
                  </a:cubicBezTo>
                  <a:cubicBezTo>
                    <a:pt x="4069806" y="1052692"/>
                    <a:pt x="4073386" y="1061204"/>
                    <a:pt x="4075612" y="1070109"/>
                  </a:cubicBezTo>
                  <a:cubicBezTo>
                    <a:pt x="4084983" y="1107594"/>
                    <a:pt x="4087692" y="1114499"/>
                    <a:pt x="4093029" y="1157195"/>
                  </a:cubicBezTo>
                  <a:cubicBezTo>
                    <a:pt x="4096647" y="1186143"/>
                    <a:pt x="4097881" y="1215363"/>
                    <a:pt x="4101737" y="1244281"/>
                  </a:cubicBezTo>
                  <a:cubicBezTo>
                    <a:pt x="4103693" y="1258953"/>
                    <a:pt x="4108195" y="1273194"/>
                    <a:pt x="4110446" y="1287824"/>
                  </a:cubicBezTo>
                  <a:cubicBezTo>
                    <a:pt x="4114688" y="1315396"/>
                    <a:pt x="4121994" y="1389109"/>
                    <a:pt x="4127863" y="1418452"/>
                  </a:cubicBezTo>
                  <a:cubicBezTo>
                    <a:pt x="4145447" y="1506370"/>
                    <a:pt x="4128009" y="1358584"/>
                    <a:pt x="4145280" y="1488121"/>
                  </a:cubicBezTo>
                  <a:cubicBezTo>
                    <a:pt x="4160247" y="1600375"/>
                    <a:pt x="4143082" y="1542485"/>
                    <a:pt x="4162697" y="1601332"/>
                  </a:cubicBezTo>
                  <a:cubicBezTo>
                    <a:pt x="4165600" y="1787115"/>
                    <a:pt x="4166023" y="1972953"/>
                    <a:pt x="4171406" y="2158681"/>
                  </a:cubicBezTo>
                  <a:cubicBezTo>
                    <a:pt x="4172638" y="2201190"/>
                    <a:pt x="4174687" y="2196798"/>
                    <a:pt x="4197532" y="2219641"/>
                  </a:cubicBezTo>
                  <a:cubicBezTo>
                    <a:pt x="4213542" y="2299695"/>
                    <a:pt x="4191708" y="2232387"/>
                    <a:pt x="4232366" y="2289309"/>
                  </a:cubicBezTo>
                  <a:cubicBezTo>
                    <a:pt x="4239912" y="2299873"/>
                    <a:pt x="4239536" y="2316174"/>
                    <a:pt x="4249783" y="2324144"/>
                  </a:cubicBezTo>
                  <a:cubicBezTo>
                    <a:pt x="4294309" y="2358775"/>
                    <a:pt x="4430628" y="2371889"/>
                    <a:pt x="4458789" y="2376395"/>
                  </a:cubicBezTo>
                  <a:cubicBezTo>
                    <a:pt x="4522493" y="2386588"/>
                    <a:pt x="4565848" y="2387420"/>
                    <a:pt x="4632960" y="2393812"/>
                  </a:cubicBezTo>
                  <a:cubicBezTo>
                    <a:pt x="4689434" y="2399190"/>
                    <a:pt x="4772291" y="2409486"/>
                    <a:pt x="4824549" y="2419938"/>
                  </a:cubicBezTo>
                  <a:cubicBezTo>
                    <a:pt x="4845272" y="2424082"/>
                    <a:pt x="4865189" y="2431549"/>
                    <a:pt x="4885509" y="2437355"/>
                  </a:cubicBezTo>
                  <a:cubicBezTo>
                    <a:pt x="4905829" y="2428646"/>
                    <a:pt x="4927641" y="2422815"/>
                    <a:pt x="4946469" y="2411229"/>
                  </a:cubicBezTo>
                  <a:cubicBezTo>
                    <a:pt x="5003570" y="2376090"/>
                    <a:pt x="4989151" y="2374496"/>
                    <a:pt x="5024846" y="2332852"/>
                  </a:cubicBezTo>
                  <a:cubicBezTo>
                    <a:pt x="5062619" y="2288784"/>
                    <a:pt x="5045538" y="2323588"/>
                    <a:pt x="5085806" y="2263184"/>
                  </a:cubicBezTo>
                  <a:cubicBezTo>
                    <a:pt x="5111097" y="2225247"/>
                    <a:pt x="5096453" y="2237053"/>
                    <a:pt x="5111932" y="2202224"/>
                  </a:cubicBezTo>
                  <a:cubicBezTo>
                    <a:pt x="5152240" y="2111532"/>
                    <a:pt x="5127148" y="2182696"/>
                    <a:pt x="5146766" y="2123847"/>
                  </a:cubicBezTo>
                  <a:cubicBezTo>
                    <a:pt x="5149669" y="2100624"/>
                    <a:pt x="5151287" y="2077204"/>
                    <a:pt x="5155474" y="2054178"/>
                  </a:cubicBezTo>
                  <a:cubicBezTo>
                    <a:pt x="5157116" y="2045146"/>
                    <a:pt x="5161661" y="2036879"/>
                    <a:pt x="5164183" y="2028052"/>
                  </a:cubicBezTo>
                  <a:cubicBezTo>
                    <a:pt x="5172384" y="1999349"/>
                    <a:pt x="5175613" y="1979614"/>
                    <a:pt x="5181600" y="1949675"/>
                  </a:cubicBezTo>
                  <a:cubicBezTo>
                    <a:pt x="5173695" y="1451612"/>
                    <a:pt x="5166341" y="1357018"/>
                    <a:pt x="5181600" y="861104"/>
                  </a:cubicBezTo>
                  <a:cubicBezTo>
                    <a:pt x="5181882" y="851929"/>
                    <a:pt x="5187894" y="843834"/>
                    <a:pt x="5190309" y="834978"/>
                  </a:cubicBezTo>
                  <a:cubicBezTo>
                    <a:pt x="5196607" y="811884"/>
                    <a:pt x="5203791" y="788921"/>
                    <a:pt x="5207726" y="765309"/>
                  </a:cubicBezTo>
                  <a:cubicBezTo>
                    <a:pt x="5215149" y="720769"/>
                    <a:pt x="5223426" y="664184"/>
                    <a:pt x="5233852" y="617264"/>
                  </a:cubicBezTo>
                  <a:cubicBezTo>
                    <a:pt x="5236448" y="605580"/>
                    <a:pt x="5239657" y="594041"/>
                    <a:pt x="5242560" y="582429"/>
                  </a:cubicBezTo>
                  <a:cubicBezTo>
                    <a:pt x="5239657" y="483732"/>
                    <a:pt x="5241058" y="384814"/>
                    <a:pt x="5233852" y="286338"/>
                  </a:cubicBezTo>
                  <a:cubicBezTo>
                    <a:pt x="5232310" y="265261"/>
                    <a:pt x="5222507" y="245620"/>
                    <a:pt x="5216434" y="225378"/>
                  </a:cubicBezTo>
                  <a:cubicBezTo>
                    <a:pt x="5213796" y="216585"/>
                    <a:pt x="5215364" y="204344"/>
                    <a:pt x="5207726" y="199252"/>
                  </a:cubicBezTo>
                  <a:cubicBezTo>
                    <a:pt x="5195410" y="191041"/>
                    <a:pt x="5178783" y="192977"/>
                    <a:pt x="5164183" y="190544"/>
                  </a:cubicBezTo>
                  <a:cubicBezTo>
                    <a:pt x="5056855" y="172656"/>
                    <a:pt x="4950161" y="149833"/>
                    <a:pt x="4841966" y="138292"/>
                  </a:cubicBezTo>
                  <a:cubicBezTo>
                    <a:pt x="4732128" y="126576"/>
                    <a:pt x="4621335" y="126935"/>
                    <a:pt x="4511040" y="120875"/>
                  </a:cubicBezTo>
                  <a:lnTo>
                    <a:pt x="4049486" y="94749"/>
                  </a:lnTo>
                  <a:lnTo>
                    <a:pt x="3927566" y="77332"/>
                  </a:lnTo>
                  <a:cubicBezTo>
                    <a:pt x="3731480" y="51187"/>
                    <a:pt x="3849198" y="70076"/>
                    <a:pt x="3735977" y="51207"/>
                  </a:cubicBezTo>
                  <a:cubicBezTo>
                    <a:pt x="3695337" y="54110"/>
                    <a:pt x="3654198" y="52934"/>
                    <a:pt x="3614057" y="59915"/>
                  </a:cubicBezTo>
                  <a:cubicBezTo>
                    <a:pt x="3586925" y="64634"/>
                    <a:pt x="3562608" y="80271"/>
                    <a:pt x="3535680" y="86041"/>
                  </a:cubicBezTo>
                  <a:cubicBezTo>
                    <a:pt x="3481082" y="97741"/>
                    <a:pt x="3425243" y="102680"/>
                    <a:pt x="3370217" y="112167"/>
                  </a:cubicBezTo>
                  <a:cubicBezTo>
                    <a:pt x="3341044" y="117197"/>
                    <a:pt x="3312588" y="126638"/>
                    <a:pt x="3283132" y="129584"/>
                  </a:cubicBezTo>
                  <a:cubicBezTo>
                    <a:pt x="3225291" y="135368"/>
                    <a:pt x="3167017" y="135389"/>
                    <a:pt x="3108960" y="138292"/>
                  </a:cubicBezTo>
                  <a:cubicBezTo>
                    <a:pt x="2872057" y="172135"/>
                    <a:pt x="3028080" y="154683"/>
                    <a:pt x="2638697" y="164418"/>
                  </a:cubicBezTo>
                  <a:cubicBezTo>
                    <a:pt x="2609669" y="167321"/>
                    <a:pt x="2580560" y="169509"/>
                    <a:pt x="2551612" y="173127"/>
                  </a:cubicBezTo>
                  <a:cubicBezTo>
                    <a:pt x="2534091" y="175317"/>
                    <a:pt x="2517014" y="182195"/>
                    <a:pt x="2499360" y="181835"/>
                  </a:cubicBezTo>
                  <a:cubicBezTo>
                    <a:pt x="2374428" y="179285"/>
                    <a:pt x="2249657" y="171349"/>
                    <a:pt x="2124892" y="164418"/>
                  </a:cubicBezTo>
                  <a:cubicBezTo>
                    <a:pt x="2040639" y="159737"/>
                    <a:pt x="1872343" y="147001"/>
                    <a:pt x="1872343" y="147001"/>
                  </a:cubicBezTo>
                  <a:cubicBezTo>
                    <a:pt x="1794047" y="120901"/>
                    <a:pt x="1932317" y="168361"/>
                    <a:pt x="1776549" y="103458"/>
                  </a:cubicBezTo>
                  <a:cubicBezTo>
                    <a:pt x="1765501" y="98855"/>
                    <a:pt x="1753240" y="97976"/>
                    <a:pt x="1741714" y="94749"/>
                  </a:cubicBezTo>
                  <a:cubicBezTo>
                    <a:pt x="1530524" y="35616"/>
                    <a:pt x="1624289" y="55590"/>
                    <a:pt x="1515292" y="33789"/>
                  </a:cubicBezTo>
                  <a:cubicBezTo>
                    <a:pt x="1462728" y="-18772"/>
                    <a:pt x="1494222" y="4978"/>
                    <a:pt x="1341120" y="7664"/>
                  </a:cubicBezTo>
                  <a:cubicBezTo>
                    <a:pt x="1227777" y="9653"/>
                    <a:pt x="1114697" y="19275"/>
                    <a:pt x="1001486" y="25081"/>
                  </a:cubicBezTo>
                  <a:cubicBezTo>
                    <a:pt x="987604" y="29047"/>
                    <a:pt x="904339" y="51882"/>
                    <a:pt x="888274" y="59915"/>
                  </a:cubicBezTo>
                  <a:cubicBezTo>
                    <a:pt x="857995" y="75054"/>
                    <a:pt x="830782" y="95727"/>
                    <a:pt x="801189" y="112167"/>
                  </a:cubicBezTo>
                  <a:cubicBezTo>
                    <a:pt x="778492" y="124776"/>
                    <a:pt x="754743" y="135390"/>
                    <a:pt x="731520" y="147001"/>
                  </a:cubicBezTo>
                  <a:lnTo>
                    <a:pt x="696686" y="199252"/>
                  </a:lnTo>
                  <a:lnTo>
                    <a:pt x="679269" y="225378"/>
                  </a:lnTo>
                  <a:cubicBezTo>
                    <a:pt x="676366" y="248601"/>
                    <a:pt x="678558" y="273052"/>
                    <a:pt x="670560" y="295047"/>
                  </a:cubicBezTo>
                  <a:cubicBezTo>
                    <a:pt x="666351" y="306621"/>
                    <a:pt x="654456" y="314014"/>
                    <a:pt x="644434" y="321172"/>
                  </a:cubicBezTo>
                  <a:cubicBezTo>
                    <a:pt x="622890" y="336561"/>
                    <a:pt x="588813" y="344629"/>
                    <a:pt x="566057" y="356007"/>
                  </a:cubicBezTo>
                  <a:cubicBezTo>
                    <a:pt x="556696" y="360688"/>
                    <a:pt x="548105" y="366886"/>
                    <a:pt x="539932" y="373424"/>
                  </a:cubicBezTo>
                  <a:cubicBezTo>
                    <a:pt x="533521" y="378553"/>
                    <a:pt x="529346" y="386287"/>
                    <a:pt x="522514" y="390841"/>
                  </a:cubicBezTo>
                  <a:cubicBezTo>
                    <a:pt x="494347" y="409619"/>
                    <a:pt x="463596" y="424314"/>
                    <a:pt x="435429" y="443092"/>
                  </a:cubicBezTo>
                  <a:lnTo>
                    <a:pt x="357052" y="495344"/>
                  </a:lnTo>
                  <a:cubicBezTo>
                    <a:pt x="348343" y="501150"/>
                    <a:pt x="338327" y="505360"/>
                    <a:pt x="330926" y="512761"/>
                  </a:cubicBezTo>
                  <a:cubicBezTo>
                    <a:pt x="319315" y="524372"/>
                    <a:pt x="308450" y="536782"/>
                    <a:pt x="296092" y="547595"/>
                  </a:cubicBezTo>
                  <a:cubicBezTo>
                    <a:pt x="285169" y="557153"/>
                    <a:pt x="271021" y="562981"/>
                    <a:pt x="261257" y="573721"/>
                  </a:cubicBezTo>
                  <a:cubicBezTo>
                    <a:pt x="241730" y="595200"/>
                    <a:pt x="226705" y="620380"/>
                    <a:pt x="209006" y="643389"/>
                  </a:cubicBezTo>
                  <a:cubicBezTo>
                    <a:pt x="197673" y="658122"/>
                    <a:pt x="181494" y="669848"/>
                    <a:pt x="174172" y="686932"/>
                  </a:cubicBezTo>
                  <a:cubicBezTo>
                    <a:pt x="156755" y="727572"/>
                    <a:pt x="145354" y="771358"/>
                    <a:pt x="121920" y="808852"/>
                  </a:cubicBezTo>
                  <a:lnTo>
                    <a:pt x="78377" y="878521"/>
                  </a:lnTo>
                  <a:cubicBezTo>
                    <a:pt x="62384" y="926500"/>
                    <a:pt x="59638" y="927535"/>
                    <a:pt x="52252" y="974315"/>
                  </a:cubicBezTo>
                  <a:cubicBezTo>
                    <a:pt x="45849" y="1014865"/>
                    <a:pt x="44790" y="1056408"/>
                    <a:pt x="34834" y="1096235"/>
                  </a:cubicBezTo>
                  <a:cubicBezTo>
                    <a:pt x="21148" y="1150983"/>
                    <a:pt x="27819" y="1119221"/>
                    <a:pt x="17417" y="1192029"/>
                  </a:cubicBezTo>
                  <a:cubicBezTo>
                    <a:pt x="14514" y="1238475"/>
                    <a:pt x="13121" y="1285040"/>
                    <a:pt x="8709" y="1331367"/>
                  </a:cubicBezTo>
                  <a:cubicBezTo>
                    <a:pt x="7306" y="1346102"/>
                    <a:pt x="0" y="1360108"/>
                    <a:pt x="0" y="1374909"/>
                  </a:cubicBezTo>
                  <a:cubicBezTo>
                    <a:pt x="0" y="1502668"/>
                    <a:pt x="3277" y="1630444"/>
                    <a:pt x="8709" y="1758087"/>
                  </a:cubicBezTo>
                  <a:cubicBezTo>
                    <a:pt x="9099" y="1767258"/>
                    <a:pt x="15426" y="1775251"/>
                    <a:pt x="17417" y="1784212"/>
                  </a:cubicBezTo>
                  <a:cubicBezTo>
                    <a:pt x="21247" y="1801449"/>
                    <a:pt x="22296" y="1819227"/>
                    <a:pt x="26126" y="1836464"/>
                  </a:cubicBezTo>
                  <a:cubicBezTo>
                    <a:pt x="30736" y="1857208"/>
                    <a:pt x="46823" y="1888487"/>
                    <a:pt x="52252" y="1906132"/>
                  </a:cubicBezTo>
                  <a:cubicBezTo>
                    <a:pt x="59292" y="1929011"/>
                    <a:pt x="60993" y="1953491"/>
                    <a:pt x="69669" y="1975801"/>
                  </a:cubicBezTo>
                  <a:cubicBezTo>
                    <a:pt x="81432" y="2006049"/>
                    <a:pt x="102949" y="2032097"/>
                    <a:pt x="113212" y="2062887"/>
                  </a:cubicBezTo>
                  <a:lnTo>
                    <a:pt x="130629" y="2115138"/>
                  </a:lnTo>
                  <a:cubicBezTo>
                    <a:pt x="133532" y="2123847"/>
                    <a:pt x="137110" y="2132358"/>
                    <a:pt x="139337" y="2141264"/>
                  </a:cubicBezTo>
                  <a:cubicBezTo>
                    <a:pt x="140962" y="2147765"/>
                    <a:pt x="151402" y="2193304"/>
                    <a:pt x="156754" y="2202224"/>
                  </a:cubicBezTo>
                  <a:cubicBezTo>
                    <a:pt x="160978" y="2209265"/>
                    <a:pt x="168366" y="2213835"/>
                    <a:pt x="174172" y="2219641"/>
                  </a:cubicBezTo>
                  <a:cubicBezTo>
                    <a:pt x="179978" y="2234155"/>
                    <a:pt x="184598" y="2249202"/>
                    <a:pt x="191589" y="2263184"/>
                  </a:cubicBezTo>
                  <a:cubicBezTo>
                    <a:pt x="196270" y="2272545"/>
                    <a:pt x="203621" y="2280334"/>
                    <a:pt x="209006" y="2289309"/>
                  </a:cubicBezTo>
                  <a:cubicBezTo>
                    <a:pt x="212346" y="2294875"/>
                    <a:pt x="169817" y="2316887"/>
                    <a:pt x="200297" y="2324144"/>
                  </a:cubicBezTo>
                  <a:close/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7308304" y="4581128"/>
              <a:ext cx="1800200" cy="369332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Realimentação</a:t>
              </a:r>
              <a:endParaRPr lang="pt-B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141044" cy="49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</a:t>
            </a:r>
            <a:r>
              <a:rPr lang="pt-BR" sz="2000" b="1" dirty="0" err="1" smtClean="0">
                <a:solidFill>
                  <a:schemeClr val="bg1"/>
                </a:solidFill>
              </a:rPr>
              <a:t>Colpitts</a:t>
            </a:r>
            <a:r>
              <a:rPr lang="pt-BR" sz="2000" b="1" dirty="0" smtClean="0">
                <a:solidFill>
                  <a:schemeClr val="bg1"/>
                </a:solidFill>
              </a:rPr>
              <a:t> e </a:t>
            </a:r>
            <a:r>
              <a:rPr lang="pt-BR" sz="2000" b="1" dirty="0" err="1" smtClean="0">
                <a:solidFill>
                  <a:schemeClr val="bg1"/>
                </a:solidFill>
              </a:rPr>
              <a:t>Hartley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</a:t>
            </a:r>
            <a:r>
              <a:rPr lang="pt-BR" sz="2000" b="1" dirty="0" err="1" smtClean="0">
                <a:solidFill>
                  <a:schemeClr val="bg1"/>
                </a:solidFill>
              </a:rPr>
              <a:t>Colpitts</a:t>
            </a:r>
            <a:r>
              <a:rPr lang="pt-BR" sz="2000" b="1" dirty="0" smtClean="0">
                <a:solidFill>
                  <a:schemeClr val="bg1"/>
                </a:solidFill>
              </a:rPr>
              <a:t> e </a:t>
            </a:r>
            <a:r>
              <a:rPr lang="pt-BR" sz="2000" b="1" dirty="0" err="1" smtClean="0">
                <a:solidFill>
                  <a:schemeClr val="bg1"/>
                </a:solidFill>
              </a:rPr>
              <a:t>Hartley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65" y="1580741"/>
            <a:ext cx="4063264" cy="328344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42" y="1574588"/>
            <a:ext cx="5440862" cy="32895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85" y="3105570"/>
            <a:ext cx="3495675" cy="35528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524" y="3135765"/>
            <a:ext cx="5344980" cy="352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0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54908"/>
            <a:ext cx="7462838" cy="35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com cristal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91680" y="1484784"/>
                <a:ext cx="7390830" cy="869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 ⟹ </m:t>
                    </m:r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𝑠𝐿</m:t>
                        </m:r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begChr m:val="‖"/>
                        <m:endChr m:val=""/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𝑠𝐿</m:t>
                                </m:r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sSub>
                                      <m:sSub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den>
                            </m:f>
                          </m:e>
                        </m:d>
                      </m:den>
                    </m:f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</m:t>
                            </m:r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pt-B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pt-B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84784"/>
                <a:ext cx="7390830" cy="8695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020272" y="3068960"/>
                <a:ext cx="172819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068960"/>
                <a:ext cx="1728192" cy="427746"/>
              </a:xfrm>
              <a:prstGeom prst="rect">
                <a:avLst/>
              </a:prstGeom>
              <a:blipFill rotWithShape="0">
                <a:blip r:embed="rId4"/>
                <a:stretch>
                  <a:fillRect t="-90141" r="-707" b="-1464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922270" y="5221259"/>
                <a:ext cx="2186234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70" y="5221259"/>
                <a:ext cx="2186234" cy="6560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/>
          <p:cNvCxnSpPr>
            <a:stCxn id="4" idx="2"/>
          </p:cNvCxnSpPr>
          <p:nvPr/>
        </p:nvCxnSpPr>
        <p:spPr>
          <a:xfrm flipH="1">
            <a:off x="6804248" y="3496706"/>
            <a:ext cx="1080120" cy="724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rot="5400000" flipH="1">
            <a:off x="6842403" y="4470965"/>
            <a:ext cx="1080120" cy="724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1691680" y="2354317"/>
            <a:ext cx="3744416" cy="1142389"/>
            <a:chOff x="1691680" y="2354317"/>
            <a:chExt cx="3744416" cy="1142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1691680" y="2354317"/>
                  <a:ext cx="2808312" cy="604717"/>
                </a:xfrm>
                <a:prstGeom prst="rect">
                  <a:avLst/>
                </a:prstGeom>
                <a:solidFill>
                  <a:schemeClr val="accent1"/>
                </a:solidFill>
                <a:ln w="5397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a14:m>
                  <a:r>
                    <a:rPr lang="pt-BR" dirty="0" smtClean="0"/>
                    <a:t> 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2354317"/>
                  <a:ext cx="2808312" cy="60471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53975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de seta reta 12"/>
            <p:cNvCxnSpPr/>
            <p:nvPr/>
          </p:nvCxnSpPr>
          <p:spPr>
            <a:xfrm>
              <a:off x="4211960" y="2959034"/>
              <a:ext cx="1224136" cy="537672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com cristal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com cristal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16" y="2277352"/>
            <a:ext cx="3031292" cy="4320000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123728" y="2276872"/>
            <a:ext cx="6517701" cy="3246727"/>
            <a:chOff x="2123728" y="2276872"/>
            <a:chExt cx="6517701" cy="3246727"/>
          </a:xfrm>
        </p:grpSpPr>
        <p:grpSp>
          <p:nvGrpSpPr>
            <p:cNvPr id="9" name="Grupo 8"/>
            <p:cNvGrpSpPr/>
            <p:nvPr/>
          </p:nvGrpSpPr>
          <p:grpSpPr>
            <a:xfrm>
              <a:off x="2123728" y="2276872"/>
              <a:ext cx="6517701" cy="3246727"/>
              <a:chOff x="2123728" y="2276872"/>
              <a:chExt cx="6517701" cy="3246727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3728" y="2276872"/>
                <a:ext cx="6517701" cy="3246727"/>
              </a:xfrm>
              <a:prstGeom prst="rect">
                <a:avLst/>
              </a:prstGeom>
            </p:spPr>
          </p:pic>
          <p:sp>
            <p:nvSpPr>
              <p:cNvPr id="8" name="Retângulo 7"/>
              <p:cNvSpPr/>
              <p:nvPr/>
            </p:nvSpPr>
            <p:spPr>
              <a:xfrm>
                <a:off x="3563888" y="3212976"/>
                <a:ext cx="10801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60032" y="3212976"/>
                <a:ext cx="10801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6156176" y="3212976"/>
                <a:ext cx="1080120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7452320" y="3212976"/>
                <a:ext cx="1008112" cy="2880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2699792" y="3584049"/>
                  <a:ext cx="3600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3584049"/>
                  <a:ext cx="36004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80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/>
                <p:cNvSpPr txBox="1"/>
                <p:nvPr/>
              </p:nvSpPr>
              <p:spPr>
                <a:xfrm>
                  <a:off x="2687838" y="3900235"/>
                  <a:ext cx="3600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838" y="3900235"/>
                  <a:ext cx="36004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90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2699792" y="4298612"/>
                  <a:ext cx="36004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92" y="4298612"/>
                  <a:ext cx="36004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90" b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399" y="1784413"/>
            <a:ext cx="7329601" cy="233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1" y="1894718"/>
            <a:ext cx="5761186" cy="448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LC Sintonizados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Osciladores com cristal</a:t>
            </a:r>
            <a:endParaRPr lang="pt-BR" sz="20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771800" y="1908268"/>
            <a:ext cx="3384376" cy="2600852"/>
            <a:chOff x="2771800" y="1908268"/>
            <a:chExt cx="3384376" cy="2600852"/>
          </a:xfrm>
        </p:grpSpPr>
        <p:sp>
          <p:nvSpPr>
            <p:cNvPr id="2" name="CaixaDeTexto 1"/>
            <p:cNvSpPr txBox="1"/>
            <p:nvPr/>
          </p:nvSpPr>
          <p:spPr>
            <a:xfrm>
              <a:off x="2771800" y="1908268"/>
              <a:ext cx="3384376" cy="9233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 cristal substitui o indutor na configuração correspondente ao oscilador </a:t>
              </a:r>
              <a:r>
                <a:rPr lang="pt-BR" dirty="0" err="1" smtClean="0"/>
                <a:t>Colpitts</a:t>
              </a:r>
              <a:endParaRPr lang="pt-BR" dirty="0"/>
            </a:p>
          </p:txBody>
        </p:sp>
        <p:sp>
          <p:nvSpPr>
            <p:cNvPr id="4" name="Seta para baixo 3"/>
            <p:cNvSpPr/>
            <p:nvPr/>
          </p:nvSpPr>
          <p:spPr>
            <a:xfrm>
              <a:off x="4103948" y="2852936"/>
              <a:ext cx="720080" cy="16561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466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61055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110799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Osciladores Senoidais RC com </a:t>
            </a:r>
            <a:r>
              <a:rPr lang="pt-BR" sz="2600" b="1" dirty="0" err="1" smtClean="0">
                <a:solidFill>
                  <a:schemeClr val="bg1"/>
                </a:solidFill>
              </a:rPr>
              <a:t>Amp</a:t>
            </a:r>
            <a:r>
              <a:rPr lang="pt-BR" sz="2600" b="1" dirty="0" smtClean="0">
                <a:solidFill>
                  <a:schemeClr val="bg1"/>
                </a:solidFill>
              </a:rPr>
              <a:t> </a:t>
            </a:r>
            <a:r>
              <a:rPr lang="pt-BR" sz="2600" b="1" dirty="0" err="1" smtClean="0">
                <a:solidFill>
                  <a:schemeClr val="bg1"/>
                </a:solidFill>
              </a:rPr>
              <a:t>Op</a:t>
            </a:r>
            <a:endParaRPr lang="pt-BR" sz="2600" b="1" dirty="0" smtClean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Exemplo de Simulação com PSPICE (oscilador em ponte de Wien com limitador de amplitude)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7440290" cy="46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35696" y="620688"/>
            <a:ext cx="7118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Introdução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835696" y="1124744"/>
            <a:ext cx="691276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Aspectos importantes:</a:t>
            </a:r>
          </a:p>
          <a:p>
            <a:endParaRPr lang="pt-BR" sz="2400" b="1" dirty="0" smtClean="0">
              <a:solidFill>
                <a:schemeClr val="bg1"/>
              </a:solidFill>
            </a:endParaRPr>
          </a:p>
          <a:p>
            <a:pPr marL="360000" lvl="1" indent="-2160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A outra maneira de se gerar sinais senoidais (na verdade quase senoidais) é formatando-se apropriadamente uma onda triangular, o que é estudado no final do capítulo (seção 13.9). Tal método é aquele efetivamente empregado em geradores de função que fornecem sinais senoidal, quadrado e triangular, pois garante o sincronismo entre todos os sinais.</a:t>
            </a:r>
          </a:p>
          <a:p>
            <a:pPr marL="360000" lvl="1" indent="-2160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Os circuitos que geram ondas de forma quadrada, triangular e pulso são os chamados osciladores não lineares.  Eles empregam os circuitos chamados </a:t>
            </a:r>
            <a:r>
              <a:rPr lang="pt-BR" dirty="0" err="1" smtClean="0">
                <a:solidFill>
                  <a:schemeClr val="bg1"/>
                </a:solidFill>
              </a:rPr>
              <a:t>multivibradores</a:t>
            </a:r>
            <a:r>
              <a:rPr lang="pt-BR" dirty="0" smtClean="0">
                <a:solidFill>
                  <a:schemeClr val="bg1"/>
                </a:solidFill>
              </a:rPr>
              <a:t> (existem o </a:t>
            </a:r>
            <a:r>
              <a:rPr lang="pt-BR" dirty="0" err="1" smtClean="0">
                <a:solidFill>
                  <a:schemeClr val="bg1"/>
                </a:solidFill>
              </a:rPr>
              <a:t>multivibrador</a:t>
            </a:r>
            <a:r>
              <a:rPr lang="pt-BR" dirty="0" smtClean="0">
                <a:solidFill>
                  <a:schemeClr val="bg1"/>
                </a:solidFill>
              </a:rPr>
              <a:t> biestável, o mono estável e o </a:t>
            </a:r>
            <a:r>
              <a:rPr lang="pt-BR" dirty="0" err="1" smtClean="0">
                <a:solidFill>
                  <a:schemeClr val="bg1"/>
                </a:solidFill>
              </a:rPr>
              <a:t>astável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</a:p>
          <a:p>
            <a:pPr marL="360000" lvl="1" indent="-21600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</a:rPr>
              <a:t>Tais circuitos se baseiam num circuito usando </a:t>
            </a:r>
            <a:r>
              <a:rPr lang="pt-BR" dirty="0" err="1" smtClean="0">
                <a:solidFill>
                  <a:schemeClr val="bg1"/>
                </a:solidFill>
              </a:rPr>
              <a:t>Amp</a:t>
            </a:r>
            <a:r>
              <a:rPr lang="pt-BR" dirty="0" smtClean="0">
                <a:solidFill>
                  <a:schemeClr val="bg1"/>
                </a:solidFill>
              </a:rPr>
              <a:t> OP saturado, o que é garantido utilizando-se uma malha de realimentação positiva puramente resistiva (note-se que os osciladores senoidais usam a realimentação positiva dependente de frequência (LC ou RC)).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82394"/>
            <a:ext cx="6480720" cy="419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56185" y="911042"/>
            <a:ext cx="7236295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Princípios Básicos de Osciladores Senoidais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A malha de realimentação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Elipse 2"/>
          <p:cNvSpPr/>
          <p:nvPr/>
        </p:nvSpPr>
        <p:spPr>
          <a:xfrm>
            <a:off x="2987824" y="2276872"/>
            <a:ext cx="1368152" cy="1130424"/>
          </a:xfrm>
          <a:prstGeom prst="ellipse">
            <a:avLst/>
          </a:prstGeom>
          <a:noFill/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1547664" y="3286725"/>
            <a:ext cx="1728193" cy="646331"/>
          </a:xfrm>
          <a:prstGeom prst="rect">
            <a:avLst/>
          </a:prstGeom>
          <a:solidFill>
            <a:schemeClr val="accent1"/>
          </a:solidFill>
          <a:ln w="889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Realimentação positiva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123728" y="2276872"/>
            <a:ext cx="864096" cy="936104"/>
          </a:xfrm>
          <a:prstGeom prst="ellipse">
            <a:avLst/>
          </a:prstGeom>
          <a:noFill/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63688" y="1702549"/>
            <a:ext cx="2016224" cy="646331"/>
          </a:xfrm>
          <a:prstGeom prst="rect">
            <a:avLst/>
          </a:prstGeom>
          <a:solidFill>
            <a:schemeClr val="accent1"/>
          </a:solidFill>
          <a:ln w="889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Sinal de entrada zero, na prática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7812360" y="2204864"/>
            <a:ext cx="936104" cy="1008112"/>
          </a:xfrm>
          <a:prstGeom prst="ellipse">
            <a:avLst/>
          </a:prstGeom>
          <a:noFill/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7236296" y="3140968"/>
            <a:ext cx="1872208" cy="923330"/>
          </a:xfrm>
          <a:prstGeom prst="rect">
            <a:avLst/>
          </a:prstGeom>
          <a:solidFill>
            <a:schemeClr val="accent1"/>
          </a:solidFill>
          <a:ln w="889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Sinal de saída sustentado pela realimentação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8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2222" b="39443"/>
          <a:stretch/>
        </p:blipFill>
        <p:spPr bwMode="auto">
          <a:xfrm>
            <a:off x="2267744" y="1988840"/>
            <a:ext cx="6120680" cy="254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56185" y="911042"/>
            <a:ext cx="7236295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Princípios Básicos de Osciladores Senoidais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A malha de realimentação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907704" y="4869160"/>
                <a:ext cx="6840760" cy="1795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pt-B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sz="2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pt-BR" sz="2400" dirty="0" smtClean="0">
                    <a:solidFill>
                      <a:schemeClr val="bg1"/>
                    </a:solidFill>
                  </a:rPr>
                  <a:t>  </a:t>
                </a:r>
              </a:p>
              <a:p>
                <a:endParaRPr lang="pt-BR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400" dirty="0" smtClean="0">
                    <a:solidFill>
                      <a:schemeClr val="bg1"/>
                    </a:solidFill>
                  </a:rPr>
                  <a:t> (equação característica)  </a:t>
                </a:r>
                <a:endParaRPr lang="pt-B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869160"/>
                <a:ext cx="6840760" cy="1795684"/>
              </a:xfrm>
              <a:prstGeom prst="rect">
                <a:avLst/>
              </a:prstGeom>
              <a:blipFill rotWithShape="0">
                <a:blip r:embed="rId3"/>
                <a:stretch>
                  <a:fillRect l="-267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563888" y="5795972"/>
            <a:ext cx="4464496" cy="369332"/>
          </a:xfrm>
          <a:prstGeom prst="rect">
            <a:avLst/>
          </a:prstGeom>
          <a:solidFill>
            <a:srgbClr val="7030A0"/>
          </a:solidFill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FF00"/>
                </a:solidFill>
              </a:rPr>
              <a:t>Sinal – devido à realimentação positiva</a:t>
            </a:r>
            <a:endParaRPr lang="pt-BR" b="1" dirty="0">
              <a:solidFill>
                <a:srgbClr val="FFFF00"/>
              </a:solidFill>
            </a:endParaRPr>
          </a:p>
        </p:txBody>
      </p:sp>
      <p:cxnSp>
        <p:nvCxnSpPr>
          <p:cNvPr id="5" name="Conector angulado 4"/>
          <p:cNvCxnSpPr>
            <a:stCxn id="3" idx="1"/>
          </p:cNvCxnSpPr>
          <p:nvPr/>
        </p:nvCxnSpPr>
        <p:spPr>
          <a:xfrm rot="10800000">
            <a:off x="3347864" y="5445224"/>
            <a:ext cx="216024" cy="535414"/>
          </a:xfrm>
          <a:prstGeom prst="bentConnector2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4932040" y="5445224"/>
            <a:ext cx="0" cy="350748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56185" y="911042"/>
            <a:ext cx="7236295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Princípios Básicos de Osciladores Senoidais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O critério de oscilação</a:t>
            </a:r>
            <a:endParaRPr lang="pt-BR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631616" y="3789040"/>
                <a:ext cx="7404880" cy="227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dirty="0" smtClean="0">
                    <a:solidFill>
                      <a:schemeClr val="bg1"/>
                    </a:solidFill>
                  </a:rPr>
                  <a:t>Se numa frequência específica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</a:rPr>
                  <a:t> o ganho da malha for unitário,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</a:rPr>
                  <a:t> será infinito, e teremos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</a:rPr>
                  <a:t> não nulo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</a:rPr>
                  <a:t> nulo, ou seja, teremos uma oscilação sustentada (o sinal inicial é um transitório causado pela ligação do circuito, por exemplo).</a:t>
                </a:r>
              </a:p>
              <a:p>
                <a:r>
                  <a:rPr lang="pt-BR" sz="2000" dirty="0" smtClean="0">
                    <a:solidFill>
                      <a:schemeClr val="bg1"/>
                    </a:solidFill>
                  </a:rPr>
                  <a:t>Isso corresponde 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2000" dirty="0" smtClean="0">
                    <a:solidFill>
                      <a:schemeClr val="bg1"/>
                    </a:solidFill>
                  </a:rPr>
                  <a:t> (módulo 1 e fase zero), que é o chamado </a:t>
                </a:r>
                <a:r>
                  <a:rPr lang="pt-BR" sz="2000" i="1" dirty="0" smtClean="0">
                    <a:solidFill>
                      <a:schemeClr val="bg1"/>
                    </a:solidFill>
                  </a:rPr>
                  <a:t>Critério de </a:t>
                </a:r>
                <a:r>
                  <a:rPr lang="pt-BR" sz="2000" i="1" dirty="0" err="1" smtClean="0">
                    <a:solidFill>
                      <a:schemeClr val="bg1"/>
                    </a:solidFill>
                  </a:rPr>
                  <a:t>Barkhausen</a:t>
                </a:r>
                <a:r>
                  <a:rPr lang="pt-BR" sz="20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616" y="3789040"/>
                <a:ext cx="7404880" cy="2271391"/>
              </a:xfrm>
              <a:prstGeom prst="rect">
                <a:avLst/>
              </a:prstGeom>
              <a:blipFill rotWithShape="0">
                <a:blip r:embed="rId2"/>
                <a:stretch>
                  <a:fillRect l="-906" t="-1344" r="-1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1656185" y="1772816"/>
            <a:ext cx="4608512" cy="1914541"/>
            <a:chOff x="1656185" y="1772816"/>
            <a:chExt cx="4608512" cy="191454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" r="2222" b="39443"/>
            <a:stretch/>
          </p:blipFill>
          <p:spPr bwMode="auto">
            <a:xfrm>
              <a:off x="1656185" y="1772816"/>
              <a:ext cx="4608512" cy="1914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1656185" y="1772816"/>
              <a:ext cx="827583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6444208" y="1916832"/>
            <a:ext cx="2592288" cy="3352484"/>
            <a:chOff x="6444208" y="1916832"/>
            <a:chExt cx="2592288" cy="3352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6444208" y="1916832"/>
                  <a:ext cx="2592288" cy="1599284"/>
                </a:xfrm>
                <a:prstGeom prst="rect">
                  <a:avLst/>
                </a:prstGeom>
                <a:noFill/>
                <a:ln w="88900"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400" dirty="0" smtClean="0">
                      <a:solidFill>
                        <a:schemeClr val="bg1"/>
                      </a:solidFill>
                    </a:rPr>
                    <a:t>Intuitivamente: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pt-BR" sz="2400" dirty="0" smtClean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pt-BR" sz="2400" dirty="0" smtClean="0">
                      <a:solidFill>
                        <a:schemeClr val="bg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pt-BR" sz="2400" dirty="0" smtClean="0">
                      <a:solidFill>
                        <a:schemeClr val="bg1"/>
                      </a:solidFill>
                    </a:rPr>
                    <a:t>, e com isso </a:t>
                  </a:r>
                  <a14:m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pt-BR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1916832"/>
                  <a:ext cx="2592288" cy="15992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18" b="-4317"/>
                  </a:stretch>
                </a:blipFill>
                <a:ln w="88900"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to 10"/>
            <p:cNvCxnSpPr/>
            <p:nvPr/>
          </p:nvCxnSpPr>
          <p:spPr>
            <a:xfrm>
              <a:off x="9036496" y="3516116"/>
              <a:ext cx="0" cy="1753200"/>
            </a:xfrm>
            <a:prstGeom prst="line">
              <a:avLst/>
            </a:prstGeom>
            <a:ln w="889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H="1">
              <a:off x="8532440" y="5229200"/>
              <a:ext cx="504056" cy="0"/>
            </a:xfrm>
            <a:prstGeom prst="straightConnector1">
              <a:avLst/>
            </a:prstGeom>
            <a:ln w="889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7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08024"/>
            <a:ext cx="6049045" cy="500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91680" y="73508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Dependência da frequência com a fase</a:t>
            </a:r>
            <a:endParaRPr lang="pt-BR" sz="2400" b="1" dirty="0">
              <a:solidFill>
                <a:schemeClr val="bg1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5724128" y="3356992"/>
            <a:ext cx="2448272" cy="1139354"/>
            <a:chOff x="5724128" y="3356992"/>
            <a:chExt cx="2448272" cy="1139354"/>
          </a:xfrm>
        </p:grpSpPr>
        <p:sp>
          <p:nvSpPr>
            <p:cNvPr id="3" name="Elipse 2"/>
            <p:cNvSpPr/>
            <p:nvPr/>
          </p:nvSpPr>
          <p:spPr>
            <a:xfrm>
              <a:off x="5724128" y="3356992"/>
              <a:ext cx="792088" cy="79208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6516216" y="3573016"/>
                  <a:ext cx="1656184" cy="923330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Frequência de oscilação (</a:t>
                  </a:r>
                  <a14:m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pt-BR" dirty="0" smtClean="0"/>
                    <a:t>)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16" y="3573016"/>
                  <a:ext cx="1656184" cy="92333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r="-3901" b="-5556"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upo 7"/>
          <p:cNvGrpSpPr/>
          <p:nvPr/>
        </p:nvGrpSpPr>
        <p:grpSpPr>
          <a:xfrm>
            <a:off x="3465352" y="1918573"/>
            <a:ext cx="1394680" cy="2302515"/>
            <a:chOff x="3465352" y="1918573"/>
            <a:chExt cx="1394680" cy="2302515"/>
          </a:xfrm>
        </p:grpSpPr>
        <p:sp>
          <p:nvSpPr>
            <p:cNvPr id="6" name="Elipse 5"/>
            <p:cNvSpPr/>
            <p:nvPr/>
          </p:nvSpPr>
          <p:spPr>
            <a:xfrm>
              <a:off x="3884135" y="2564904"/>
              <a:ext cx="557115" cy="165618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465352" y="1918573"/>
              <a:ext cx="1394680" cy="646331"/>
            </a:xfrm>
            <a:prstGeom prst="rect">
              <a:avLst/>
            </a:prstGeom>
            <a:solidFill>
              <a:schemeClr val="accent1"/>
            </a:solidFill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dirty="0"/>
                <a:t>Variação de fase</a:t>
              </a:r>
            </a:p>
          </p:txBody>
        </p:sp>
      </p:grpSp>
      <p:sp>
        <p:nvSpPr>
          <p:cNvPr id="9" name="Retângulo de cantos arredondados 8"/>
          <p:cNvSpPr/>
          <p:nvPr/>
        </p:nvSpPr>
        <p:spPr>
          <a:xfrm>
            <a:off x="5004048" y="1911316"/>
            <a:ext cx="1512168" cy="646331"/>
          </a:xfrm>
          <a:prstGeom prst="roundRect">
            <a:avLst/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516217" y="1772816"/>
            <a:ext cx="1512168" cy="923330"/>
          </a:xfrm>
          <a:prstGeom prst="rect">
            <a:avLst/>
          </a:prstGeom>
          <a:solidFill>
            <a:schemeClr val="accent1"/>
          </a:solidFill>
          <a:ln w="6350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Variação de </a:t>
            </a:r>
            <a:r>
              <a:rPr lang="pt-BR" dirty="0" smtClean="0"/>
              <a:t>frequência </a:t>
            </a:r>
            <a:r>
              <a:rPr lang="pt-BR" dirty="0"/>
              <a:t>resultante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5004048" y="2852936"/>
            <a:ext cx="3168352" cy="1881990"/>
            <a:chOff x="5796136" y="2852936"/>
            <a:chExt cx="3168352" cy="1881990"/>
          </a:xfrm>
        </p:grpSpPr>
        <p:sp>
          <p:nvSpPr>
            <p:cNvPr id="13" name="Elipse 12"/>
            <p:cNvSpPr/>
            <p:nvPr/>
          </p:nvSpPr>
          <p:spPr>
            <a:xfrm>
              <a:off x="5796136" y="3469895"/>
              <a:ext cx="720080" cy="648072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6516216" y="2852936"/>
                  <a:ext cx="2448272" cy="1881990"/>
                </a:xfrm>
                <a:prstGeom prst="rect">
                  <a:avLst/>
                </a:prstGeom>
                <a:solidFill>
                  <a:schemeClr val="accent1"/>
                </a:solidFill>
                <a:ln w="635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 smtClean="0"/>
                    <a:t>Nova frequência de oscilação (</a:t>
                  </a:r>
                  <a14:m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pt-BR" dirty="0" smtClean="0"/>
                    <a:t>) (menor quando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a14:m>
                  <a:r>
                    <a:rPr lang="pt-BR" dirty="0" smtClean="0"/>
                    <a:t> é maior, e o valor será máximo quando a curva for vertical)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16" y="2852936"/>
                  <a:ext cx="2448272" cy="18819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71" r="-1214" b="-2508"/>
                  </a:stretch>
                </a:blipFill>
                <a:ln w="635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91680" y="735087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</a:rPr>
              <a:t>Análise alternativa – polos da equação característica</a:t>
            </a:r>
            <a:endParaRPr lang="pt-BR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/>
              <p:cNvSpPr txBox="1"/>
              <p:nvPr/>
            </p:nvSpPr>
            <p:spPr>
              <a:xfrm>
                <a:off x="1763688" y="4350003"/>
                <a:ext cx="7128792" cy="1796133"/>
              </a:xfrm>
              <a:prstGeom prst="rect">
                <a:avLst/>
              </a:prstGeom>
              <a:solidFill>
                <a:schemeClr val="accent1"/>
              </a:solidFill>
              <a:ln w="889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</a:lstStyle>
              <a:p>
                <a:r>
                  <a:rPr lang="pt-BR" dirty="0" smtClean="0"/>
                  <a:t>Se os polos correspondentes ficarem do lado esquerdo do plano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(como seria o caso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a oscilação desaparecerá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). Por outro lado, se eles estiverem do lado direito do plano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, como seria o caso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pt-BR" dirty="0" smtClean="0"/>
                  <a:t>, as oscilações serão exponencialmente crescentes</a:t>
                </a:r>
                <a:r>
                  <a:rPr lang="pt-BR" dirty="0"/>
                  <a:t> 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350003"/>
                <a:ext cx="7128792" cy="1796133"/>
              </a:xfrm>
              <a:prstGeom prst="rect">
                <a:avLst/>
              </a:prstGeom>
              <a:blipFill rotWithShape="0">
                <a:blip r:embed="rId2"/>
                <a:stretch>
                  <a:fillRect l="-84" b="-1942"/>
                </a:stretch>
              </a:blipFill>
              <a:ln w="889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691680" y="1772816"/>
                <a:ext cx="7200800" cy="2128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Um método alternativo para analisar os circuitos osciladores consiste no exame dos polos do circuito, que são as raízes da equação característica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Para o circuito gerar e manter as oscilações na frequência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a equação característica deve ter raízes em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180000" indent="-1800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dirty="0" smtClean="0">
                    <a:solidFill>
                      <a:schemeClr val="bg1"/>
                    </a:solidFill>
                  </a:rPr>
                  <a:t>Assim,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 deve conter pelo menos o termo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72816"/>
                <a:ext cx="7200800" cy="2128916"/>
              </a:xfrm>
              <a:prstGeom prst="rect">
                <a:avLst/>
              </a:prstGeom>
              <a:blipFill rotWithShape="0">
                <a:blip r:embed="rId3"/>
                <a:stretch>
                  <a:fillRect l="-593" t="-1719" b="-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9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46" y="3228547"/>
            <a:ext cx="7050534" cy="351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56185" y="756573"/>
            <a:ext cx="7236295" cy="80021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2600" b="1" dirty="0" smtClean="0">
                <a:solidFill>
                  <a:schemeClr val="bg1"/>
                </a:solidFill>
              </a:rPr>
              <a:t>Princípios Básicos de Osciladores Senoidais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1" dirty="0" smtClean="0">
                <a:solidFill>
                  <a:schemeClr val="bg1"/>
                </a:solidFill>
              </a:rPr>
              <a:t>Controle não linear da amplitude</a:t>
            </a:r>
            <a:endParaRPr lang="pt-BR" sz="20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618652" y="1519624"/>
                <a:ext cx="74178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solidFill>
                      <a:schemeClr val="bg1"/>
                    </a:solidFill>
                  </a:rPr>
                  <a:t>Para assegurar que os polos não se deslocarão para o lado esquerdo do plano </a:t>
                </a:r>
                <a14:m>
                  <m:oMath xmlns:m="http://schemas.openxmlformats.org/officeDocument/2006/math">
                    <m:r>
                      <a:rPr lang="pt-B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>
                    <a:solidFill>
                      <a:schemeClr val="bg1"/>
                    </a:solidFill>
                  </a:rPr>
                  <a:t>, devido a erros nos valores dos componentes ou aquecimento, o que faria a oscilação desaparecer, usa-se alocar os polos ligeiramente à direita do plano s, e limitar a amplitude das oscilações, que serão crescentes, nesse caso, variando o ganho do amplificador, como na figura abaixo.</a:t>
                </a:r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52" y="1519624"/>
                <a:ext cx="7417844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740" t="-1736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823</Words>
  <Application>Microsoft Office PowerPoint</Application>
  <PresentationFormat>Apresentação na tela (4:3)</PresentationFormat>
  <Paragraphs>127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Times New Roman</vt:lpstr>
      <vt:lpstr>Verdana</vt:lpstr>
      <vt:lpstr>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umazzra</dc:creator>
  <cp:lastModifiedBy>Mário Sarcinelli Filho</cp:lastModifiedBy>
  <cp:revision>67</cp:revision>
  <dcterms:created xsi:type="dcterms:W3CDTF">2007-11-09T12:36:43Z</dcterms:created>
  <dcterms:modified xsi:type="dcterms:W3CDTF">2017-12-20T19:52:29Z</dcterms:modified>
</cp:coreProperties>
</file>