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25" r:id="rId36"/>
    <p:sldId id="326" r:id="rId37"/>
    <p:sldId id="327" r:id="rId38"/>
    <p:sldId id="328" r:id="rId39"/>
    <p:sldId id="329" r:id="rId40"/>
    <p:sldId id="331" r:id="rId41"/>
    <p:sldId id="330" r:id="rId42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82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42" autoAdjust="0"/>
    <p:restoredTop sz="90929"/>
  </p:normalViewPr>
  <p:slideViewPr>
    <p:cSldViewPr>
      <p:cViewPr varScale="1">
        <p:scale>
          <a:sx n="106" d="100"/>
          <a:sy n="106" d="100"/>
        </p:scale>
        <p:origin x="151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568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2679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543800" y="460375"/>
            <a:ext cx="2305050" cy="571658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460375"/>
            <a:ext cx="6762750" cy="57165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0090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5929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866975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688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4441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0020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1550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06040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108009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fundo04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8" descr="logo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151563"/>
            <a:ext cx="835025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9"/>
          <p:cNvSpPr>
            <a:spLocks noChangeArrowheads="1"/>
          </p:cNvSpPr>
          <p:nvPr userDrawn="1"/>
        </p:nvSpPr>
        <p:spPr bwMode="auto">
          <a:xfrm>
            <a:off x="7740650" y="6556375"/>
            <a:ext cx="1979613" cy="14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lang="en-GB" altLang="pt-BR" sz="1000" smtClean="0">
                <a:solidFill>
                  <a:schemeClr val="bg1"/>
                </a:solidFill>
                <a:latin typeface="Verdana" panose="020B0604030504040204" pitchFamily="34" charset="0"/>
              </a:rPr>
              <a:t>slide  </a:t>
            </a:r>
            <a:fld id="{FBCFC3C0-0E7E-409E-8600-689072AF335B}" type="slidenum">
              <a:rPr lang="en-GB" altLang="pt-BR" sz="1000" smtClean="0">
                <a:solidFill>
                  <a:schemeClr val="bg1"/>
                </a:solidFill>
                <a:latin typeface="Verdana" panose="020B0604030504040204" pitchFamily="34" charset="0"/>
              </a:rPr>
              <a:pPr algn="ctr" eaLnBrk="1" hangingPunct="1">
                <a:defRPr/>
              </a:pPr>
              <a:t>‹nº›</a:t>
            </a:fld>
            <a:endParaRPr lang="en-GB" altLang="pt-BR" sz="1000" smtClean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029" name="Rectangle 10"/>
          <p:cNvSpPr>
            <a:spLocks noChangeArrowheads="1"/>
          </p:cNvSpPr>
          <p:nvPr userDrawn="1"/>
        </p:nvSpPr>
        <p:spPr bwMode="auto">
          <a:xfrm>
            <a:off x="0" y="30163"/>
            <a:ext cx="197961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GB" altLang="pt-BR" sz="1000" smtClean="0">
                <a:solidFill>
                  <a:schemeClr val="bg1"/>
                </a:solidFill>
                <a:latin typeface="Verdana" panose="020B0604030504040204" pitchFamily="34" charset="0"/>
              </a:rPr>
              <a:t>Capítulo 6</a:t>
            </a:r>
          </a:p>
          <a:p>
            <a:pPr eaLnBrk="1" hangingPunct="1">
              <a:defRPr/>
            </a:pPr>
            <a:r>
              <a:rPr lang="en-GB" altLang="pt-BR" sz="1000" smtClean="0">
                <a:solidFill>
                  <a:schemeClr val="bg1"/>
                </a:solidFill>
                <a:latin typeface="Verdana" panose="020B0604030504040204" pitchFamily="34" charset="0"/>
              </a:rPr>
              <a:t>Circuitos Integrados </a:t>
            </a:r>
          </a:p>
          <a:p>
            <a:pPr eaLnBrk="1" hangingPunct="1">
              <a:defRPr/>
            </a:pPr>
            <a:r>
              <a:rPr lang="en-GB" altLang="pt-BR" sz="1000" smtClean="0">
                <a:solidFill>
                  <a:schemeClr val="bg1"/>
                </a:solidFill>
                <a:latin typeface="Verdana" panose="020B0604030504040204" pitchFamily="34" charset="0"/>
              </a:rPr>
              <a:t>para Amplificadores </a:t>
            </a:r>
          </a:p>
          <a:p>
            <a:pPr eaLnBrk="1" hangingPunct="1">
              <a:defRPr/>
            </a:pPr>
            <a:r>
              <a:rPr lang="en-GB" altLang="pt-BR" sz="1000" smtClean="0">
                <a:solidFill>
                  <a:schemeClr val="bg1"/>
                </a:solidFill>
                <a:latin typeface="Verdana" panose="020B0604030504040204" pitchFamily="34" charset="0"/>
              </a:rPr>
              <a:t>de um Único Estágio</a:t>
            </a:r>
          </a:p>
        </p:txBody>
      </p:sp>
      <p:sp>
        <p:nvSpPr>
          <p:cNvPr id="1030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676400" y="460375"/>
            <a:ext cx="81724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estilo do título mestre</a:t>
            </a:r>
          </a:p>
        </p:txBody>
      </p:sp>
      <p:sp>
        <p:nvSpPr>
          <p:cNvPr id="1031" name="Text Box 12"/>
          <p:cNvSpPr txBox="1">
            <a:spLocks noChangeArrowheads="1"/>
          </p:cNvSpPr>
          <p:nvPr userDrawn="1"/>
        </p:nvSpPr>
        <p:spPr bwMode="auto">
          <a:xfrm>
            <a:off x="1752600" y="6613525"/>
            <a:ext cx="15906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pt-BR" altLang="pt-BR" sz="1000" b="1" smtClean="0">
                <a:cs typeface="Times New Roman" panose="02020603050405020304" pitchFamily="18" charset="0"/>
              </a:rPr>
              <a:t>©2008 Pearson Education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F5821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F5821E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F5821E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F5821E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F5821E"/>
          </a:solidFill>
          <a:latin typeface="Verdan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F5821E"/>
          </a:solidFill>
          <a:latin typeface="Verdan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F5821E"/>
          </a:solidFill>
          <a:latin typeface="Verdan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F5821E"/>
          </a:solidFill>
          <a:latin typeface="Verdan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F5821E"/>
          </a:solidFill>
          <a:latin typeface="Verdan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w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livro_microeletroni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081088"/>
            <a:ext cx="3173413" cy="469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4572000" y="4267200"/>
            <a:ext cx="1630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 b="1">
                <a:solidFill>
                  <a:schemeClr val="bg1"/>
                </a:solidFill>
                <a:latin typeface="Verdana" panose="020B0604030504040204" pitchFamily="34" charset="0"/>
              </a:rPr>
              <a:t>Capítulo 6</a:t>
            </a:r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4572000" y="4953000"/>
            <a:ext cx="43434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700">
                <a:solidFill>
                  <a:srgbClr val="F5821E"/>
                </a:solidFill>
                <a:latin typeface="Verdana" panose="020B0604030504040204" pitchFamily="34" charset="0"/>
              </a:rPr>
              <a:t>Circuitos Integrados para Amplificadores de um Único Estágio </a:t>
            </a:r>
            <a:r>
              <a:rPr lang="pt-BR" altLang="pt-BR" sz="2000">
                <a:solidFill>
                  <a:srgbClr val="F5821E"/>
                </a:solidFill>
                <a:latin typeface="Verdana" panose="020B0604030504040204" pitchFamily="34" charset="0"/>
              </a:rPr>
              <a:t>(02/02)	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219200"/>
            <a:ext cx="6457950" cy="512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7" name="CaixaDeTexto 2"/>
          <p:cNvSpPr txBox="1">
            <a:spLocks noChangeArrowheads="1"/>
          </p:cNvSpPr>
          <p:nvPr/>
        </p:nvSpPr>
        <p:spPr bwMode="auto">
          <a:xfrm>
            <a:off x="1763713" y="404813"/>
            <a:ext cx="37449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b="1">
                <a:solidFill>
                  <a:schemeClr val="bg1"/>
                </a:solidFill>
              </a:rPr>
              <a:t>Resposta em frequência</a:t>
            </a:r>
          </a:p>
        </p:txBody>
      </p:sp>
      <p:grpSp>
        <p:nvGrpSpPr>
          <p:cNvPr id="5" name="Grupo 4"/>
          <p:cNvGrpSpPr>
            <a:grpSpLocks/>
          </p:cNvGrpSpPr>
          <p:nvPr/>
        </p:nvGrpSpPr>
        <p:grpSpPr bwMode="auto">
          <a:xfrm>
            <a:off x="1547813" y="1557338"/>
            <a:ext cx="2592387" cy="1200150"/>
            <a:chOff x="1547664" y="1556792"/>
            <a:chExt cx="2592288" cy="1200329"/>
          </a:xfrm>
        </p:grpSpPr>
        <p:sp>
          <p:nvSpPr>
            <p:cNvPr id="2" name="CaixaDeTexto 1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1547664" y="1556792"/>
              <a:ext cx="1584176" cy="1200329"/>
            </a:xfrm>
            <a:prstGeom prst="rect">
              <a:avLst/>
            </a:prstGeom>
            <a:blipFill rotWithShape="0">
              <a:blip r:embed="rId3"/>
              <a:stretch>
                <a:fillRect l="-6154" t="-4061" r="-1538" b="-10660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pt-BR">
                  <a:noFill/>
                </a:rPr>
                <a:t> </a:t>
              </a:r>
            </a:p>
          </p:txBody>
        </p:sp>
        <p:sp>
          <p:nvSpPr>
            <p:cNvPr id="4" name="Seta para a direita 3"/>
            <p:cNvSpPr/>
            <p:nvPr/>
          </p:nvSpPr>
          <p:spPr>
            <a:xfrm>
              <a:off x="3131928" y="2349072"/>
              <a:ext cx="1008024" cy="215932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/>
            </a:p>
          </p:txBody>
        </p:sp>
      </p:grpSp>
      <p:grpSp>
        <p:nvGrpSpPr>
          <p:cNvPr id="10" name="Grupo 9"/>
          <p:cNvGrpSpPr>
            <a:grpSpLocks/>
          </p:cNvGrpSpPr>
          <p:nvPr/>
        </p:nvGrpSpPr>
        <p:grpSpPr bwMode="auto">
          <a:xfrm>
            <a:off x="3635375" y="2565400"/>
            <a:ext cx="4719638" cy="3384550"/>
            <a:chOff x="3635896" y="2564904"/>
            <a:chExt cx="4718538" cy="3384376"/>
          </a:xfrm>
        </p:grpSpPr>
        <p:sp>
          <p:nvSpPr>
            <p:cNvPr id="7" name="Chave direita 6"/>
            <p:cNvSpPr/>
            <p:nvPr/>
          </p:nvSpPr>
          <p:spPr>
            <a:xfrm>
              <a:off x="7452944" y="2564904"/>
              <a:ext cx="287270" cy="1217550"/>
            </a:xfrm>
            <a:prstGeom prst="rightBrace">
              <a:avLst>
                <a:gd name="adj1" fmla="val 8333"/>
                <a:gd name="adj2" fmla="val 53716"/>
              </a:avLst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grpSp>
          <p:nvGrpSpPr>
            <p:cNvPr id="11271" name="Grupo 8"/>
            <p:cNvGrpSpPr>
              <a:grpSpLocks/>
            </p:cNvGrpSpPr>
            <p:nvPr/>
          </p:nvGrpSpPr>
          <p:grpSpPr bwMode="auto">
            <a:xfrm>
              <a:off x="3635896" y="3064721"/>
              <a:ext cx="4718538" cy="2884559"/>
              <a:chOff x="3635896" y="3064721"/>
              <a:chExt cx="4718538" cy="2884559"/>
            </a:xfrm>
          </p:grpSpPr>
          <p:sp>
            <p:nvSpPr>
              <p:cNvPr id="6" name="Retângulo de cantos arredondados 5"/>
              <p:cNvSpPr/>
              <p:nvPr/>
            </p:nvSpPr>
            <p:spPr>
              <a:xfrm>
                <a:off x="3635896" y="3782454"/>
                <a:ext cx="3817048" cy="2166826"/>
              </a:xfrm>
              <a:prstGeom prst="roundRect">
                <a:avLst/>
              </a:prstGeom>
              <a:noFill/>
              <a:ln w="635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8" name="Seta em curva para a esquerda 7"/>
              <p:cNvSpPr/>
              <p:nvPr/>
            </p:nvSpPr>
            <p:spPr>
              <a:xfrm rot="653033">
                <a:off x="7424376" y="3064941"/>
                <a:ext cx="930058" cy="2231910"/>
              </a:xfrm>
              <a:prstGeom prst="curvedLeftArrow">
                <a:avLst/>
              </a:prstGeom>
              <a:solidFill>
                <a:srgbClr val="FF0000"/>
              </a:solidFill>
              <a:ln w="254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662113"/>
            <a:ext cx="7462838" cy="371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1" name="CaixaDeTexto 2"/>
          <p:cNvSpPr txBox="1">
            <a:spLocks noChangeArrowheads="1"/>
          </p:cNvSpPr>
          <p:nvPr/>
        </p:nvSpPr>
        <p:spPr bwMode="auto">
          <a:xfrm>
            <a:off x="1692275" y="908050"/>
            <a:ext cx="4679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b="1">
                <a:solidFill>
                  <a:schemeClr val="bg1"/>
                </a:solidFill>
              </a:rPr>
              <a:t>Amplificador “Cascode” com TBJ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300" y="914400"/>
            <a:ext cx="3594100" cy="562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757363"/>
            <a:ext cx="7489825" cy="328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39" name="CaixaDeTexto 2"/>
          <p:cNvSpPr txBox="1">
            <a:spLocks noChangeArrowheads="1"/>
          </p:cNvSpPr>
          <p:nvPr/>
        </p:nvSpPr>
        <p:spPr bwMode="auto">
          <a:xfrm>
            <a:off x="1763713" y="404813"/>
            <a:ext cx="37449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b="1">
                <a:solidFill>
                  <a:schemeClr val="bg1"/>
                </a:solidFill>
              </a:rPr>
              <a:t>Resposta em frequência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985963"/>
            <a:ext cx="4729163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838" y="1196975"/>
            <a:ext cx="4729162" cy="459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738" y="1382713"/>
            <a:ext cx="4691062" cy="409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638" y="1150938"/>
            <a:ext cx="4729162" cy="455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50" y="1216025"/>
            <a:ext cx="6076950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459" name="CaixaDeTexto 1"/>
          <p:cNvSpPr txBox="1">
            <a:spLocks noChangeArrowheads="1"/>
          </p:cNvSpPr>
          <p:nvPr/>
        </p:nvSpPr>
        <p:spPr bwMode="auto">
          <a:xfrm>
            <a:off x="1692275" y="735013"/>
            <a:ext cx="66897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2800" b="1">
                <a:solidFill>
                  <a:schemeClr val="bg1"/>
                </a:solidFill>
              </a:rPr>
              <a:t>Amplificador FC com Resistência de Fonte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74813"/>
            <a:ext cx="7219950" cy="499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83" name="CaixaDeTexto 2"/>
          <p:cNvSpPr txBox="1">
            <a:spLocks noChangeArrowheads="1"/>
          </p:cNvSpPr>
          <p:nvPr/>
        </p:nvSpPr>
        <p:spPr bwMode="auto">
          <a:xfrm>
            <a:off x="1692275" y="735013"/>
            <a:ext cx="668972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2800" b="1">
                <a:solidFill>
                  <a:schemeClr val="bg1"/>
                </a:solidFill>
              </a:rPr>
              <a:t>Amplificador FC com Resistência de Fonte</a:t>
            </a:r>
          </a:p>
          <a:p>
            <a:r>
              <a:rPr lang="pt-BR" altLang="pt-BR" sz="2800" b="1">
                <a:solidFill>
                  <a:schemeClr val="bg1"/>
                </a:solidFill>
              </a:rPr>
              <a:t>Resposta em frequência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1125538"/>
            <a:ext cx="718185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5" name="CaixaDeTexto 1"/>
          <p:cNvSpPr txBox="1">
            <a:spLocks noChangeArrowheads="1"/>
          </p:cNvSpPr>
          <p:nvPr/>
        </p:nvSpPr>
        <p:spPr bwMode="auto">
          <a:xfrm>
            <a:off x="2087563" y="549275"/>
            <a:ext cx="33115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b="1">
                <a:solidFill>
                  <a:schemeClr val="bg1"/>
                </a:solidFill>
              </a:rPr>
              <a:t>Resposta em frequência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39925"/>
            <a:ext cx="7334250" cy="297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507" name="CaixaDeTexto 2"/>
          <p:cNvSpPr txBox="1">
            <a:spLocks noChangeArrowheads="1"/>
          </p:cNvSpPr>
          <p:nvPr/>
        </p:nvSpPr>
        <p:spPr bwMode="auto">
          <a:xfrm>
            <a:off x="1692275" y="962025"/>
            <a:ext cx="71278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2800" b="1">
                <a:solidFill>
                  <a:schemeClr val="bg1"/>
                </a:solidFill>
              </a:rPr>
              <a:t>Amplificador EC com Resistência de Emissor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50" y="1323975"/>
            <a:ext cx="7219950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31" name="CaixaDeTexto 2"/>
          <p:cNvSpPr txBox="1">
            <a:spLocks noChangeArrowheads="1"/>
          </p:cNvSpPr>
          <p:nvPr/>
        </p:nvSpPr>
        <p:spPr bwMode="auto">
          <a:xfrm>
            <a:off x="1692275" y="735013"/>
            <a:ext cx="66897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2800" b="1">
                <a:solidFill>
                  <a:schemeClr val="bg1"/>
                </a:solidFill>
              </a:rPr>
              <a:t>Amplificador DC (seguidor de fonte)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41475"/>
            <a:ext cx="7219950" cy="460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555" name="CaixaDeTexto 2"/>
          <p:cNvSpPr txBox="1">
            <a:spLocks noChangeArrowheads="1"/>
          </p:cNvSpPr>
          <p:nvPr/>
        </p:nvSpPr>
        <p:spPr bwMode="auto">
          <a:xfrm>
            <a:off x="1692275" y="735013"/>
            <a:ext cx="668972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2800" b="1">
                <a:solidFill>
                  <a:schemeClr val="bg1"/>
                </a:solidFill>
              </a:rPr>
              <a:t>Amplificador DC (seguidor de fonte)</a:t>
            </a:r>
          </a:p>
          <a:p>
            <a:r>
              <a:rPr lang="pt-BR" altLang="pt-BR" sz="2800" b="1">
                <a:solidFill>
                  <a:schemeClr val="bg1"/>
                </a:solidFill>
              </a:rPr>
              <a:t>Resposta em frequência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319213"/>
            <a:ext cx="7219950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79" name="CaixaDeTexto 2"/>
          <p:cNvSpPr txBox="1">
            <a:spLocks noChangeArrowheads="1"/>
          </p:cNvSpPr>
          <p:nvPr/>
        </p:nvSpPr>
        <p:spPr bwMode="auto">
          <a:xfrm>
            <a:off x="1692275" y="735013"/>
            <a:ext cx="66897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2800" b="1">
                <a:solidFill>
                  <a:schemeClr val="bg1"/>
                </a:solidFill>
              </a:rPr>
              <a:t>Amplificador CC (seguidor de emissor)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860550"/>
            <a:ext cx="7162800" cy="313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03" name="CaixaDeTexto 1"/>
          <p:cNvSpPr txBox="1">
            <a:spLocks noChangeArrowheads="1"/>
          </p:cNvSpPr>
          <p:nvPr/>
        </p:nvSpPr>
        <p:spPr bwMode="auto">
          <a:xfrm>
            <a:off x="1692275" y="879475"/>
            <a:ext cx="3959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b="1">
                <a:solidFill>
                  <a:schemeClr val="bg1"/>
                </a:solidFill>
              </a:rPr>
              <a:t>Alguns Pareamentos Úteis</a:t>
            </a:r>
          </a:p>
        </p:txBody>
      </p:sp>
      <p:sp>
        <p:nvSpPr>
          <p:cNvPr id="3" name="CaixaDeTexto 2"/>
          <p:cNvSpPr txBox="1">
            <a:spLocks noChangeArrowheads="1"/>
          </p:cNvSpPr>
          <p:nvPr/>
        </p:nvSpPr>
        <p:spPr bwMode="auto">
          <a:xfrm>
            <a:off x="2987675" y="4265613"/>
            <a:ext cx="1655763" cy="1016000"/>
          </a:xfrm>
          <a:prstGeom prst="rect">
            <a:avLst/>
          </a:prstGeom>
          <a:solidFill>
            <a:srgbClr val="00B050"/>
          </a:solidFill>
          <a:ln w="635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2000"/>
              <a:t>Menor ganho</a:t>
            </a:r>
          </a:p>
          <a:p>
            <a:r>
              <a:rPr lang="pt-BR" altLang="pt-BR" sz="2000"/>
              <a:t>Maior largura</a:t>
            </a:r>
          </a:p>
          <a:p>
            <a:r>
              <a:rPr lang="pt-BR" altLang="pt-BR" sz="2000"/>
              <a:t>de faixa</a:t>
            </a:r>
          </a:p>
        </p:txBody>
      </p:sp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4787900" y="4265613"/>
            <a:ext cx="2087563" cy="1323975"/>
          </a:xfrm>
          <a:prstGeom prst="rect">
            <a:avLst/>
          </a:prstGeom>
          <a:solidFill>
            <a:srgbClr val="00B050"/>
          </a:solidFill>
          <a:ln w="635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2000"/>
              <a:t>Maior impedância de entrada</a:t>
            </a:r>
          </a:p>
          <a:p>
            <a:r>
              <a:rPr lang="pt-BR" altLang="pt-BR" sz="2000"/>
              <a:t>Maior largura</a:t>
            </a:r>
          </a:p>
          <a:p>
            <a:r>
              <a:rPr lang="pt-BR" altLang="pt-BR" sz="2000"/>
              <a:t>de faixa</a:t>
            </a:r>
          </a:p>
        </p:txBody>
      </p:sp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7019925" y="4265613"/>
            <a:ext cx="2089150" cy="1016000"/>
          </a:xfrm>
          <a:prstGeom prst="rect">
            <a:avLst/>
          </a:prstGeom>
          <a:solidFill>
            <a:srgbClr val="00B050"/>
          </a:solidFill>
          <a:ln w="635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2000"/>
              <a:t>Impedância de entrada infinita</a:t>
            </a:r>
          </a:p>
          <a:p>
            <a:r>
              <a:rPr lang="pt-BR" altLang="pt-BR" sz="2000"/>
              <a:t>Alto ganho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6" grpId="0" animBg="1"/>
      <p:bldP spid="6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1790700"/>
            <a:ext cx="7258050" cy="430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27" name="CaixaDeTexto 1"/>
          <p:cNvSpPr txBox="1">
            <a:spLocks noChangeArrowheads="1"/>
          </p:cNvSpPr>
          <p:nvPr/>
        </p:nvSpPr>
        <p:spPr bwMode="auto">
          <a:xfrm>
            <a:off x="1908175" y="549275"/>
            <a:ext cx="42481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b="1">
                <a:solidFill>
                  <a:schemeClr val="bg1"/>
                </a:solidFill>
              </a:rPr>
              <a:t>Exemplo 6.13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50" y="1790700"/>
            <a:ext cx="714375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51" name="CaixaDeTexto 1"/>
          <p:cNvSpPr txBox="1">
            <a:spLocks noChangeArrowheads="1"/>
          </p:cNvSpPr>
          <p:nvPr/>
        </p:nvSpPr>
        <p:spPr bwMode="auto">
          <a:xfrm>
            <a:off x="1771650" y="549275"/>
            <a:ext cx="4095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b="1">
                <a:solidFill>
                  <a:schemeClr val="bg1"/>
                </a:solidFill>
              </a:rPr>
              <a:t>A configuração Darlington</a:t>
            </a:r>
          </a:p>
        </p:txBody>
      </p:sp>
      <p:sp>
        <p:nvSpPr>
          <p:cNvPr id="3" name="CaixaDeTexto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547664" y="3284984"/>
            <a:ext cx="1944216" cy="1015663"/>
          </a:xfrm>
          <a:prstGeom prst="rect">
            <a:avLst/>
          </a:prstGeom>
          <a:blipFill rotWithShape="0">
            <a:blip r:embed="rId3"/>
            <a:stretch>
              <a:fillRect l="-1824" t="-568" b="-6818"/>
            </a:stretch>
          </a:blipFill>
          <a:ln w="63500">
            <a:solidFill>
              <a:schemeClr val="tx1"/>
            </a:solidFill>
          </a:ln>
        </p:spPr>
        <p:txBody>
          <a:bodyPr/>
          <a:lstStyle/>
          <a:p>
            <a:r>
              <a:rPr lang="pt-BR">
                <a:noFill/>
              </a:rPr>
              <a:t> </a:t>
            </a:r>
          </a:p>
        </p:txBody>
      </p:sp>
      <p:grpSp>
        <p:nvGrpSpPr>
          <p:cNvPr id="9" name="Grupo 8"/>
          <p:cNvGrpSpPr>
            <a:grpSpLocks/>
          </p:cNvGrpSpPr>
          <p:nvPr/>
        </p:nvGrpSpPr>
        <p:grpSpPr bwMode="auto">
          <a:xfrm>
            <a:off x="1547813" y="1306513"/>
            <a:ext cx="7400925" cy="4786312"/>
            <a:chOff x="1576757" y="1306487"/>
            <a:chExt cx="7401845" cy="4786809"/>
          </a:xfrm>
        </p:grpSpPr>
        <p:pic>
          <p:nvPicPr>
            <p:cNvPr id="27654" name="Picture 4" descr="Image result for Sidney darlingt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6757" y="1306487"/>
              <a:ext cx="3283275" cy="47868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55" name="CaixaDeTexto 7"/>
            <p:cNvSpPr txBox="1">
              <a:spLocks noChangeArrowheads="1"/>
            </p:cNvSpPr>
            <p:nvPr/>
          </p:nvSpPr>
          <p:spPr bwMode="auto">
            <a:xfrm>
              <a:off x="4867568" y="1306488"/>
              <a:ext cx="4111034" cy="384624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pt-BR" altLang="pt-BR" sz="2000" b="1"/>
                <a:t>Sidney Darlington</a:t>
              </a:r>
              <a:r>
                <a:rPr lang="pt-BR" altLang="pt-BR" sz="2000"/>
                <a:t> foi um engenheiro eletricista que em 1953 inventou uma configuração de transistores que se denominou par Darlington. </a:t>
              </a:r>
            </a:p>
            <a:p>
              <a:r>
                <a:rPr lang="pt-BR" altLang="pt-BR" sz="2000" b="1"/>
                <a:t>Nascimento: </a:t>
              </a:r>
              <a:r>
                <a:rPr lang="pt-BR" altLang="pt-BR" sz="2000"/>
                <a:t>18/07/1906, Pittsburgh, Pennsylvania, United States</a:t>
              </a:r>
            </a:p>
            <a:p>
              <a:r>
                <a:rPr lang="pt-BR" altLang="pt-BR" sz="2000" b="1"/>
                <a:t>Morte: </a:t>
              </a:r>
              <a:r>
                <a:rPr lang="pt-BR" altLang="pt-BR" sz="2000"/>
                <a:t>31/10/1997, Exeter, New Hampshire, United States</a:t>
              </a:r>
            </a:p>
            <a:p>
              <a:r>
                <a:rPr lang="pt-BR" altLang="pt-BR" sz="2000" b="1"/>
                <a:t>Residência: </a:t>
              </a:r>
              <a:r>
                <a:rPr lang="pt-BR" altLang="pt-BR" sz="2000"/>
                <a:t>United States of America</a:t>
              </a:r>
            </a:p>
            <a:p>
              <a:r>
                <a:rPr lang="pt-BR" altLang="pt-BR" sz="2000" b="1"/>
                <a:t>Área: </a:t>
              </a:r>
              <a:r>
                <a:rPr lang="pt-BR" altLang="pt-BR" sz="2000"/>
                <a:t>Engenharia Elétrica </a:t>
              </a:r>
              <a:r>
                <a:rPr lang="pt-BR" altLang="pt-BR" sz="2000" b="1"/>
                <a:t>Prêmios: </a:t>
              </a:r>
              <a:r>
                <a:rPr lang="pt-BR" altLang="pt-BR" sz="2000"/>
                <a:t>IEEE Medal of Honor (1981), IEEE Edison Medal (1975)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2135188"/>
            <a:ext cx="7258050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675" name="CaixaDeTexto 1"/>
          <p:cNvSpPr txBox="1">
            <a:spLocks noChangeArrowheads="1"/>
          </p:cNvSpPr>
          <p:nvPr/>
        </p:nvSpPr>
        <p:spPr bwMode="auto">
          <a:xfrm>
            <a:off x="1733550" y="663575"/>
            <a:ext cx="5359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b="1">
                <a:solidFill>
                  <a:schemeClr val="bg1"/>
                </a:solidFill>
              </a:rPr>
              <a:t>Configurações CC-BC e DC-FC</a:t>
            </a:r>
          </a:p>
        </p:txBody>
      </p:sp>
      <p:sp>
        <p:nvSpPr>
          <p:cNvPr id="3" name="CaixaDeTexto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33550" y="1268760"/>
            <a:ext cx="7258050" cy="707886"/>
          </a:xfrm>
          <a:prstGeom prst="rect">
            <a:avLst/>
          </a:prstGeom>
          <a:blipFill rotWithShape="0">
            <a:blip r:embed="rId3"/>
            <a:stretch>
              <a:fillRect l="-840" t="-4310" b="-14655"/>
            </a:stretch>
          </a:blipFill>
        </p:spPr>
        <p:txBody>
          <a:bodyPr/>
          <a:lstStyle/>
          <a:p>
            <a:r>
              <a:rPr lang="pt-BR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50" y="1685925"/>
            <a:ext cx="6877050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1412875"/>
            <a:ext cx="4691063" cy="371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23" name="CaixaDeTexto 1"/>
          <p:cNvSpPr txBox="1">
            <a:spLocks noChangeArrowheads="1"/>
          </p:cNvSpPr>
          <p:nvPr/>
        </p:nvSpPr>
        <p:spPr bwMode="auto">
          <a:xfrm>
            <a:off x="1547813" y="798513"/>
            <a:ext cx="7416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b="1">
                <a:solidFill>
                  <a:schemeClr val="bg1"/>
                </a:solidFill>
              </a:rPr>
              <a:t>Espelhos de corrente com desempenho melhorado</a:t>
            </a:r>
          </a:p>
        </p:txBody>
      </p:sp>
      <p:sp>
        <p:nvSpPr>
          <p:cNvPr id="3" name="CaixaDeTexto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619671" y="1628800"/>
            <a:ext cx="7344817" cy="1631216"/>
          </a:xfrm>
          <a:prstGeom prst="rect">
            <a:avLst/>
          </a:prstGeom>
          <a:blipFill rotWithShape="0">
            <a:blip r:embed="rId3"/>
            <a:stretch>
              <a:fillRect l="-913" t="-1866" b="-5597"/>
            </a:stretch>
          </a:blipFill>
        </p:spPr>
        <p:txBody>
          <a:bodyPr/>
          <a:lstStyle/>
          <a:p>
            <a:r>
              <a:rPr lang="pt-BR">
                <a:noFill/>
              </a:rPr>
              <a:t> </a:t>
            </a:r>
          </a:p>
        </p:txBody>
      </p:sp>
      <p:sp>
        <p:nvSpPr>
          <p:cNvPr id="4" name="CaixaDeTexto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907704" y="5157192"/>
            <a:ext cx="6984776" cy="1446550"/>
          </a:xfrm>
          <a:prstGeom prst="rect">
            <a:avLst/>
          </a:prstGeom>
          <a:blipFill rotWithShape="0">
            <a:blip r:embed="rId4"/>
            <a:stretch>
              <a:fillRect l="-960" t="-32068" b="-2954"/>
            </a:stretch>
          </a:blipFill>
        </p:spPr>
        <p:txBody>
          <a:bodyPr/>
          <a:lstStyle/>
          <a:p>
            <a:r>
              <a:rPr lang="pt-BR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775" y="1717675"/>
            <a:ext cx="7159625" cy="342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844675"/>
            <a:ext cx="4729163" cy="366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747" name="CaixaDeTexto 1"/>
          <p:cNvSpPr txBox="1">
            <a:spLocks noChangeArrowheads="1"/>
          </p:cNvSpPr>
          <p:nvPr/>
        </p:nvSpPr>
        <p:spPr bwMode="auto">
          <a:xfrm>
            <a:off x="1619250" y="1014413"/>
            <a:ext cx="72739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b="1">
                <a:solidFill>
                  <a:schemeClr val="bg1"/>
                </a:solidFill>
              </a:rPr>
              <a:t>Espelho bipolar com compensação da corrente de base</a:t>
            </a:r>
          </a:p>
        </p:txBody>
      </p:sp>
      <p:sp>
        <p:nvSpPr>
          <p:cNvPr id="3" name="CaixaDeTexto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652120" y="1844824"/>
            <a:ext cx="3491880" cy="4196342"/>
          </a:xfrm>
          <a:prstGeom prst="rect">
            <a:avLst/>
          </a:prstGeom>
          <a:blipFill rotWithShape="0">
            <a:blip r:embed="rId3"/>
            <a:stretch>
              <a:fillRect l="-858"/>
            </a:stretch>
          </a:blipFill>
          <a:ln w="63500">
            <a:solidFill>
              <a:srgbClr val="FF0000"/>
            </a:solidFill>
          </a:ln>
        </p:spPr>
        <p:txBody>
          <a:bodyPr/>
          <a:lstStyle/>
          <a:p>
            <a:r>
              <a:rPr lang="pt-BR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1196752"/>
            <a:ext cx="7029450" cy="381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771" name="CaixaDeTexto 1"/>
          <p:cNvSpPr txBox="1">
            <a:spLocks noChangeArrowheads="1"/>
          </p:cNvSpPr>
          <p:nvPr/>
        </p:nvSpPr>
        <p:spPr bwMode="auto">
          <a:xfrm>
            <a:off x="1809750" y="663575"/>
            <a:ext cx="55705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b="1" dirty="0">
                <a:solidFill>
                  <a:schemeClr val="bg1"/>
                </a:solidFill>
              </a:rPr>
              <a:t>Espelho de corrente de </a:t>
            </a:r>
            <a:r>
              <a:rPr lang="pt-BR" altLang="pt-BR" b="1" dirty="0" smtClean="0">
                <a:solidFill>
                  <a:schemeClr val="bg1"/>
                </a:solidFill>
              </a:rPr>
              <a:t>Wilson (bipolar)</a:t>
            </a:r>
            <a:endParaRPr lang="pt-BR" altLang="pt-BR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/>
              <p:cNvSpPr txBox="1"/>
              <p:nvPr/>
            </p:nvSpPr>
            <p:spPr>
              <a:xfrm>
                <a:off x="1809750" y="5157192"/>
                <a:ext cx="7029450" cy="14729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pt-BR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sz="2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pt-BR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t-BR" sz="2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pt-BR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𝑅𝐸𝐹</m:t>
                            </m:r>
                          </m:sub>
                        </m:sSub>
                      </m:den>
                    </m:f>
                    <m:r>
                      <a:rPr lang="pt-BR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pt-BR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d>
                          <m:dPr>
                            <m:ctrlPr>
                              <a:rPr lang="pt-BR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pt-BR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pt-BR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den>
                            </m:f>
                          </m:e>
                        </m:d>
                        <m:f>
                          <m:fPr>
                            <m:ctrlPr>
                              <a:rPr lang="pt-BR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num>
                          <m:den>
                            <m:r>
                              <a:rPr lang="pt-BR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pt-BR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num>
                      <m:den>
                        <m:sSub>
                          <m:sSubPr>
                            <m:ctrlPr>
                              <a:rPr lang="pt-BR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pt-BR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pt-BR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pt-BR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pt-B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pt-B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den>
                                </m:f>
                              </m:num>
                              <m:den>
                                <m:r>
                                  <a:rPr lang="pt-BR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pt-BR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den>
                            </m:f>
                          </m:e>
                        </m:d>
                      </m:den>
                    </m:f>
                    <m:r>
                      <a:rPr lang="pt-BR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pt-B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num>
                      <m:den>
                        <m:r>
                          <a:rPr lang="pt-B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pt-B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+1+</m:t>
                        </m:r>
                        <m:f>
                          <m:fPr>
                            <m:ctrlPr>
                              <a:rPr lang="pt-BR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pt-BR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</m:t>
                            </m:r>
                          </m:num>
                          <m:den>
                            <m:r>
                              <a:rPr lang="pt-BR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den>
                        </m:f>
                      </m:den>
                    </m:f>
                    <m:r>
                      <a:rPr lang="pt-BR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pt-BR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pt-BR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d>
                              <m:dPr>
                                <m:ctrlPr>
                                  <a:rPr lang="pt-BR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pt-BR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+2</m:t>
                                </m:r>
                              </m:e>
                            </m:d>
                          </m:den>
                        </m:f>
                      </m:den>
                    </m:f>
                    <m:r>
                      <a:rPr lang="pt-BR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f>
                      <m:fPr>
                        <m:ctrlPr>
                          <a:rPr lang="pt-B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pt-BR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pt-BR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pt-BR" sz="2000" dirty="0" smtClean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pt-B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pt-BR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sz="2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t-BR" sz="2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pt-BR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  <m:r>
                      <a:rPr lang="pt-B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pt-BR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box>
                      <m:boxPr>
                        <m:ctrlPr>
                          <a:rPr lang="pt-BR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pt-BR" sz="2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pt-BR" sz="20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pt-BR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num>
                          <m:den>
                            <m:r>
                              <a:rPr lang="pt-BR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</m:oMath>
                </a14:m>
                <a:r>
                  <a:rPr lang="pt-BR" sz="2000" dirty="0" smtClean="0"/>
                  <a:t> </a:t>
                </a:r>
                <a:endParaRPr lang="pt-BR" sz="2000" dirty="0"/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750" y="5157192"/>
                <a:ext cx="7029450" cy="14729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219200"/>
            <a:ext cx="6305550" cy="514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ixaDeTexto 1"/>
          <p:cNvSpPr txBox="1">
            <a:spLocks noChangeArrowheads="1"/>
          </p:cNvSpPr>
          <p:nvPr/>
        </p:nvSpPr>
        <p:spPr bwMode="auto">
          <a:xfrm>
            <a:off x="1809750" y="663575"/>
            <a:ext cx="55705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b="1" dirty="0">
                <a:solidFill>
                  <a:schemeClr val="bg1"/>
                </a:solidFill>
              </a:rPr>
              <a:t>Espelho de corrente de </a:t>
            </a:r>
            <a:r>
              <a:rPr lang="pt-BR" altLang="pt-BR" b="1" dirty="0" smtClean="0">
                <a:solidFill>
                  <a:schemeClr val="bg1"/>
                </a:solidFill>
              </a:rPr>
              <a:t>Wilson (MOS)</a:t>
            </a:r>
            <a:endParaRPr lang="pt-BR" altLang="pt-BR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/>
              <p:cNvSpPr txBox="1"/>
              <p:nvPr/>
            </p:nvSpPr>
            <p:spPr>
              <a:xfrm>
                <a:off x="6012160" y="3356992"/>
                <a:ext cx="3131840" cy="911660"/>
              </a:xfrm>
              <a:prstGeom prst="rect">
                <a:avLst/>
              </a:prstGeom>
              <a:solidFill>
                <a:schemeClr val="accent1"/>
              </a:solidFill>
              <a:ln w="635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pt-B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sSub>
                      <m:sSubPr>
                        <m:ctrlPr>
                          <a:rPr lang="pt-B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pt-B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e>
                    </m:d>
                  </m:oMath>
                </a14:m>
                <a:r>
                  <a:rPr lang="pt-BR" dirty="0" smtClean="0"/>
                  <a:t>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3356992"/>
                <a:ext cx="3131840" cy="911660"/>
              </a:xfrm>
              <a:prstGeom prst="rect">
                <a:avLst/>
              </a:prstGeom>
              <a:blipFill rotWithShape="0">
                <a:blip r:embed="rId3"/>
                <a:stretch>
                  <a:fillRect b="-1887"/>
                </a:stretch>
              </a:blipFill>
              <a:ln w="635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/>
              <p:cNvSpPr txBox="1"/>
              <p:nvPr/>
            </p:nvSpPr>
            <p:spPr>
              <a:xfrm>
                <a:off x="323528" y="1700808"/>
                <a:ext cx="2088232" cy="1323439"/>
              </a:xfrm>
              <a:prstGeom prst="rect">
                <a:avLst/>
              </a:prstGeom>
              <a:solidFill>
                <a:schemeClr val="accent1"/>
              </a:solidFill>
              <a:ln w="635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pt-BR" sz="2000" dirty="0" smtClean="0"/>
                  <a:t>O erro devido a </a:t>
                </a:r>
                <a14:m>
                  <m:oMath xmlns:m="http://schemas.openxmlformats.org/officeDocument/2006/math">
                    <m:r>
                      <a:rPr lang="pt-B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pt-BR" sz="2000" dirty="0" smtClean="0"/>
                  <a:t> desaparece, na versão MOS. E quanto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pt-BR" sz="2000" dirty="0" smtClean="0"/>
                  <a:t>?</a:t>
                </a:r>
                <a:endParaRPr lang="pt-BR" sz="2000" dirty="0"/>
              </a:p>
            </p:txBody>
          </p:sp>
        </mc:Choice>
        <mc:Fallback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700808"/>
                <a:ext cx="2088232" cy="1323439"/>
              </a:xfrm>
              <a:prstGeom prst="rect">
                <a:avLst/>
              </a:prstGeom>
              <a:blipFill rotWithShape="0">
                <a:blip r:embed="rId4"/>
                <a:stretch>
                  <a:fillRect l="-1416" b="-4846"/>
                </a:stretch>
              </a:blipFill>
              <a:ln w="635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/>
              <p:cNvSpPr txBox="1"/>
              <p:nvPr/>
            </p:nvSpPr>
            <p:spPr>
              <a:xfrm>
                <a:off x="1619672" y="4187229"/>
                <a:ext cx="2664296" cy="1015663"/>
              </a:xfrm>
              <a:prstGeom prst="rect">
                <a:avLst/>
              </a:prstGeom>
              <a:solidFill>
                <a:schemeClr val="accent1"/>
              </a:solidFill>
              <a:ln w="635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pt-BR" sz="2000" dirty="0" smtClean="0"/>
                  <a:t>Circuito modificado para eliminar o erro 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𝐷𝑆</m:t>
                        </m:r>
                      </m:sub>
                    </m:sSub>
                  </m:oMath>
                </a14:m>
                <a:r>
                  <a:rPr lang="pt-BR" sz="2000" dirty="0" smtClean="0"/>
                  <a:t> entre Q</a:t>
                </a:r>
                <a:r>
                  <a:rPr lang="pt-BR" sz="2000" baseline="-25000" dirty="0" smtClean="0"/>
                  <a:t>1</a:t>
                </a:r>
                <a:r>
                  <a:rPr lang="pt-BR" sz="2000" dirty="0" smtClean="0"/>
                  <a:t> e Q</a:t>
                </a:r>
                <a:r>
                  <a:rPr lang="pt-BR" sz="2000" baseline="-25000" dirty="0"/>
                  <a:t>2</a:t>
                </a:r>
                <a:r>
                  <a:rPr lang="pt-BR" sz="2000" dirty="0" smtClean="0"/>
                  <a:t>.</a:t>
                </a:r>
                <a:endParaRPr lang="pt-BR" sz="2000" dirty="0"/>
              </a:p>
            </p:txBody>
          </p:sp>
        </mc:Choice>
        <mc:Fallback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4187229"/>
                <a:ext cx="2664296" cy="1015663"/>
              </a:xfrm>
              <a:prstGeom prst="rect">
                <a:avLst/>
              </a:prstGeom>
              <a:blipFill rotWithShape="0">
                <a:blip r:embed="rId5"/>
                <a:stretch>
                  <a:fillRect l="-1342" t="-568" b="-6818"/>
                </a:stretch>
              </a:blipFill>
              <a:ln w="635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021681"/>
            <a:ext cx="4805362" cy="371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763688" y="692696"/>
            <a:ext cx="54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A Fonte de Corrente de </a:t>
            </a:r>
            <a:r>
              <a:rPr lang="pt-BR" b="1" dirty="0" err="1" smtClean="0">
                <a:solidFill>
                  <a:schemeClr val="bg1"/>
                </a:solidFill>
              </a:rPr>
              <a:t>Widlar</a:t>
            </a:r>
            <a:endParaRPr lang="pt-BR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/>
              <p:cNvSpPr txBox="1"/>
              <p:nvPr/>
            </p:nvSpPr>
            <p:spPr>
              <a:xfrm>
                <a:off x="5796136" y="2021681"/>
                <a:ext cx="3347864" cy="2982098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pt-BR" sz="2000" dirty="0" smtClean="0"/>
                  <a:t>Desprezando-se a corrente de base, pode-se escrever: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𝐵𝐸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𝑙𝑛</m:t>
                    </m:r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𝑅𝐸𝐹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pt-BR" sz="2000" dirty="0" smtClean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𝐵𝐸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pt-BR" sz="2000" i="1">
                        <a:latin typeface="Cambria Math" panose="02040503050406030204" pitchFamily="18" charset="0"/>
                      </a:rPr>
                      <m:t>𝑙𝑛</m:t>
                    </m:r>
                    <m:d>
                      <m:d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B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pt-B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0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pt-B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0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pt-BR" sz="20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pt-BR" sz="2000" dirty="0" smtClean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𝐵𝐸</m:t>
                        </m:r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𝐵𝐸</m:t>
                        </m:r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pt-BR" sz="2000" i="1">
                        <a:latin typeface="Cambria Math" panose="02040503050406030204" pitchFamily="18" charset="0"/>
                      </a:rPr>
                      <m:t>𝑙𝑛</m:t>
                    </m:r>
                    <m:d>
                      <m:d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B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pt-B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0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pt-BR" sz="2000" i="1">
                                    <a:latin typeface="Cambria Math" panose="02040503050406030204" pitchFamily="18" charset="0"/>
                                  </a:rPr>
                                  <m:t>𝑅𝐸𝐹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pt-B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0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pt-BR" sz="2000" dirty="0" smtClean="0"/>
                  <a:t> </a:t>
                </a:r>
              </a:p>
              <a:p>
                <a:r>
                  <a:rPr lang="pt-BR" sz="2000" dirty="0" smtClean="0"/>
                  <a:t>Mas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𝐵𝐸</m:t>
                        </m:r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0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𝐵𝐸</m:t>
                        </m:r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sSub>
                      <m:sSub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pt-BR" sz="2000" dirty="0" smtClean="0"/>
                  <a:t>, 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pt-BR" sz="2000" i="1">
                        <a:latin typeface="Cambria Math" panose="02040503050406030204" pitchFamily="18" charset="0"/>
                      </a:rPr>
                      <m:t>𝑙𝑛</m:t>
                    </m:r>
                    <m:d>
                      <m:d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B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pt-B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0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pt-BR" sz="2000" i="1">
                                    <a:latin typeface="Cambria Math" panose="02040503050406030204" pitchFamily="18" charset="0"/>
                                  </a:rPr>
                                  <m:t>𝑅𝐸𝐹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pt-B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0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pt-BR" sz="2000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pt-BR" sz="2000" dirty="0" smtClean="0"/>
                  <a:t>.</a:t>
                </a:r>
                <a:endParaRPr lang="pt-BR" sz="2000" dirty="0"/>
              </a:p>
            </p:txBody>
          </p:sp>
        </mc:Choice>
        <mc:Fallback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2021681"/>
                <a:ext cx="3347864" cy="2982098"/>
              </a:xfrm>
              <a:prstGeom prst="rect">
                <a:avLst/>
              </a:prstGeom>
              <a:blipFill rotWithShape="0">
                <a:blip r:embed="rId3"/>
                <a:stretch>
                  <a:fillRect l="-2004" t="-12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8"/>
          <p:cNvSpPr>
            <a:spLocks noChangeArrowheads="1"/>
          </p:cNvSpPr>
          <p:nvPr/>
        </p:nvSpPr>
        <p:spPr bwMode="auto">
          <a:xfrm>
            <a:off x="0" y="3109913"/>
            <a:ext cx="9144000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20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pt-BR" altLang="pt-BR" sz="1200">
              <a:cs typeface="Times New Roman" panose="02020603050405020304" pitchFamily="18" charset="0"/>
            </a:endParaRPr>
          </a:p>
          <a:p>
            <a:endParaRPr lang="pt-BR" altLang="pt-BR"/>
          </a:p>
        </p:txBody>
      </p:sp>
      <p:pic>
        <p:nvPicPr>
          <p:cNvPr id="35843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516063"/>
            <a:ext cx="4929188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979712" y="476672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Exemplo 6.14</a:t>
            </a:r>
            <a:endParaRPr lang="pt-B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0" y="1535113"/>
            <a:ext cx="6826250" cy="461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907704" y="807095"/>
            <a:ext cx="54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Exemplos de simulação com SPICE</a:t>
            </a:r>
            <a:endParaRPr lang="pt-B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638" y="1819275"/>
            <a:ext cx="4729162" cy="321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1907704" y="807095"/>
            <a:ext cx="54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Exemplos de simulação com SPICE</a:t>
            </a:r>
            <a:endParaRPr lang="pt-B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1203027"/>
            <a:ext cx="5505450" cy="539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1763688" y="620688"/>
            <a:ext cx="54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Exemplos de simulação com SPICE</a:t>
            </a:r>
            <a:endParaRPr lang="pt-B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775" y="1419225"/>
            <a:ext cx="6550025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1907704" y="807095"/>
            <a:ext cx="54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Exemplos de simulação com SPICE</a:t>
            </a:r>
            <a:endParaRPr lang="pt-B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285875"/>
            <a:ext cx="6877050" cy="511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1907704" y="807095"/>
            <a:ext cx="54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Exemplos de simulação com SPICE</a:t>
            </a:r>
            <a:endParaRPr lang="pt-B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990600"/>
            <a:ext cx="5543550" cy="541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3" name="CaixaDeTexto 1"/>
          <p:cNvSpPr txBox="1">
            <a:spLocks noChangeArrowheads="1"/>
          </p:cNvSpPr>
          <p:nvPr/>
        </p:nvSpPr>
        <p:spPr bwMode="auto">
          <a:xfrm>
            <a:off x="2268538" y="549275"/>
            <a:ext cx="44640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b="1">
                <a:solidFill>
                  <a:schemeClr val="bg1"/>
                </a:solidFill>
              </a:rPr>
              <a:t>Amplificador Base Comum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514600"/>
            <a:ext cx="6827838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1907704" y="807095"/>
            <a:ext cx="54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Exemplos de simulação com SPICE</a:t>
            </a:r>
            <a:endParaRPr lang="pt-B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508125"/>
            <a:ext cx="6978650" cy="485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1907704" y="807095"/>
            <a:ext cx="54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Exemplos de simulação com SPICE</a:t>
            </a:r>
            <a:endParaRPr lang="pt-B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338263"/>
            <a:ext cx="4691063" cy="422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138" y="1473200"/>
            <a:ext cx="4691062" cy="391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968375"/>
            <a:ext cx="5486400" cy="550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5" name="CaixaDeTexto 1"/>
          <p:cNvSpPr txBox="1">
            <a:spLocks noChangeArrowheads="1"/>
          </p:cNvSpPr>
          <p:nvPr/>
        </p:nvSpPr>
        <p:spPr bwMode="auto">
          <a:xfrm>
            <a:off x="1547813" y="333375"/>
            <a:ext cx="41767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b="1">
                <a:solidFill>
                  <a:schemeClr val="bg1"/>
                </a:solidFill>
              </a:rPr>
              <a:t>Amplificador “Cascode” MOS</a:t>
            </a:r>
          </a:p>
        </p:txBody>
      </p:sp>
      <p:grpSp>
        <p:nvGrpSpPr>
          <p:cNvPr id="7" name="Grupo 6"/>
          <p:cNvGrpSpPr>
            <a:grpSpLocks/>
          </p:cNvGrpSpPr>
          <p:nvPr/>
        </p:nvGrpSpPr>
        <p:grpSpPr bwMode="auto">
          <a:xfrm>
            <a:off x="5940425" y="2276475"/>
            <a:ext cx="3024188" cy="2884488"/>
            <a:chOff x="5940152" y="2276872"/>
            <a:chExt cx="3024336" cy="2884388"/>
          </a:xfrm>
        </p:grpSpPr>
        <p:sp>
          <p:nvSpPr>
            <p:cNvPr id="8202" name="CaixaDeTexto 2"/>
            <p:cNvSpPr txBox="1">
              <a:spLocks noChangeArrowheads="1"/>
            </p:cNvSpPr>
            <p:nvPr/>
          </p:nvSpPr>
          <p:spPr bwMode="auto">
            <a:xfrm>
              <a:off x="6300192" y="2852936"/>
              <a:ext cx="2664296" cy="2308324"/>
            </a:xfrm>
            <a:prstGeom prst="rect">
              <a:avLst/>
            </a:prstGeom>
            <a:solidFill>
              <a:srgbClr val="C00000"/>
            </a:solidFill>
            <a:ln w="63500">
              <a:solidFill>
                <a:srgbClr val="FFFF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pt-BR" altLang="pt-BR">
                  <a:solidFill>
                    <a:schemeClr val="bg1"/>
                  </a:solidFill>
                </a:rPr>
                <a:t>Amplificador Fonte Comum (Q</a:t>
              </a:r>
              <a:r>
                <a:rPr lang="pt-BR" altLang="pt-BR" baseline="-25000">
                  <a:solidFill>
                    <a:schemeClr val="bg1"/>
                  </a:solidFill>
                </a:rPr>
                <a:t>1</a:t>
              </a:r>
              <a:r>
                <a:rPr lang="pt-BR" altLang="pt-BR">
                  <a:solidFill>
                    <a:schemeClr val="bg1"/>
                  </a:solidFill>
                </a:rPr>
                <a:t>) seguido de outro Porta Comum (Q</a:t>
              </a:r>
              <a:r>
                <a:rPr lang="pt-BR" altLang="pt-BR" baseline="-25000">
                  <a:solidFill>
                    <a:schemeClr val="bg1"/>
                  </a:solidFill>
                </a:rPr>
                <a:t>2</a:t>
              </a:r>
              <a:r>
                <a:rPr lang="pt-BR" altLang="pt-BR">
                  <a:solidFill>
                    <a:schemeClr val="bg1"/>
                  </a:solidFill>
                </a:rPr>
                <a:t>). A saída de Q</a:t>
              </a:r>
              <a:r>
                <a:rPr lang="pt-BR" altLang="pt-BR" baseline="-25000">
                  <a:solidFill>
                    <a:schemeClr val="bg1"/>
                  </a:solidFill>
                </a:rPr>
                <a:t>1</a:t>
              </a:r>
              <a:r>
                <a:rPr lang="pt-BR" altLang="pt-BR">
                  <a:solidFill>
                    <a:schemeClr val="bg1"/>
                  </a:solidFill>
                </a:rPr>
                <a:t> é a entrada de Q</a:t>
              </a:r>
              <a:r>
                <a:rPr lang="pt-BR" altLang="pt-BR" baseline="-25000">
                  <a:solidFill>
                    <a:schemeClr val="bg1"/>
                  </a:solidFill>
                </a:rPr>
                <a:t>2</a:t>
              </a:r>
              <a:r>
                <a:rPr lang="pt-BR" altLang="pt-BR">
                  <a:solidFill>
                    <a:schemeClr val="bg1"/>
                  </a:solidFill>
                </a:rPr>
                <a:t>.</a:t>
              </a:r>
            </a:p>
          </p:txBody>
        </p:sp>
        <p:cxnSp>
          <p:nvCxnSpPr>
            <p:cNvPr id="5" name="Conector de seta reta 4"/>
            <p:cNvCxnSpPr/>
            <p:nvPr/>
          </p:nvCxnSpPr>
          <p:spPr>
            <a:xfrm flipH="1" flipV="1">
              <a:off x="5940152" y="2276872"/>
              <a:ext cx="1697121" cy="588943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97" name="Grupo 9"/>
          <p:cNvGrpSpPr>
            <a:grpSpLocks/>
          </p:cNvGrpSpPr>
          <p:nvPr/>
        </p:nvGrpSpPr>
        <p:grpSpPr bwMode="auto">
          <a:xfrm>
            <a:off x="5867400" y="692150"/>
            <a:ext cx="3257550" cy="925513"/>
            <a:chOff x="5868144" y="692696"/>
            <a:chExt cx="3256602" cy="924605"/>
          </a:xfrm>
        </p:grpSpPr>
        <p:sp>
          <p:nvSpPr>
            <p:cNvPr id="8" name="CaixaDeTexto 7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868144" y="692696"/>
              <a:ext cx="3256602" cy="461665"/>
            </a:xfrm>
            <a:prstGeom prst="rect">
              <a:avLst/>
            </a:prstGeom>
            <a:blipFill rotWithShape="0">
              <a:blip r:embed="rId3"/>
              <a:stretch>
                <a:fillRect l="-562" t="-10667" b="-30667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pt-BR">
                  <a:noFill/>
                </a:rPr>
                <a:t> </a:t>
              </a:r>
            </a:p>
          </p:txBody>
        </p:sp>
        <p:sp>
          <p:nvSpPr>
            <p:cNvPr id="9" name="CaixaDeTexto 8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789003" y="1155636"/>
              <a:ext cx="2016224" cy="461665"/>
            </a:xfrm>
            <a:prstGeom prst="rect">
              <a:avLst/>
            </a:prstGeom>
            <a:blipFill rotWithShape="0">
              <a:blip r:embed="rId4"/>
              <a:stretch>
                <a:fillRect r="-303" b="-20000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pt-BR">
                  <a:noFill/>
                </a:rPr>
                <a:t> </a:t>
              </a:r>
            </a:p>
          </p:txBody>
        </p:sp>
      </p:grpSp>
      <p:sp>
        <p:nvSpPr>
          <p:cNvPr id="12" name="CaixaDeTexto 1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580112" y="5436939"/>
            <a:ext cx="2628292" cy="461665"/>
          </a:xfrm>
          <a:prstGeom prst="rect">
            <a:avLst/>
          </a:prstGeom>
          <a:blipFill rotWithShape="0">
            <a:blip r:embed="rId5"/>
            <a:stretch>
              <a:fillRect b="-10526"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13" name="CaixaDeTexto 1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1520" y="1285097"/>
            <a:ext cx="2952328" cy="4613507"/>
          </a:xfrm>
          <a:prstGeom prst="rect">
            <a:avLst/>
          </a:prstGeom>
          <a:blipFill rotWithShape="0">
            <a:blip r:embed="rId6"/>
            <a:stretch>
              <a:fillRect l="-2020" t="-391"/>
            </a:stretch>
          </a:blipFill>
          <a:ln w="63500">
            <a:solidFill>
              <a:srgbClr val="FFFF00"/>
            </a:solidFill>
          </a:ln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2147888"/>
            <a:ext cx="7105650" cy="255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838" y="1425575"/>
            <a:ext cx="4652962" cy="400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3" name="CaixaDeTexto 1"/>
          <p:cNvSpPr txBox="1">
            <a:spLocks noChangeArrowheads="1"/>
          </p:cNvSpPr>
          <p:nvPr/>
        </p:nvSpPr>
        <p:spPr bwMode="auto">
          <a:xfrm>
            <a:off x="1763713" y="404813"/>
            <a:ext cx="37449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b="1">
                <a:solidFill>
                  <a:schemeClr val="bg1"/>
                </a:solidFill>
              </a:rPr>
              <a:t>Resposta em frequência</a:t>
            </a:r>
          </a:p>
        </p:txBody>
      </p:sp>
      <p:cxnSp>
        <p:nvCxnSpPr>
          <p:cNvPr id="6" name="Conector reto 5"/>
          <p:cNvCxnSpPr/>
          <p:nvPr/>
        </p:nvCxnSpPr>
        <p:spPr bwMode="auto">
          <a:xfrm>
            <a:off x="3779838" y="3970338"/>
            <a:ext cx="0" cy="57626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23528" y="908720"/>
            <a:ext cx="3744350" cy="1467453"/>
          </a:xfrm>
          <a:prstGeom prst="rect">
            <a:avLst/>
          </a:prstGeom>
          <a:blipFill rotWithShape="0">
            <a:blip r:embed="rId3"/>
            <a:stretch>
              <a:fillRect l="-1629" t="-24481" r="-3094" b="-21162"/>
            </a:stretch>
          </a:blipFill>
        </p:spPr>
        <p:txBody>
          <a:bodyPr/>
          <a:lstStyle/>
          <a:p>
            <a:r>
              <a:rPr lang="pt-BR">
                <a:noFill/>
              </a:rPr>
              <a:t> </a:t>
            </a:r>
          </a:p>
        </p:txBody>
      </p:sp>
      <p:grpSp>
        <p:nvGrpSpPr>
          <p:cNvPr id="17" name="Grupo 16"/>
          <p:cNvGrpSpPr>
            <a:grpSpLocks/>
          </p:cNvGrpSpPr>
          <p:nvPr/>
        </p:nvGrpSpPr>
        <p:grpSpPr bwMode="auto">
          <a:xfrm>
            <a:off x="4356100" y="1905000"/>
            <a:ext cx="2952750" cy="671513"/>
            <a:chOff x="4355976" y="1904441"/>
            <a:chExt cx="2952328" cy="672853"/>
          </a:xfrm>
        </p:grpSpPr>
        <p:grpSp>
          <p:nvGrpSpPr>
            <p:cNvPr id="10261" name="Grupo 12"/>
            <p:cNvGrpSpPr>
              <a:grpSpLocks/>
            </p:cNvGrpSpPr>
            <p:nvPr/>
          </p:nvGrpSpPr>
          <p:grpSpPr bwMode="auto">
            <a:xfrm>
              <a:off x="6444208" y="2073239"/>
              <a:ext cx="864096" cy="504055"/>
              <a:chOff x="6444208" y="2073239"/>
              <a:chExt cx="864096" cy="504055"/>
            </a:xfrm>
          </p:grpSpPr>
          <p:pic>
            <p:nvPicPr>
              <p:cNvPr id="10263" name="Picture 4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496" t="8990" r="57219" b="78426"/>
              <a:stretch>
                <a:fillRect/>
              </a:stretch>
            </p:blipFill>
            <p:spPr bwMode="auto">
              <a:xfrm>
                <a:off x="6876256" y="2073239"/>
                <a:ext cx="432048" cy="5040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5" name="Conector reto 4"/>
              <p:cNvCxnSpPr>
                <a:endCxn id="10263" idx="0"/>
              </p:cNvCxnSpPr>
              <p:nvPr/>
            </p:nvCxnSpPr>
            <p:spPr>
              <a:xfrm>
                <a:off x="6444828" y="2073052"/>
                <a:ext cx="684115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to 14"/>
              <p:cNvCxnSpPr/>
              <p:nvPr/>
            </p:nvCxnSpPr>
            <p:spPr>
              <a:xfrm>
                <a:off x="6481336" y="2564569"/>
                <a:ext cx="647607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Conector reto 15"/>
            <p:cNvCxnSpPr/>
            <p:nvPr/>
          </p:nvCxnSpPr>
          <p:spPr>
            <a:xfrm flipV="1">
              <a:off x="4355976" y="1904441"/>
              <a:ext cx="647607" cy="22905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o 17"/>
          <p:cNvGrpSpPr>
            <a:grpSpLocks/>
          </p:cNvGrpSpPr>
          <p:nvPr/>
        </p:nvGrpSpPr>
        <p:grpSpPr bwMode="auto">
          <a:xfrm>
            <a:off x="4427538" y="2506663"/>
            <a:ext cx="2447925" cy="1722437"/>
            <a:chOff x="4427984" y="2506484"/>
            <a:chExt cx="2448272" cy="1722195"/>
          </a:xfrm>
        </p:grpSpPr>
        <p:grpSp>
          <p:nvGrpSpPr>
            <p:cNvPr id="10256" name="Grupo 18"/>
            <p:cNvGrpSpPr>
              <a:grpSpLocks/>
            </p:cNvGrpSpPr>
            <p:nvPr/>
          </p:nvGrpSpPr>
          <p:grpSpPr bwMode="auto">
            <a:xfrm>
              <a:off x="5940240" y="3724624"/>
              <a:ext cx="936016" cy="504055"/>
              <a:chOff x="6477026" y="2073239"/>
              <a:chExt cx="936016" cy="504055"/>
            </a:xfrm>
          </p:grpSpPr>
          <p:pic>
            <p:nvPicPr>
              <p:cNvPr id="10258" name="Picture 4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496" t="8990" r="57219" b="78426"/>
              <a:stretch>
                <a:fillRect/>
              </a:stretch>
            </p:blipFill>
            <p:spPr bwMode="auto">
              <a:xfrm>
                <a:off x="6980994" y="2073239"/>
                <a:ext cx="432048" cy="5040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21" name="Conector reto 20"/>
              <p:cNvCxnSpPr/>
              <p:nvPr/>
            </p:nvCxnSpPr>
            <p:spPr>
              <a:xfrm>
                <a:off x="6476284" y="2072540"/>
                <a:ext cx="757345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reto 21"/>
              <p:cNvCxnSpPr/>
              <p:nvPr/>
            </p:nvCxnSpPr>
            <p:spPr>
              <a:xfrm>
                <a:off x="6479459" y="2564596"/>
                <a:ext cx="757345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Conector reto 23"/>
            <p:cNvCxnSpPr/>
            <p:nvPr/>
          </p:nvCxnSpPr>
          <p:spPr>
            <a:xfrm flipV="1">
              <a:off x="4427984" y="2506484"/>
              <a:ext cx="647792" cy="228568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upo 26"/>
          <p:cNvGrpSpPr>
            <a:grpSpLocks/>
          </p:cNvGrpSpPr>
          <p:nvPr/>
        </p:nvGrpSpPr>
        <p:grpSpPr bwMode="auto">
          <a:xfrm>
            <a:off x="4787900" y="2570163"/>
            <a:ext cx="1692275" cy="2882900"/>
            <a:chOff x="4788693" y="2570538"/>
            <a:chExt cx="1691523" cy="2882330"/>
          </a:xfrm>
        </p:grpSpPr>
        <p:grpSp>
          <p:nvGrpSpPr>
            <p:cNvPr id="10252" name="Grupo 22"/>
            <p:cNvGrpSpPr>
              <a:grpSpLocks/>
            </p:cNvGrpSpPr>
            <p:nvPr/>
          </p:nvGrpSpPr>
          <p:grpSpPr bwMode="auto">
            <a:xfrm>
              <a:off x="4788693" y="2570538"/>
              <a:ext cx="1487003" cy="2882330"/>
              <a:chOff x="4788693" y="2570538"/>
              <a:chExt cx="1487003" cy="2882330"/>
            </a:xfrm>
          </p:grpSpPr>
          <p:sp>
            <p:nvSpPr>
              <p:cNvPr id="8" name="Arco 7"/>
              <p:cNvSpPr/>
              <p:nvPr/>
            </p:nvSpPr>
            <p:spPr bwMode="auto">
              <a:xfrm rot="16529204" flipV="1">
                <a:off x="4464729" y="3689681"/>
                <a:ext cx="2087150" cy="1439223"/>
              </a:xfrm>
              <a:prstGeom prst="arc">
                <a:avLst>
                  <a:gd name="adj1" fmla="val 17962195"/>
                  <a:gd name="adj2" fmla="val 401556"/>
                </a:avLst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26" name="Arco 25"/>
              <p:cNvSpPr/>
              <p:nvPr/>
            </p:nvSpPr>
            <p:spPr bwMode="auto">
              <a:xfrm rot="5070796">
                <a:off x="4512334" y="2894501"/>
                <a:ext cx="2087149" cy="1439223"/>
              </a:xfrm>
              <a:prstGeom prst="arc">
                <a:avLst>
                  <a:gd name="adj1" fmla="val 18891310"/>
                  <a:gd name="adj2" fmla="val 401556"/>
                </a:avLst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</p:grpSp>
        <p:sp>
          <p:nvSpPr>
            <p:cNvPr id="25" name="CaixaDeTexto 24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796136" y="3789040"/>
              <a:ext cx="684080" cy="461665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 w="47625">
              <a:solidFill>
                <a:schemeClr val="tx1"/>
              </a:solidFill>
            </a:ln>
          </p:spPr>
          <p:txBody>
            <a:bodyPr/>
            <a:lstStyle/>
            <a:p>
              <a:r>
                <a:rPr lang="pt-BR">
                  <a:noFill/>
                </a:rPr>
                <a:t> </a:t>
              </a:r>
            </a:p>
          </p:txBody>
        </p:sp>
      </p:grpSp>
      <p:grpSp>
        <p:nvGrpSpPr>
          <p:cNvPr id="30" name="Grupo 29"/>
          <p:cNvGrpSpPr>
            <a:grpSpLocks/>
          </p:cNvGrpSpPr>
          <p:nvPr/>
        </p:nvGrpSpPr>
        <p:grpSpPr bwMode="auto">
          <a:xfrm>
            <a:off x="4187825" y="2986088"/>
            <a:ext cx="2174875" cy="1477962"/>
            <a:chOff x="4188130" y="2985745"/>
            <a:chExt cx="2174908" cy="1477758"/>
          </a:xfrm>
        </p:grpSpPr>
        <p:sp>
          <p:nvSpPr>
            <p:cNvPr id="29" name="Arco 28"/>
            <p:cNvSpPr/>
            <p:nvPr/>
          </p:nvSpPr>
          <p:spPr>
            <a:xfrm flipH="1">
              <a:off x="4415146" y="2985745"/>
              <a:ext cx="1947892" cy="1477758"/>
            </a:xfrm>
            <a:prstGeom prst="arc">
              <a:avLst>
                <a:gd name="adj1" fmla="val 16678731"/>
                <a:gd name="adj2" fmla="val 494567"/>
              </a:avLst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32" name="CaixaDeTexto 31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4188130" y="3108527"/>
              <a:ext cx="684080" cy="491738"/>
            </a:xfrm>
            <a:prstGeom prst="rect">
              <a:avLst/>
            </a:prstGeom>
            <a:blipFill rotWithShape="0">
              <a:blip r:embed="rId5"/>
              <a:stretch>
                <a:fillRect r="-11667" b="-5618"/>
              </a:stretch>
            </a:blipFill>
            <a:ln w="47625">
              <a:solidFill>
                <a:schemeClr val="tx1"/>
              </a:solidFill>
            </a:ln>
          </p:spPr>
          <p:txBody>
            <a:bodyPr/>
            <a:lstStyle/>
            <a:p>
              <a:r>
                <a:rPr lang="pt-BR">
                  <a:noFill/>
                </a:rPr>
                <a:t> 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Verdana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264</Words>
  <Application>Microsoft Office PowerPoint</Application>
  <PresentationFormat>Apresentação na tela (4:3)</PresentationFormat>
  <Paragraphs>73</Paragraphs>
  <Slides>41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6" baseType="lpstr">
      <vt:lpstr>Arial</vt:lpstr>
      <vt:lpstr>Cambria Math</vt:lpstr>
      <vt:lpstr>Times New Roman</vt:lpstr>
      <vt:lpstr>Verdana</vt:lpstr>
      <vt:lpstr>Estrutura padrão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MaZZo Graphics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MaZZo</dc:creator>
  <cp:lastModifiedBy>Mário Sarcinelli Filho</cp:lastModifiedBy>
  <cp:revision>42</cp:revision>
  <dcterms:created xsi:type="dcterms:W3CDTF">2007-11-04T15:47:04Z</dcterms:created>
  <dcterms:modified xsi:type="dcterms:W3CDTF">2017-09-20T18:20:51Z</dcterms:modified>
</cp:coreProperties>
</file>