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5" r:id="rId4"/>
    <p:sldId id="314" r:id="rId5"/>
    <p:sldId id="312" r:id="rId6"/>
    <p:sldId id="317" r:id="rId7"/>
    <p:sldId id="316" r:id="rId8"/>
    <p:sldId id="318" r:id="rId9"/>
    <p:sldId id="319" r:id="rId10"/>
    <p:sldId id="258" r:id="rId11"/>
    <p:sldId id="259" r:id="rId12"/>
    <p:sldId id="260" r:id="rId13"/>
    <p:sldId id="313" r:id="rId14"/>
    <p:sldId id="261" r:id="rId15"/>
    <p:sldId id="262" r:id="rId16"/>
    <p:sldId id="263" r:id="rId17"/>
    <p:sldId id="264" r:id="rId18"/>
    <p:sldId id="265" r:id="rId19"/>
    <p:sldId id="304" r:id="rId20"/>
    <p:sldId id="267" r:id="rId21"/>
    <p:sldId id="268" r:id="rId22"/>
    <p:sldId id="269" r:id="rId23"/>
    <p:sldId id="270" r:id="rId24"/>
    <p:sldId id="306" r:id="rId25"/>
    <p:sldId id="307" r:id="rId26"/>
    <p:sldId id="272" r:id="rId27"/>
    <p:sldId id="308" r:id="rId28"/>
    <p:sldId id="309" r:id="rId29"/>
    <p:sldId id="274" r:id="rId30"/>
    <p:sldId id="275" r:id="rId31"/>
    <p:sldId id="276" r:id="rId32"/>
    <p:sldId id="310" r:id="rId33"/>
    <p:sldId id="311" r:id="rId34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2" autoAdjust="0"/>
    <p:restoredTop sz="90929"/>
  </p:normalViewPr>
  <p:slideViewPr>
    <p:cSldViewPr>
      <p:cViewPr varScale="1">
        <p:scale>
          <a:sx n="106" d="100"/>
          <a:sy n="106" d="100"/>
        </p:scale>
        <p:origin x="15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36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22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543800" y="460375"/>
            <a:ext cx="2305050" cy="57165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460375"/>
            <a:ext cx="6762750" cy="57165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59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13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25572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51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25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99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833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61447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9276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fundo0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8" descr="log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51563"/>
            <a:ext cx="835025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9"/>
          <p:cNvSpPr>
            <a:spLocks noChangeArrowheads="1"/>
          </p:cNvSpPr>
          <p:nvPr userDrawn="1"/>
        </p:nvSpPr>
        <p:spPr bwMode="auto">
          <a:xfrm>
            <a:off x="7740650" y="6556375"/>
            <a:ext cx="1979613" cy="14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GB" altLang="pt-BR" sz="1000" smtClean="0">
                <a:solidFill>
                  <a:schemeClr val="bg1"/>
                </a:solidFill>
                <a:latin typeface="Verdana" panose="020B0604030504040204" pitchFamily="34" charset="0"/>
              </a:rPr>
              <a:t>slide  </a:t>
            </a:r>
            <a:fld id="{16B04790-58E6-44F5-BED9-063055D6A3B9}" type="slidenum">
              <a:rPr lang="en-GB" altLang="pt-BR" sz="1000" smtClean="0">
                <a:solidFill>
                  <a:schemeClr val="bg1"/>
                </a:solidFill>
                <a:latin typeface="Verdana" panose="020B0604030504040204" pitchFamily="34" charset="0"/>
              </a:rPr>
              <a:pPr algn="ctr" eaLnBrk="1" hangingPunct="1">
                <a:defRPr/>
              </a:pPr>
              <a:t>‹nº›</a:t>
            </a:fld>
            <a:endParaRPr lang="en-GB" altLang="pt-BR" sz="1000" smtClean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029" name="Rectangle 10"/>
          <p:cNvSpPr>
            <a:spLocks noChangeArrowheads="1"/>
          </p:cNvSpPr>
          <p:nvPr userDrawn="1"/>
        </p:nvSpPr>
        <p:spPr bwMode="auto">
          <a:xfrm>
            <a:off x="0" y="30163"/>
            <a:ext cx="197961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GB" altLang="pt-BR" sz="1000" smtClean="0">
                <a:solidFill>
                  <a:schemeClr val="bg1"/>
                </a:solidFill>
                <a:latin typeface="Verdana" panose="020B0604030504040204" pitchFamily="34" charset="0"/>
              </a:rPr>
              <a:t>Capítulo 8</a:t>
            </a:r>
          </a:p>
          <a:p>
            <a:pPr eaLnBrk="1" hangingPunct="1">
              <a:defRPr/>
            </a:pPr>
            <a:r>
              <a:rPr lang="en-GB" altLang="pt-BR" sz="1000" smtClean="0">
                <a:solidFill>
                  <a:schemeClr val="bg1"/>
                </a:solidFill>
                <a:latin typeface="Verdana" panose="020B0604030504040204" pitchFamily="34" charset="0"/>
              </a:rPr>
              <a:t>Realimentação</a:t>
            </a:r>
          </a:p>
        </p:txBody>
      </p:sp>
      <p:sp>
        <p:nvSpPr>
          <p:cNvPr id="1030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460375"/>
            <a:ext cx="81724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31" name="Text Box 12"/>
          <p:cNvSpPr txBox="1">
            <a:spLocks noChangeArrowheads="1"/>
          </p:cNvSpPr>
          <p:nvPr userDrawn="1"/>
        </p:nvSpPr>
        <p:spPr bwMode="auto">
          <a:xfrm>
            <a:off x="1828800" y="6613525"/>
            <a:ext cx="1590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pt-BR" altLang="pt-BR" sz="1000" b="1" smtClean="0">
                <a:cs typeface="Times New Roman" panose="02020603050405020304" pitchFamily="18" charset="0"/>
              </a:rPr>
              <a:t>©2008 Pearson Education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FA821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wmf"/><Relationship Id="rId5" Type="http://schemas.openxmlformats.org/officeDocument/2006/relationships/image" Target="../media/image39.png"/><Relationship Id="rId4" Type="http://schemas.openxmlformats.org/officeDocument/2006/relationships/image" Target="../media/image3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livro_microeletron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81088"/>
            <a:ext cx="3173413" cy="469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4572000" y="4267200"/>
            <a:ext cx="163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 b="1">
                <a:solidFill>
                  <a:schemeClr val="bg1"/>
                </a:solidFill>
                <a:latin typeface="Verdana" panose="020B0604030504040204" pitchFamily="34" charset="0"/>
              </a:rPr>
              <a:t>Capítulo 8</a:t>
            </a: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4572000" y="4343400"/>
            <a:ext cx="43434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700">
                <a:solidFill>
                  <a:srgbClr val="FA821E"/>
                </a:solidFill>
                <a:latin typeface="Verdana" panose="020B0604030504040204" pitchFamily="34" charset="0"/>
              </a:rPr>
              <a:t>Realimentação </a:t>
            </a:r>
            <a:r>
              <a:rPr lang="pt-BR" altLang="pt-BR" sz="2000">
                <a:solidFill>
                  <a:srgbClr val="FA821E"/>
                </a:solidFill>
                <a:latin typeface="Verdana" panose="020B0604030504040204" pitchFamily="34" charset="0"/>
              </a:rPr>
              <a:t>(01/02)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43025"/>
            <a:ext cx="7315200" cy="47529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/>
        </p:spPr>
      </p:pic>
      <p:grpSp>
        <p:nvGrpSpPr>
          <p:cNvPr id="5" name="Grupo 4"/>
          <p:cNvGrpSpPr/>
          <p:nvPr/>
        </p:nvGrpSpPr>
        <p:grpSpPr>
          <a:xfrm>
            <a:off x="2699792" y="2339588"/>
            <a:ext cx="4680520" cy="1593468"/>
            <a:chOff x="2699792" y="2339588"/>
            <a:chExt cx="4680520" cy="1593468"/>
          </a:xfrm>
        </p:grpSpPr>
        <p:sp>
          <p:nvSpPr>
            <p:cNvPr id="2" name="Elipse 1"/>
            <p:cNvSpPr/>
            <p:nvPr/>
          </p:nvSpPr>
          <p:spPr>
            <a:xfrm>
              <a:off x="4211960" y="2708920"/>
              <a:ext cx="1656184" cy="1224136"/>
            </a:xfrm>
            <a:prstGeom prst="ellipse">
              <a:avLst/>
            </a:prstGeom>
            <a:noFill/>
            <a:ln w="76200">
              <a:solidFill>
                <a:srgbClr val="FA82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2699792" y="2339588"/>
              <a:ext cx="4680520" cy="369332"/>
            </a:xfrm>
            <a:prstGeom prst="rect">
              <a:avLst/>
            </a:prstGeom>
            <a:noFill/>
            <a:ln w="76200">
              <a:solidFill>
                <a:srgbClr val="FA821E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pt-BR" b="1" dirty="0" smtClean="0"/>
                <a:t>Pré-amplificador imune a ruído</a:t>
              </a:r>
              <a:endParaRPr lang="pt-BR" b="1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123728" y="1674919"/>
            <a:ext cx="2149511" cy="664669"/>
            <a:chOff x="2267744" y="1674919"/>
            <a:chExt cx="2149511" cy="6646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tângulo 9"/>
                <p:cNvSpPr/>
                <p:nvPr/>
              </p:nvSpPr>
              <p:spPr>
                <a:xfrm>
                  <a:off x="2267744" y="1674919"/>
                  <a:ext cx="1086901" cy="664669"/>
                </a:xfrm>
                <a:prstGeom prst="rect">
                  <a:avLst/>
                </a:prstGeom>
                <a:solidFill>
                  <a:srgbClr val="FF0000"/>
                </a:solidFill>
                <a:ln w="76200"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pt-BR" dirty="0"/>
                    <a:t> </a:t>
                  </a:r>
                </a:p>
              </p:txBody>
            </p:sp>
          </mc:Choice>
          <mc:Fallback xmlns="">
            <p:sp>
              <p:nvSpPr>
                <p:cNvPr id="10" name="Retângulo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744" y="1674919"/>
                  <a:ext cx="1086901" cy="66466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76200"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Seta para a direita 8"/>
            <p:cNvSpPr/>
            <p:nvPr/>
          </p:nvSpPr>
          <p:spPr>
            <a:xfrm>
              <a:off x="3347864" y="1890326"/>
              <a:ext cx="1069391" cy="23385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1676400" y="3212976"/>
            <a:ext cx="3831704" cy="1812043"/>
            <a:chOff x="1676400" y="3212976"/>
            <a:chExt cx="3831704" cy="18120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/>
                <p:cNvSpPr txBox="1"/>
                <p:nvPr/>
              </p:nvSpPr>
              <p:spPr>
                <a:xfrm>
                  <a:off x="1676400" y="3789040"/>
                  <a:ext cx="3831704" cy="1235979"/>
                </a:xfrm>
                <a:prstGeom prst="rect">
                  <a:avLst/>
                </a:prstGeom>
                <a:solidFill>
                  <a:srgbClr val="FF0000"/>
                </a:solidFill>
                <a:ln w="63500"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pt-B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>
                        <m:f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pt-B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a14:m>
                  <a:r>
                    <a:rPr lang="pt-BR" dirty="0" smtClean="0"/>
                    <a:t>   </a:t>
                  </a:r>
                </a:p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pt-B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pt-BR" dirty="0" smtClean="0"/>
                    <a:t> </a:t>
                  </a:r>
                  <a:endParaRPr lang="pt-BR" dirty="0"/>
                </a:p>
              </p:txBody>
            </p:sp>
          </mc:Choice>
          <mc:Fallback xmlns="">
            <p:sp>
              <p:nvSpPr>
                <p:cNvPr id="7" name="CaixaDe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3789040"/>
                  <a:ext cx="3831704" cy="123597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63500"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eta dobrada 11"/>
            <p:cNvSpPr/>
            <p:nvPr/>
          </p:nvSpPr>
          <p:spPr>
            <a:xfrm>
              <a:off x="1676400" y="3212976"/>
              <a:ext cx="1671464" cy="576064"/>
            </a:xfrm>
            <a:prstGeom prst="ben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1691680" y="735087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Aumento da relação sinal/ruído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8451850" cy="416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763688" y="404664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Melhoria da linearidade</a:t>
            </a:r>
            <a:endParaRPr lang="pt-BR" b="1" dirty="0">
              <a:solidFill>
                <a:schemeClr val="bg1"/>
              </a:solidFill>
            </a:endParaRPr>
          </a:p>
        </p:txBody>
      </p:sp>
      <p:grpSp>
        <p:nvGrpSpPr>
          <p:cNvPr id="21" name="Grupo 20"/>
          <p:cNvGrpSpPr/>
          <p:nvPr/>
        </p:nvGrpSpPr>
        <p:grpSpPr>
          <a:xfrm>
            <a:off x="1403648" y="2319263"/>
            <a:ext cx="3240360" cy="677689"/>
            <a:chOff x="1403648" y="2319263"/>
            <a:chExt cx="3240360" cy="677689"/>
          </a:xfrm>
        </p:grpSpPr>
        <p:cxnSp>
          <p:nvCxnSpPr>
            <p:cNvPr id="4" name="Conector de seta reta 3"/>
            <p:cNvCxnSpPr/>
            <p:nvPr/>
          </p:nvCxnSpPr>
          <p:spPr>
            <a:xfrm flipH="1" flipV="1">
              <a:off x="3347864" y="2564904"/>
              <a:ext cx="1296144" cy="432048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CaixaDeTexto 4"/>
            <p:cNvSpPr txBox="1"/>
            <p:nvPr/>
          </p:nvSpPr>
          <p:spPr>
            <a:xfrm>
              <a:off x="1403648" y="2319263"/>
              <a:ext cx="1944216" cy="461665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Ganho = 1000</a:t>
              </a:r>
              <a:endParaRPr lang="pt-BR" dirty="0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1907704" y="1556792"/>
            <a:ext cx="3240360" cy="677689"/>
            <a:chOff x="1907704" y="1556792"/>
            <a:chExt cx="3240360" cy="677689"/>
          </a:xfrm>
        </p:grpSpPr>
        <p:cxnSp>
          <p:nvCxnSpPr>
            <p:cNvPr id="7" name="Conector de seta reta 6"/>
            <p:cNvCxnSpPr/>
            <p:nvPr/>
          </p:nvCxnSpPr>
          <p:spPr>
            <a:xfrm flipH="1" flipV="1">
              <a:off x="3851920" y="1802433"/>
              <a:ext cx="1296144" cy="432048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1907704" y="1556792"/>
              <a:ext cx="1944216" cy="461665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Ganho = 100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7524328" y="1268760"/>
                <a:ext cx="1440160" cy="461665"/>
              </a:xfrm>
              <a:prstGeom prst="rect">
                <a:avLst/>
              </a:prstGeom>
              <a:noFill/>
              <a:ln w="635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=0,01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1268760"/>
                <a:ext cx="144016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0465"/>
                </a:stretch>
              </a:blipFill>
              <a:ln w="635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/>
          <p:nvPr/>
        </p:nvGrpSpPr>
        <p:grpSpPr>
          <a:xfrm>
            <a:off x="4742930" y="1988840"/>
            <a:ext cx="4221558" cy="1043876"/>
            <a:chOff x="4742930" y="1988840"/>
            <a:chExt cx="4221558" cy="10438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/>
                <p:cNvSpPr txBox="1"/>
                <p:nvPr/>
              </p:nvSpPr>
              <p:spPr>
                <a:xfrm>
                  <a:off x="5292080" y="1988840"/>
                  <a:ext cx="3672408" cy="552780"/>
                </a:xfrm>
                <a:prstGeom prst="rect">
                  <a:avLst/>
                </a:prstGeom>
                <a:noFill/>
                <a:ln w="635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2000" dirty="0" smtClean="0"/>
                    <a:t>Ganho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1+1000</m:t>
                          </m:r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0,01</m:t>
                          </m:r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=90,9</m:t>
                      </m:r>
                    </m:oMath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9" name="CaixaDe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80" y="1988840"/>
                  <a:ext cx="3672408" cy="55278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16"/>
                  </a:stretch>
                </a:blipFill>
                <a:ln w="635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ector de seta reta 13"/>
            <p:cNvCxnSpPr/>
            <p:nvPr/>
          </p:nvCxnSpPr>
          <p:spPr>
            <a:xfrm flipH="1">
              <a:off x="4742930" y="2996952"/>
              <a:ext cx="666252" cy="35764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o 21"/>
          <p:cNvGrpSpPr/>
          <p:nvPr/>
        </p:nvGrpSpPr>
        <p:grpSpPr>
          <a:xfrm>
            <a:off x="3671900" y="3609260"/>
            <a:ext cx="5004556" cy="552780"/>
            <a:chOff x="3671900" y="3609260"/>
            <a:chExt cx="5004556" cy="5527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806204" y="3609260"/>
                  <a:ext cx="3870252" cy="552780"/>
                </a:xfrm>
                <a:prstGeom prst="rect">
                  <a:avLst/>
                </a:prstGeom>
                <a:noFill/>
                <a:ln w="635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2000" dirty="0" smtClean="0"/>
                    <a:t>Ganho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1+100</m:t>
                          </m:r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0,01</m:t>
                          </m:r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6204" y="3609260"/>
                  <a:ext cx="3870252" cy="55278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75"/>
                  </a:stretch>
                </a:blipFill>
                <a:ln w="635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Conector de seta reta 18"/>
            <p:cNvCxnSpPr/>
            <p:nvPr/>
          </p:nvCxnSpPr>
          <p:spPr>
            <a:xfrm flipH="1" flipV="1">
              <a:off x="3671900" y="3815745"/>
              <a:ext cx="1134304" cy="117311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8"/>
          <p:cNvSpPr txBox="1">
            <a:spLocks noChangeArrowheads="1"/>
          </p:cNvSpPr>
          <p:nvPr/>
        </p:nvSpPr>
        <p:spPr bwMode="auto">
          <a:xfrm>
            <a:off x="1520825" y="5953125"/>
            <a:ext cx="75882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en-US" sz="1200" b="1">
                <a:solidFill>
                  <a:schemeClr val="bg1"/>
                </a:solidFill>
              </a:rPr>
              <a:t>Figura 8.4 </a:t>
            </a:r>
            <a:r>
              <a:rPr lang="pt-BR" altLang="en-US" sz="1200">
                <a:solidFill>
                  <a:schemeClr val="bg1"/>
                </a:solidFill>
              </a:rPr>
              <a:t> As quarto topologias básicas de realimentação: (a) topologia mistura de tensão e amostragem de tensão (série-paralelo); </a:t>
            </a:r>
            <a:r>
              <a:rPr lang="pt-BR" altLang="en-US" sz="1200" b="1">
                <a:solidFill>
                  <a:schemeClr val="bg1"/>
                </a:solidFill>
              </a:rPr>
              <a:t>(b)</a:t>
            </a:r>
            <a:r>
              <a:rPr lang="pt-BR" altLang="en-US" sz="1200">
                <a:solidFill>
                  <a:schemeClr val="bg1"/>
                </a:solidFill>
              </a:rPr>
              <a:t> topologia mistura de corrente amostragem de corrente (paralelo-série); (</a:t>
            </a:r>
            <a:r>
              <a:rPr lang="pt-BR" altLang="en-US" sz="1200" b="1">
                <a:solidFill>
                  <a:schemeClr val="bg1"/>
                </a:solidFill>
              </a:rPr>
              <a:t>c)</a:t>
            </a:r>
            <a:r>
              <a:rPr lang="pt-BR" altLang="en-US" sz="1200">
                <a:solidFill>
                  <a:schemeClr val="bg1"/>
                </a:solidFill>
              </a:rPr>
              <a:t> topologia mistura de tensão amostragem de corrente (serie-série); </a:t>
            </a:r>
            <a:r>
              <a:rPr lang="pt-BR" altLang="en-US" sz="1200" b="1">
                <a:solidFill>
                  <a:schemeClr val="bg1"/>
                </a:solidFill>
              </a:rPr>
              <a:t>(d)</a:t>
            </a:r>
            <a:r>
              <a:rPr lang="pt-BR" altLang="en-US" sz="1200">
                <a:solidFill>
                  <a:schemeClr val="bg1"/>
                </a:solidFill>
              </a:rPr>
              <a:t> topologia mistura de corrente amostragem de tensão (paralelo-paralelo).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547664" y="188640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As topologias básicas</a:t>
            </a:r>
            <a:endParaRPr lang="pt-BR" sz="3200" b="1" dirty="0">
              <a:solidFill>
                <a:schemeClr val="bg1"/>
              </a:solidFill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1403349" y="866073"/>
            <a:ext cx="7372351" cy="5515255"/>
            <a:chOff x="1403349" y="866073"/>
            <a:chExt cx="7372351" cy="5515255"/>
          </a:xfrm>
        </p:grpSpPr>
        <p:pic>
          <p:nvPicPr>
            <p:cNvPr id="7172" name="Picture 3" descr="d:\ch08\ch08_conv\sedr42021_0804a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349" y="866073"/>
              <a:ext cx="5254993" cy="36430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8" name="Grupo 7"/>
            <p:cNvGrpSpPr/>
            <p:nvPr/>
          </p:nvGrpSpPr>
          <p:grpSpPr>
            <a:xfrm>
              <a:off x="1547664" y="6165304"/>
              <a:ext cx="7228036" cy="216024"/>
              <a:chOff x="1547664" y="6165304"/>
              <a:chExt cx="7228036" cy="216024"/>
            </a:xfrm>
          </p:grpSpPr>
          <p:cxnSp>
            <p:nvCxnSpPr>
              <p:cNvPr id="4" name="Conector reto 3"/>
              <p:cNvCxnSpPr/>
              <p:nvPr/>
            </p:nvCxnSpPr>
            <p:spPr>
              <a:xfrm>
                <a:off x="5436096" y="6165304"/>
                <a:ext cx="3339604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to 5"/>
              <p:cNvCxnSpPr/>
              <p:nvPr/>
            </p:nvCxnSpPr>
            <p:spPr>
              <a:xfrm>
                <a:off x="1547664" y="6381328"/>
                <a:ext cx="1008112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upo 12"/>
          <p:cNvGrpSpPr/>
          <p:nvPr/>
        </p:nvGrpSpPr>
        <p:grpSpPr>
          <a:xfrm>
            <a:off x="2843808" y="846138"/>
            <a:ext cx="5931892" cy="5535190"/>
            <a:chOff x="2843808" y="846138"/>
            <a:chExt cx="5931892" cy="5535190"/>
          </a:xfrm>
        </p:grpSpPr>
        <p:pic>
          <p:nvPicPr>
            <p:cNvPr id="7173" name="Picture 4" descr="d:\ch08\ch08_conv\sedr42021_0804b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3539" y="846138"/>
              <a:ext cx="5252161" cy="36629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1" name="Conector reto 10"/>
            <p:cNvCxnSpPr/>
            <p:nvPr/>
          </p:nvCxnSpPr>
          <p:spPr>
            <a:xfrm>
              <a:off x="2843808" y="6381328"/>
              <a:ext cx="432048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>
            <a:off x="1403350" y="2408409"/>
            <a:ext cx="7300342" cy="4190829"/>
            <a:chOff x="1403350" y="2408409"/>
            <a:chExt cx="7300342" cy="4190829"/>
          </a:xfrm>
        </p:grpSpPr>
        <p:pic>
          <p:nvPicPr>
            <p:cNvPr id="7174" name="Picture 5" descr="d:\ch08\ch08_conv\sedr42021_0804c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350" y="2408409"/>
              <a:ext cx="4824834" cy="3485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" name="Conector reto 14"/>
            <p:cNvCxnSpPr/>
            <p:nvPr/>
          </p:nvCxnSpPr>
          <p:spPr>
            <a:xfrm>
              <a:off x="7380312" y="6381328"/>
              <a:ext cx="132338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1547664" y="6599238"/>
              <a:ext cx="2736304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o 21"/>
          <p:cNvGrpSpPr/>
          <p:nvPr/>
        </p:nvGrpSpPr>
        <p:grpSpPr>
          <a:xfrm>
            <a:off x="3749319" y="2484836"/>
            <a:ext cx="5071153" cy="4114402"/>
            <a:chOff x="3749319" y="2484836"/>
            <a:chExt cx="5071153" cy="4114402"/>
          </a:xfrm>
        </p:grpSpPr>
        <p:pic>
          <p:nvPicPr>
            <p:cNvPr id="7175" name="Picture 6" descr="d:\ch08\ch08_conv\sedr42021_0804d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319" y="2484836"/>
              <a:ext cx="5026382" cy="3392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0" name="Conector reto 19"/>
            <p:cNvCxnSpPr/>
            <p:nvPr/>
          </p:nvCxnSpPr>
          <p:spPr>
            <a:xfrm>
              <a:off x="4499992" y="6599238"/>
              <a:ext cx="432048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027" descr="d:\ch08\ch08_conv\sedr42021_e08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77473"/>
            <a:ext cx="7416823" cy="3846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907704" y="548680"/>
            <a:ext cx="61926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Exemplo de estrutura série-paralelo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(mistura de tensão e amostragem de tensão)</a:t>
            </a:r>
            <a:endParaRPr lang="pt-BR" b="1" dirty="0">
              <a:solidFill>
                <a:schemeClr val="bg1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619672" y="4797152"/>
            <a:ext cx="2520280" cy="1224136"/>
            <a:chOff x="1619672" y="4797152"/>
            <a:chExt cx="2520280" cy="1224136"/>
          </a:xfrm>
        </p:grpSpPr>
        <p:grpSp>
          <p:nvGrpSpPr>
            <p:cNvPr id="8" name="Grupo 7"/>
            <p:cNvGrpSpPr/>
            <p:nvPr/>
          </p:nvGrpSpPr>
          <p:grpSpPr>
            <a:xfrm>
              <a:off x="3635896" y="4797152"/>
              <a:ext cx="504056" cy="504056"/>
              <a:chOff x="4355976" y="2780928"/>
              <a:chExt cx="504056" cy="504056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 flipV="1">
                <a:off x="4860032" y="2780928"/>
                <a:ext cx="0" cy="504056"/>
              </a:xfrm>
              <a:prstGeom prst="straightConnector1">
                <a:avLst/>
              </a:prstGeom>
              <a:ln w="412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ixaDeTexto 9"/>
                  <p:cNvSpPr txBox="1"/>
                  <p:nvPr/>
                </p:nvSpPr>
                <p:spPr>
                  <a:xfrm>
                    <a:off x="4355976" y="2780928"/>
                    <a:ext cx="504056" cy="4912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0" name="CaixaDeTexto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5976" y="2780928"/>
                    <a:ext cx="504056" cy="491288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/>
                <p:cNvSpPr txBox="1"/>
                <p:nvPr/>
              </p:nvSpPr>
              <p:spPr>
                <a:xfrm>
                  <a:off x="1619672" y="5177083"/>
                  <a:ext cx="2016223" cy="844205"/>
                </a:xfrm>
                <a:prstGeom prst="rect">
                  <a:avLst/>
                </a:prstGeom>
                <a:solidFill>
                  <a:srgbClr val="7030A0"/>
                </a:solidFill>
                <a:ln w="44450"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pt-BR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ixaDe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9672" y="5177083"/>
                  <a:ext cx="2016223" cy="84420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4445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upo 12"/>
          <p:cNvGrpSpPr/>
          <p:nvPr/>
        </p:nvGrpSpPr>
        <p:grpSpPr>
          <a:xfrm>
            <a:off x="2483768" y="2780928"/>
            <a:ext cx="2376264" cy="635304"/>
            <a:chOff x="2483768" y="2780928"/>
            <a:chExt cx="2376264" cy="635304"/>
          </a:xfrm>
        </p:grpSpPr>
        <p:grpSp>
          <p:nvGrpSpPr>
            <p:cNvPr id="6" name="Grupo 5"/>
            <p:cNvGrpSpPr/>
            <p:nvPr/>
          </p:nvGrpSpPr>
          <p:grpSpPr>
            <a:xfrm>
              <a:off x="4355976" y="2780928"/>
              <a:ext cx="504056" cy="504056"/>
              <a:chOff x="4355976" y="2780928"/>
              <a:chExt cx="504056" cy="504056"/>
            </a:xfrm>
          </p:grpSpPr>
          <p:cxnSp>
            <p:nvCxnSpPr>
              <p:cNvPr id="4" name="Conector de seta reta 3"/>
              <p:cNvCxnSpPr/>
              <p:nvPr/>
            </p:nvCxnSpPr>
            <p:spPr>
              <a:xfrm flipV="1">
                <a:off x="4860032" y="2780928"/>
                <a:ext cx="0" cy="504056"/>
              </a:xfrm>
              <a:prstGeom prst="straightConnector1">
                <a:avLst/>
              </a:prstGeom>
              <a:ln w="412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CaixaDeTexto 4"/>
                  <p:cNvSpPr txBox="1"/>
                  <p:nvPr/>
                </p:nvSpPr>
                <p:spPr>
                  <a:xfrm>
                    <a:off x="4355976" y="2780928"/>
                    <a:ext cx="50405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" name="CaixaDeTexto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5976" y="2780928"/>
                    <a:ext cx="504056" cy="46166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394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2483768" y="2924944"/>
                  <a:ext cx="1872208" cy="491288"/>
                </a:xfrm>
                <a:prstGeom prst="rect">
                  <a:avLst/>
                </a:prstGeom>
                <a:solidFill>
                  <a:srgbClr val="7030A0"/>
                </a:solidFill>
                <a:ln w="44450"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768" y="2924944"/>
                  <a:ext cx="1872208" cy="49128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897"/>
                  </a:stretch>
                </a:blipFill>
                <a:ln w="4445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6" y="2253481"/>
            <a:ext cx="8030628" cy="3767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907704" y="614298"/>
            <a:ext cx="64087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Exemplo de estrutura paralelo-série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(mistura de corrente e amostragem de corrente)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8502013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907704" y="746701"/>
            <a:ext cx="6192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Exemplo de estrutura série-série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(mistura de tensão e amostragem de corrente)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3068960"/>
            <a:ext cx="8772525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907704" y="548680"/>
            <a:ext cx="61926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Exemplo de estrutura paralelo-paralelo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(mistura de corrente e amostragem de tensão)</a:t>
            </a:r>
            <a:endParaRPr lang="pt-BR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5076056" y="3559366"/>
                <a:ext cx="2304256" cy="517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559366"/>
                <a:ext cx="2304256" cy="5177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7164288" y="4797152"/>
                <a:ext cx="1440160" cy="844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4797152"/>
                <a:ext cx="1440160" cy="8442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660400"/>
            <a:ext cx="6610350" cy="586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619672" y="188640"/>
            <a:ext cx="40324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Estrutura série-paralelo</a:t>
            </a:r>
          </a:p>
          <a:p>
            <a:endParaRPr lang="pt-BR" sz="2800" b="1" dirty="0">
              <a:solidFill>
                <a:schemeClr val="bg1"/>
              </a:solidFill>
            </a:endParaRPr>
          </a:p>
          <a:p>
            <a:r>
              <a:rPr lang="pt-BR" sz="2800" b="1" dirty="0" smtClean="0"/>
              <a:t>Ideal</a:t>
            </a:r>
            <a:endParaRPr lang="pt-BR" sz="28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1581960" y="1473170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(A realimentação </a:t>
            </a:r>
            <a:r>
              <a:rPr lang="pt-BR" sz="2000" dirty="0" smtClean="0"/>
              <a:t>não representa carga </a:t>
            </a:r>
            <a:r>
              <a:rPr lang="pt-BR" sz="2000" dirty="0" smtClean="0"/>
              <a:t>para o amplificador)</a:t>
            </a:r>
            <a:endParaRPr lang="pt-B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6537412" y="3118901"/>
                <a:ext cx="1296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412" y="3118901"/>
                <a:ext cx="1296144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4435358" y="2492896"/>
                <a:ext cx="12887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358" y="2492896"/>
                <a:ext cx="1288769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4140374" y="3944913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Circuito equivalente</a:t>
            </a:r>
            <a:endParaRPr lang="pt-B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1115616" y="4786432"/>
                <a:ext cx="2952328" cy="1301767"/>
              </a:xfrm>
              <a:prstGeom prst="rect">
                <a:avLst/>
              </a:prstGeom>
              <a:solidFill>
                <a:schemeClr val="accent1"/>
              </a:solidFill>
              <a:ln w="635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</m:sub>
                      </m:sSub>
                      <m:r>
                        <a:rPr lang="pt-BR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pt-BR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pt-BR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19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pt-BR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pt-BR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pt-BR" sz="1900" dirty="0"/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786432"/>
                <a:ext cx="2952328" cy="130176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635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1378242" y="4084887"/>
                <a:ext cx="2689702" cy="691023"/>
              </a:xfrm>
              <a:prstGeom prst="rect">
                <a:avLst/>
              </a:prstGeom>
              <a:solidFill>
                <a:schemeClr val="accent1"/>
              </a:solidFill>
              <a:ln w="635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pt-BR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pt-BR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pt-BR" sz="19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sz="19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pt-BR" sz="1900" dirty="0"/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42" y="4084887"/>
                <a:ext cx="2689702" cy="69102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635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1412776"/>
            <a:ext cx="7381245" cy="431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6228184" y="3861048"/>
                <a:ext cx="2433464" cy="591187"/>
              </a:xfrm>
              <a:prstGeom prst="rect">
                <a:avLst/>
              </a:prstGeom>
              <a:solidFill>
                <a:schemeClr val="accent1"/>
              </a:solidFill>
              <a:ln w="635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>
                  <a:defRPr sz="190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/>
                          </m:ctrlPr>
                        </m:sSubPr>
                        <m:e>
                          <m:r>
                            <a:rPr lang="pt-BR"/>
                            <m:t>𝑅</m:t>
                          </m:r>
                        </m:e>
                        <m:sub>
                          <m:r>
                            <a:rPr lang="pt-BR"/>
                            <m:t>𝑜𝑓</m:t>
                          </m:r>
                        </m:sub>
                      </m:sSub>
                      <m:r>
                        <a:rPr lang="pt-BR"/>
                        <m:t>=</m:t>
                      </m:r>
                      <m:f>
                        <m:fPr>
                          <m:type m:val="skw"/>
                          <m:ctrlPr>
                            <a:rPr lang="pt-BR"/>
                          </m:ctrlPr>
                        </m:fPr>
                        <m:num>
                          <m:sSub>
                            <m:sSubPr>
                              <m:ctrlPr>
                                <a:rPr lang="pt-BR"/>
                              </m:ctrlPr>
                            </m:sSubPr>
                            <m:e>
                              <m:r>
                                <a:rPr lang="pt-BR"/>
                                <m:t>𝑅</m:t>
                              </m:r>
                            </m:e>
                            <m:sub>
                              <m:r>
                                <a:rPr lang="pt-BR"/>
                                <m:t>𝑜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pt-BR"/>
                              </m:ctrlPr>
                            </m:dPr>
                            <m:e>
                              <m:r>
                                <a:rPr lang="pt-BR"/>
                                <m:t>1+</m:t>
                              </m:r>
                              <m:r>
                                <a:rPr lang="pt-BR"/>
                                <m:t>𝐴</m:t>
                              </m:r>
                              <m:r>
                                <a:rPr lang="pt-BR"/>
                                <m:t>𝛽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861048"/>
                <a:ext cx="2433464" cy="5911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635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619672" y="188640"/>
            <a:ext cx="40324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Estrutura série-paralelo</a:t>
            </a:r>
          </a:p>
          <a:p>
            <a:endParaRPr lang="pt-BR" sz="2800" b="1" dirty="0" smtClean="0">
              <a:solidFill>
                <a:schemeClr val="bg1"/>
              </a:solidFill>
            </a:endParaRPr>
          </a:p>
          <a:p>
            <a:endParaRPr lang="pt-BR" sz="2800" b="1" dirty="0">
              <a:solidFill>
                <a:schemeClr val="bg1"/>
              </a:solidFill>
            </a:endParaRPr>
          </a:p>
          <a:p>
            <a:r>
              <a:rPr lang="pt-BR" sz="2800" b="1" dirty="0" smtClean="0"/>
              <a:t>Ideal</a:t>
            </a:r>
            <a:endParaRPr lang="pt-BR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1619672" y="1988840"/>
                <a:ext cx="3240360" cy="3167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</m:sub>
                      </m:sSub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</m:oMath>
                  </m:oMathPara>
                </a14:m>
                <a:endParaRPr lang="pt-BR" sz="2000" dirty="0" smtClean="0">
                  <a:ea typeface="Cambria Math" panose="02040503050406030204" pitchFamily="18" charset="0"/>
                </a:endParaRPr>
              </a:p>
              <a:p>
                <a:endParaRPr lang="pt-BR" sz="2000" dirty="0" smtClean="0">
                  <a:ea typeface="Cambria Math" panose="02040503050406030204" pitchFamily="18" charset="0"/>
                </a:endParaRPr>
              </a:p>
              <a:p>
                <a:pPr/>
                <a:endParaRPr lang="pt-BR" sz="2000" b="0" i="1" dirty="0" smtClean="0">
                  <a:latin typeface="Cambria Math" panose="02040503050406030204" pitchFamily="18" charset="0"/>
                </a:endParaRPr>
              </a:p>
              <a:p>
                <a:pPr/>
                <a:endParaRPr lang="pt-BR" sz="20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  <a:p>
                <a:r>
                  <a:rPr lang="pt-BR" sz="2000" dirty="0"/>
                  <a:t>(Pois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sz="20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000" b="0" dirty="0" smtClean="0"/>
              </a:p>
              <a:p>
                <a:endParaRPr lang="pt-BR" sz="2000" dirty="0" smtClean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988840"/>
                <a:ext cx="3240360" cy="3167919"/>
              </a:xfrm>
              <a:prstGeom prst="rect">
                <a:avLst/>
              </a:prstGeom>
              <a:blipFill rotWithShape="0">
                <a:blip r:embed="rId4"/>
                <a:stretch>
                  <a:fillRect l="-20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635000"/>
            <a:ext cx="6840538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949950"/>
            <a:ext cx="86074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5084763"/>
            <a:ext cx="2084388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547664" y="44624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Caso real</a:t>
            </a:r>
            <a:endParaRPr lang="pt-BR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6660232" y="4479503"/>
                <a:ext cx="1296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4479503"/>
                <a:ext cx="1296144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de cantos arredondados 3"/>
          <p:cNvSpPr/>
          <p:nvPr/>
        </p:nvSpPr>
        <p:spPr>
          <a:xfrm>
            <a:off x="4644008" y="4437112"/>
            <a:ext cx="720080" cy="5760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9" t="5417" r="10369" b="5474"/>
          <a:stretch/>
        </p:blipFill>
        <p:spPr bwMode="auto">
          <a:xfrm>
            <a:off x="1619672" y="319818"/>
            <a:ext cx="6120680" cy="3744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619672" y="851228"/>
            <a:ext cx="734481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</a:rPr>
              <a:t>Embora muitos sistemas físicos incorporem alguma forma de realimentação, a teoria da realimentação negativa foi desenvolvida por engenheiros eletrônicos.</a:t>
            </a:r>
          </a:p>
          <a:p>
            <a:pPr marL="180000" indent="-180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</a:rPr>
              <a:t>Harold Black, engenheiro eletrônico da Western Electric </a:t>
            </a:r>
            <a:r>
              <a:rPr lang="pt-BR" sz="2000" dirty="0" err="1" smtClean="0">
                <a:solidFill>
                  <a:schemeClr val="bg1"/>
                </a:solidFill>
              </a:rPr>
              <a:t>Company</a:t>
            </a:r>
            <a:r>
              <a:rPr lang="pt-BR" sz="2000" dirty="0" smtClean="0">
                <a:solidFill>
                  <a:schemeClr val="bg1"/>
                </a:solidFill>
              </a:rPr>
              <a:t> inventou o amplificador com realimentação em 1928. Desde então a técnica é largamente utilizada, sendo quase impossível pensar em circuitos eletrônicos sem alguma forma de realimentação.</a:t>
            </a:r>
          </a:p>
          <a:p>
            <a:pPr marL="180000" indent="-180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</a:rPr>
              <a:t>A realimentação pode ser </a:t>
            </a:r>
            <a:r>
              <a:rPr lang="pt-BR" b="1" dirty="0" smtClean="0">
                <a:solidFill>
                  <a:schemeClr val="bg1"/>
                </a:solidFill>
              </a:rPr>
              <a:t>Negativa</a:t>
            </a:r>
            <a:r>
              <a:rPr lang="pt-BR" sz="2000" dirty="0" smtClean="0">
                <a:solidFill>
                  <a:schemeClr val="bg1"/>
                </a:solidFill>
              </a:rPr>
              <a:t> (também dita </a:t>
            </a:r>
            <a:r>
              <a:rPr lang="pt-BR" sz="2000" b="1" dirty="0" smtClean="0">
                <a:solidFill>
                  <a:schemeClr val="bg1"/>
                </a:solidFill>
              </a:rPr>
              <a:t>degenerativa</a:t>
            </a:r>
            <a:r>
              <a:rPr lang="pt-BR" sz="2000" dirty="0" smtClean="0">
                <a:solidFill>
                  <a:schemeClr val="bg1"/>
                </a:solidFill>
              </a:rPr>
              <a:t>) ou </a:t>
            </a:r>
            <a:r>
              <a:rPr lang="pt-BR" b="1" dirty="0" smtClean="0">
                <a:solidFill>
                  <a:schemeClr val="bg1"/>
                </a:solidFill>
              </a:rPr>
              <a:t>Positiva</a:t>
            </a:r>
            <a:r>
              <a:rPr lang="pt-BR" sz="2000" dirty="0" smtClean="0">
                <a:solidFill>
                  <a:schemeClr val="bg1"/>
                </a:solidFill>
              </a:rPr>
              <a:t> (também dita </a:t>
            </a:r>
            <a:r>
              <a:rPr lang="pt-BR" sz="2000" b="1" dirty="0" smtClean="0">
                <a:solidFill>
                  <a:schemeClr val="bg1"/>
                </a:solidFill>
              </a:rPr>
              <a:t>regenerativa</a:t>
            </a:r>
            <a:r>
              <a:rPr lang="pt-BR" sz="2000" dirty="0" smtClean="0">
                <a:solidFill>
                  <a:schemeClr val="bg1"/>
                </a:solidFill>
              </a:rPr>
              <a:t>).</a:t>
            </a:r>
          </a:p>
          <a:p>
            <a:pPr marL="180000" indent="-180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</a:rPr>
              <a:t>No projeto de um amplificador utiliza-se realimentação negativa, para:</a:t>
            </a:r>
          </a:p>
          <a:p>
            <a:pPr marL="637200" lvl="1" indent="-1800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</a:rPr>
              <a:t>dessensibilizar o ganho</a:t>
            </a:r>
          </a:p>
          <a:p>
            <a:pPr marL="637200" lvl="1" indent="-1800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</a:rPr>
              <a:t>reduzir da distorção não-linear</a:t>
            </a:r>
          </a:p>
          <a:p>
            <a:pPr marL="637200" lvl="1" indent="-1800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</a:rPr>
              <a:t>reduzir do efeito do ruído</a:t>
            </a:r>
          </a:p>
          <a:p>
            <a:pPr marL="637200" lvl="1" indent="-1800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</a:rPr>
              <a:t>controlar as impedâncias de entrada e saída</a:t>
            </a:r>
          </a:p>
          <a:p>
            <a:pPr marL="637200" lvl="1" indent="-1800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e</a:t>
            </a:r>
            <a:r>
              <a:rPr lang="pt-BR" sz="2000" dirty="0" smtClean="0">
                <a:solidFill>
                  <a:schemeClr val="bg1"/>
                </a:solidFill>
              </a:rPr>
              <a:t>stender a faixa (banda) de passagem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868697"/>
            <a:ext cx="7575376" cy="5656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547664" y="188640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Procedimento</a:t>
            </a:r>
            <a:endParaRPr lang="pt-BR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838200"/>
            <a:ext cx="5080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547664" y="188640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Exemplo 8.1</a:t>
            </a:r>
            <a:endParaRPr lang="pt-BR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32" y="980728"/>
            <a:ext cx="7503224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619672" y="188640"/>
            <a:ext cx="40324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Estrutura série-série</a:t>
            </a:r>
          </a:p>
          <a:p>
            <a:endParaRPr lang="pt-BR" sz="2800" b="1" dirty="0">
              <a:solidFill>
                <a:schemeClr val="bg1"/>
              </a:solidFill>
            </a:endParaRPr>
          </a:p>
          <a:p>
            <a:r>
              <a:rPr lang="pt-BR" sz="2800" b="1" dirty="0" smtClean="0"/>
              <a:t>Ideal</a:t>
            </a:r>
            <a:endParaRPr lang="pt-BR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979712" y="2132856"/>
                <a:ext cx="2232248" cy="2299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000" i="1" dirty="0" smtClean="0">
                  <a:latin typeface="Cambria Math" panose="02040503050406030204" pitchFamily="18" charset="0"/>
                </a:endParaRPr>
              </a:p>
              <a:p>
                <a:endParaRPr lang="pt-BR" sz="20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pt-BR" sz="2000" dirty="0" smtClean="0"/>
              </a:p>
              <a:p>
                <a:endParaRPr lang="pt-B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pt-BR" sz="2000" dirty="0" smtClean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132856"/>
                <a:ext cx="2232248" cy="2299027"/>
              </a:xfrm>
              <a:prstGeom prst="rect">
                <a:avLst/>
              </a:prstGeom>
              <a:blipFill rotWithShape="0">
                <a:blip r:embed="rId3"/>
                <a:stretch>
                  <a:fillRect b="-7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775" y="980728"/>
            <a:ext cx="6461650" cy="361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2286000" y="4725144"/>
                <a:ext cx="5742384" cy="21550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</m:sub>
                    </m:sSub>
                    <m:r>
                      <a:rPr lang="pt-B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sSub>
                          <m:sSubPr>
                            <m:ctrlPr>
                              <a:rPr lang="pt-B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b="0" i="1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pt-BR" b="0" i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b>
                        <m:sSub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pt-BR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</m:sub>
                      </m:sSub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  <a:p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725144"/>
                <a:ext cx="5742384" cy="2155014"/>
              </a:xfrm>
              <a:prstGeom prst="rect">
                <a:avLst/>
              </a:prstGeom>
              <a:blipFill rotWithShape="0">
                <a:blip r:embed="rId3"/>
                <a:stretch>
                  <a:fillRect l="-2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869950"/>
            <a:ext cx="5715000" cy="511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943600"/>
            <a:ext cx="57150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638800"/>
            <a:ext cx="998538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835696" y="188640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Caso real</a:t>
            </a:r>
            <a:endParaRPr lang="pt-BR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12776"/>
            <a:ext cx="6463218" cy="397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724400"/>
            <a:ext cx="8905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724400"/>
            <a:ext cx="78263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835696" y="188640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Caso real</a:t>
            </a:r>
            <a:endParaRPr lang="pt-BR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90600"/>
            <a:ext cx="7010400" cy="547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835696" y="262389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Procedimento</a:t>
            </a:r>
            <a:endParaRPr lang="pt-BR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990600"/>
            <a:ext cx="465931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867400"/>
            <a:ext cx="46482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791200"/>
            <a:ext cx="10350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835696" y="188640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Exemplo 8.2</a:t>
            </a:r>
            <a:endParaRPr lang="pt-BR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86000"/>
            <a:ext cx="6835770" cy="3231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373216"/>
            <a:ext cx="7620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728" y="5373216"/>
            <a:ext cx="762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835696" y="188640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Exemplo 8.2</a:t>
            </a:r>
            <a:endParaRPr lang="pt-BR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7475629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619672" y="188640"/>
            <a:ext cx="40324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Estrutura paralelo-paralelo</a:t>
            </a:r>
          </a:p>
          <a:p>
            <a:endParaRPr lang="pt-BR" sz="2800" b="1" dirty="0" smtClean="0">
              <a:solidFill>
                <a:schemeClr val="bg1"/>
              </a:solidFill>
            </a:endParaRPr>
          </a:p>
          <a:p>
            <a:endParaRPr lang="pt-BR" sz="2800" b="1" dirty="0">
              <a:solidFill>
                <a:schemeClr val="bg1"/>
              </a:solidFill>
            </a:endParaRPr>
          </a:p>
          <a:p>
            <a:r>
              <a:rPr lang="pt-BR" sz="2800" b="1" dirty="0" smtClean="0"/>
              <a:t>Ideal</a:t>
            </a:r>
            <a:endParaRPr lang="pt-B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619672" y="764704"/>
            <a:ext cx="741682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</a:rPr>
              <a:t>Todos </a:t>
            </a:r>
            <a:r>
              <a:rPr lang="pt-BR" sz="2000" dirty="0">
                <a:solidFill>
                  <a:schemeClr val="bg1"/>
                </a:solidFill>
              </a:rPr>
              <a:t>o</a:t>
            </a:r>
            <a:r>
              <a:rPr lang="pt-BR" sz="2000" dirty="0" smtClean="0">
                <a:solidFill>
                  <a:schemeClr val="bg1"/>
                </a:solidFill>
              </a:rPr>
              <a:t>s pontos anteriores correspondem a características desejáveis, e podem ser obtidas com a realimentação negativa, pagando-se o preço de reduzir o ganho do amplificador. </a:t>
            </a:r>
          </a:p>
          <a:p>
            <a:pPr marL="180000" indent="-180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</a:rPr>
              <a:t>A </a:t>
            </a:r>
            <a:r>
              <a:rPr lang="pt-BR" sz="2000" b="1" dirty="0" smtClean="0">
                <a:solidFill>
                  <a:schemeClr val="bg1"/>
                </a:solidFill>
              </a:rPr>
              <a:t>quantidade de realimentação</a:t>
            </a:r>
            <a:r>
              <a:rPr lang="pt-BR" sz="2000" dirty="0" smtClean="0">
                <a:solidFill>
                  <a:schemeClr val="bg1"/>
                </a:solidFill>
              </a:rPr>
              <a:t> é o fator que caracteriza todos os pontos, e que determina a diminuição do ganho.</a:t>
            </a:r>
          </a:p>
          <a:p>
            <a:pPr marL="180000" indent="-180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</a:rPr>
              <a:t>Neste capítulo o interesse é por amplificadores estáveis. Portanto, estudaremos a realimentação negativa de amplificadores, enfatizando seu potencial de estabilização.</a:t>
            </a:r>
          </a:p>
          <a:p>
            <a:pPr marL="180000" indent="-180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</a:rPr>
              <a:t>Já vimos realimentação negativa:</a:t>
            </a:r>
          </a:p>
          <a:p>
            <a:pPr marL="637200" lvl="1" indent="-180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</a:rPr>
              <a:t>No caso dos </a:t>
            </a:r>
            <a:r>
              <a:rPr lang="pt-BR" sz="2000" dirty="0" err="1" smtClean="0">
                <a:solidFill>
                  <a:schemeClr val="bg1"/>
                </a:solidFill>
              </a:rPr>
              <a:t>Amp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 err="1" smtClean="0">
                <a:solidFill>
                  <a:schemeClr val="bg1"/>
                </a:solidFill>
              </a:rPr>
              <a:t>Ops</a:t>
            </a:r>
            <a:r>
              <a:rPr lang="pt-BR" sz="2000" dirty="0" smtClean="0">
                <a:solidFill>
                  <a:schemeClr val="bg1"/>
                </a:solidFill>
              </a:rPr>
              <a:t> (estágio com realimentação via capacitância)</a:t>
            </a:r>
          </a:p>
          <a:p>
            <a:pPr marL="637200" lvl="1" indent="-180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</a:rPr>
              <a:t>No uso da resistência de emissor para estabilizar o ponto de polarização do TBJ</a:t>
            </a:r>
          </a:p>
          <a:p>
            <a:pPr marL="637200" lvl="1" indent="-180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</a:rPr>
              <a:t>No uso da resistência de emissor para aumentar a resistência de entrada, a faixa de passagem e a faixa de operação linear de um amplificador diferencial com TBJ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37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566" y="2209800"/>
            <a:ext cx="7635930" cy="280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835696" y="620688"/>
            <a:ext cx="3312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>
                <a:solidFill>
                  <a:schemeClr val="bg1"/>
                </a:solidFill>
              </a:rPr>
              <a:t>Caso real</a:t>
            </a:r>
            <a:endParaRPr lang="pt-BR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96" y="1267019"/>
            <a:ext cx="7674404" cy="4752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763688" y="620688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Procedimento</a:t>
            </a:r>
            <a:endParaRPr lang="pt-BR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882650"/>
            <a:ext cx="6326088" cy="557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6161360"/>
            <a:ext cx="6326088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219973"/>
            <a:ext cx="963613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835696" y="188640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Exemplo 8.3</a:t>
            </a:r>
            <a:endParaRPr lang="pt-BR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01" y="2060848"/>
            <a:ext cx="7756003" cy="239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191000"/>
            <a:ext cx="8191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267200"/>
            <a:ext cx="1035050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835696" y="188640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Exemplo 8.3</a:t>
            </a:r>
            <a:endParaRPr lang="pt-BR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d:\ch08\ch08_conv\sedr42021_08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3" y="2162324"/>
            <a:ext cx="7361237" cy="217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1547664" y="4869160"/>
            <a:ext cx="7443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en-US" sz="1800" b="1" dirty="0">
                <a:solidFill>
                  <a:schemeClr val="bg1"/>
                </a:solidFill>
              </a:rPr>
              <a:t>Figura 8.1 </a:t>
            </a:r>
            <a:r>
              <a:rPr lang="pt-BR" altLang="en-US" sz="1800" dirty="0">
                <a:solidFill>
                  <a:schemeClr val="bg1"/>
                </a:solidFill>
              </a:rPr>
              <a:t> Estrutura geral do amplificador realimentado. Este é um diagrama de fluxo de sinal, e as quantidades </a:t>
            </a:r>
            <a:r>
              <a:rPr lang="pt-BR" altLang="en-US" sz="1800" i="1" dirty="0">
                <a:solidFill>
                  <a:schemeClr val="bg1"/>
                </a:solidFill>
              </a:rPr>
              <a:t>x</a:t>
            </a:r>
            <a:r>
              <a:rPr lang="pt-BR" altLang="en-US" sz="1800" dirty="0">
                <a:solidFill>
                  <a:schemeClr val="bg1"/>
                </a:solidFill>
              </a:rPr>
              <a:t> representam tensões ou correntes.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6156176" y="1412776"/>
            <a:ext cx="1584176" cy="939393"/>
            <a:chOff x="6084168" y="1095127"/>
            <a:chExt cx="1584176" cy="9393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aixaDeTexto 2"/>
                <p:cNvSpPr txBox="1"/>
                <p:nvPr/>
              </p:nvSpPr>
              <p:spPr>
                <a:xfrm>
                  <a:off x="6084168" y="1095127"/>
                  <a:ext cx="1584176" cy="461665"/>
                </a:xfrm>
                <a:prstGeom prst="rect">
                  <a:avLst/>
                </a:prstGeom>
                <a:solidFill>
                  <a:schemeClr val="accent6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CaixaDeTexto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4168" y="1095127"/>
                  <a:ext cx="1584176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Seta para baixo 3"/>
            <p:cNvSpPr/>
            <p:nvPr/>
          </p:nvSpPr>
          <p:spPr>
            <a:xfrm>
              <a:off x="6750242" y="1560081"/>
              <a:ext cx="252028" cy="474439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3131840" y="4247416"/>
                <a:ext cx="1584176" cy="491288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247416"/>
                <a:ext cx="1584176" cy="491288"/>
              </a:xfrm>
              <a:prstGeom prst="rect">
                <a:avLst/>
              </a:prstGeom>
              <a:blipFill rotWithShape="0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eta para baixo 10"/>
          <p:cNvSpPr/>
          <p:nvPr/>
        </p:nvSpPr>
        <p:spPr>
          <a:xfrm flipV="1">
            <a:off x="3797914" y="3583707"/>
            <a:ext cx="342038" cy="66699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347864" y="1565176"/>
            <a:ext cx="1872208" cy="786993"/>
            <a:chOff x="5940152" y="1095127"/>
            <a:chExt cx="1872208" cy="786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/>
                <p:cNvSpPr txBox="1"/>
                <p:nvPr/>
              </p:nvSpPr>
              <p:spPr>
                <a:xfrm>
                  <a:off x="5940152" y="1095127"/>
                  <a:ext cx="1872208" cy="491288"/>
                </a:xfrm>
                <a:prstGeom prst="rect">
                  <a:avLst/>
                </a:prstGeom>
                <a:solidFill>
                  <a:schemeClr val="accent6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CaixaDe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0152" y="1095127"/>
                  <a:ext cx="1872208" cy="4912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Seta para baixo 13"/>
            <p:cNvSpPr/>
            <p:nvPr/>
          </p:nvSpPr>
          <p:spPr>
            <a:xfrm>
              <a:off x="6750242" y="1560081"/>
              <a:ext cx="270030" cy="322039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" name="CaixaDeTexto 5"/>
          <p:cNvSpPr txBox="1"/>
          <p:nvPr/>
        </p:nvSpPr>
        <p:spPr>
          <a:xfrm>
            <a:off x="1735138" y="692696"/>
            <a:ext cx="6005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Estrutura básica da realimentação negativa</a:t>
            </a:r>
            <a:endParaRPr lang="pt-BR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1547664" y="5661248"/>
                <a:ext cx="7488386" cy="955326"/>
              </a:xfrm>
              <a:prstGeom prst="rect">
                <a:avLst/>
              </a:prstGeom>
              <a:noFill/>
              <a:ln w="63500">
                <a:solidFill>
                  <a:srgbClr val="FFFF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sz="2200" dirty="0" smtClean="0">
                    <a:solidFill>
                      <a:schemeClr val="bg1"/>
                    </a:solidFill>
                  </a:rPr>
                  <a:t>Consequentemente, o ganho do amplificador realimentado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BR" sz="2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pt-BR" sz="2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2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pt-BR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pt-BR" sz="2200" dirty="0" smtClean="0">
                    <a:solidFill>
                      <a:schemeClr val="bg1"/>
                    </a:solidFill>
                  </a:rPr>
                  <a:t>, enquanto o ganho sem realimentação é A.</a:t>
                </a:r>
                <a:endParaRPr lang="pt-BR" sz="2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5661248"/>
                <a:ext cx="7488386" cy="955326"/>
              </a:xfrm>
              <a:prstGeom prst="rect">
                <a:avLst/>
              </a:prstGeom>
              <a:blipFill rotWithShape="0">
                <a:blip r:embed="rId6"/>
                <a:stretch>
                  <a:fillRect l="-646" t="-1205"/>
                </a:stretch>
              </a:blipFill>
              <a:ln w="63500"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21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691680" y="1470818"/>
                <a:ext cx="7272808" cy="4982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 smtClean="0">
                    <a:solidFill>
                      <a:schemeClr val="bg1"/>
                    </a:solidFill>
                  </a:rPr>
                  <a:t> é o </a:t>
                </a:r>
                <a:r>
                  <a:rPr lang="pt-BR" b="1" dirty="0" smtClean="0">
                    <a:solidFill>
                      <a:schemeClr val="bg1"/>
                    </a:solidFill>
                  </a:rPr>
                  <a:t>ganho de malha</a:t>
                </a:r>
                <a:r>
                  <a:rPr lang="pt-BR" dirty="0" smtClean="0">
                    <a:solidFill>
                      <a:schemeClr val="bg1"/>
                    </a:solidFill>
                  </a:rPr>
                  <a:t>, e deve ser positivo para a realimentação ser negativa. Isto é,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pt-BR" dirty="0" smtClean="0">
                    <a:solidFill>
                      <a:schemeClr val="bg1"/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dirty="0" smtClean="0">
                    <a:solidFill>
                      <a:schemeClr val="bg1"/>
                    </a:solidFill>
                  </a:rPr>
                  <a:t> devem ter o mesmo sinal, resultando em um pequeno sinal para a diferença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>
                    <a:solidFill>
                      <a:schemeClr val="bg1"/>
                    </a:solidFill>
                  </a:rPr>
                  <a:t>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 smtClean="0">
                    <a:solidFill>
                      <a:schemeClr val="bg1"/>
                    </a:solidFill>
                  </a:rPr>
                  <a:t>Para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 smtClean="0">
                    <a:solidFill>
                      <a:schemeClr val="bg1"/>
                    </a:solidFill>
                  </a:rPr>
                  <a:t> positivo, o ganho com a realimentação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pt-BR" dirty="0" smtClean="0">
                    <a:solidFill>
                      <a:schemeClr val="bg1"/>
                    </a:solidFill>
                  </a:rPr>
                  <a:t> será menor que o ganho em malha aberta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t-BR" dirty="0" smtClean="0">
                    <a:solidFill>
                      <a:schemeClr val="bg1"/>
                    </a:solidFill>
                  </a:rPr>
                  <a:t> por um valor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 smtClean="0">
                    <a:solidFill>
                      <a:schemeClr val="bg1"/>
                    </a:solidFill>
                  </a:rPr>
                  <a:t>, que é denominado </a:t>
                </a:r>
                <a:r>
                  <a:rPr lang="pt-BR" b="1" dirty="0" smtClean="0">
                    <a:solidFill>
                      <a:schemeClr val="bg1"/>
                    </a:solidFill>
                  </a:rPr>
                  <a:t>quantidade de realimentação</a:t>
                </a:r>
                <a:r>
                  <a:rPr lang="pt-BR" dirty="0" smtClean="0">
                    <a:solidFill>
                      <a:schemeClr val="bg1"/>
                    </a:solidFill>
                  </a:rPr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 smtClean="0">
                    <a:solidFill>
                      <a:schemeClr val="bg1"/>
                    </a:solidFill>
                  </a:rPr>
                  <a:t>Como ocorre em vários circuitos, se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≫1</m:t>
                    </m:r>
                  </m:oMath>
                </a14:m>
                <a:r>
                  <a:rPr lang="pt-BR" dirty="0" smtClean="0">
                    <a:solidFill>
                      <a:schemeClr val="bg1"/>
                    </a:solidFill>
                  </a:rPr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B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f>
                      <m:fPr>
                        <m:type m:val="lin"/>
                        <m:ctrlP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pt-BR" dirty="0" smtClean="0">
                    <a:solidFill>
                      <a:schemeClr val="bg1"/>
                    </a:solidFill>
                  </a:rPr>
                  <a:t>, que é um resultado interessante: o ganho do amplificador realimentado (o ganho com realimentação ou ganho de malha fechada) é totalmente determinado pelo elo de realimentação.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470818"/>
                <a:ext cx="7272808" cy="4982518"/>
              </a:xfrm>
              <a:prstGeom prst="rect">
                <a:avLst/>
              </a:prstGeom>
              <a:blipFill rotWithShape="0">
                <a:blip r:embed="rId2"/>
                <a:stretch>
                  <a:fillRect l="-1174" t="-978" r="-2263" b="-18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691680" y="476672"/>
            <a:ext cx="6984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Quantidade de realimentação, </a:t>
            </a:r>
          </a:p>
          <a:p>
            <a:r>
              <a:rPr lang="pt-BR" sz="2800" b="1" dirty="0" smtClean="0">
                <a:solidFill>
                  <a:schemeClr val="bg1"/>
                </a:solidFill>
              </a:rPr>
              <a:t>Ganhos de malha aberta e de malha fechada</a:t>
            </a:r>
            <a:endParaRPr lang="pt-BR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691680" y="908720"/>
                <a:ext cx="7272808" cy="5739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 smtClean="0">
                    <a:solidFill>
                      <a:schemeClr val="bg1"/>
                    </a:solidFill>
                  </a:rPr>
                  <a:t>A partir das equações anteriores também se pode obter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sSub>
                      <m:sSubPr>
                        <m:ctrlP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dirty="0" smtClean="0">
                    <a:solidFill>
                      <a:schemeClr val="bg1"/>
                    </a:solidFill>
                  </a:rPr>
                  <a:t>, e, portanto, para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≫1</m:t>
                    </m:r>
                  </m:oMath>
                </a14:m>
                <a:r>
                  <a:rPr lang="pt-BR" dirty="0" smtClean="0">
                    <a:solidFill>
                      <a:schemeClr val="bg1"/>
                    </a:solidFill>
                  </a:rPr>
                  <a:t> vemos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dirty="0" smtClean="0">
                    <a:solidFill>
                      <a:schemeClr val="bg1"/>
                    </a:solidFill>
                  </a:rPr>
                  <a:t>, o que implica que o sinal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>
                    <a:solidFill>
                      <a:schemeClr val="bg1"/>
                    </a:solidFill>
                  </a:rPr>
                  <a:t> na entrada do amplificador básico é reduzido a quase zero. Isso é importante quando se analisa o comportamento dos terminais de entrada de um </a:t>
                </a:r>
                <a:r>
                  <a:rPr lang="pt-BR" dirty="0" err="1" smtClean="0">
                    <a:solidFill>
                      <a:schemeClr val="bg1"/>
                    </a:solidFill>
                  </a:rPr>
                  <a:t>Amp</a:t>
                </a:r>
                <a:r>
                  <a:rPr lang="pt-BR" dirty="0" smtClean="0">
                    <a:solidFill>
                      <a:schemeClr val="bg1"/>
                    </a:solidFill>
                  </a:rPr>
                  <a:t> </a:t>
                </a:r>
                <a:r>
                  <a:rPr lang="pt-BR" dirty="0" err="1" smtClean="0">
                    <a:solidFill>
                      <a:schemeClr val="bg1"/>
                    </a:solidFill>
                  </a:rPr>
                  <a:t>Op</a:t>
                </a:r>
                <a:r>
                  <a:rPr lang="pt-BR" dirty="0" smtClean="0">
                    <a:solidFill>
                      <a:schemeClr val="bg1"/>
                    </a:solidFill>
                  </a:rPr>
                  <a:t>, uma vez que o mesmo, em geral, atende essa condição, por ter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t-BR" dirty="0" smtClean="0">
                    <a:solidFill>
                      <a:schemeClr val="bg1"/>
                    </a:solidFill>
                  </a:rPr>
                  <a:t> muito grande.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 smtClean="0">
                    <a:solidFill>
                      <a:schemeClr val="bg1"/>
                    </a:solidFill>
                  </a:rPr>
                  <a:t>A diferença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pt-BR" dirty="0" smtClean="0">
                    <a:solidFill>
                      <a:schemeClr val="bg1"/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dirty="0" smtClean="0">
                    <a:solidFill>
                      <a:schemeClr val="bg1"/>
                    </a:solidFill>
                  </a:rPr>
                  <a:t> às vezes é referida como sinal de erro, e o circuito que faz tal diferença é chamado </a:t>
                </a:r>
                <a:r>
                  <a:rPr lang="pt-BR" b="1" dirty="0" smtClean="0">
                    <a:solidFill>
                      <a:schemeClr val="bg1"/>
                    </a:solidFill>
                  </a:rPr>
                  <a:t>circuito de comparação</a:t>
                </a:r>
                <a:r>
                  <a:rPr lang="pt-BR" dirty="0" smtClean="0">
                    <a:solidFill>
                      <a:schemeClr val="bg1"/>
                    </a:solidFill>
                  </a:rPr>
                  <a:t> (alguns o chamam misturador).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 smtClean="0">
                    <a:solidFill>
                      <a:schemeClr val="bg1"/>
                    </a:solidFill>
                  </a:rPr>
                  <a:t>Pode-se mostrar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sSub>
                      <m:sSubPr>
                        <m:ctrlP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dirty="0" smtClean="0">
                    <a:solidFill>
                      <a:schemeClr val="bg1"/>
                    </a:solidFill>
                  </a:rPr>
                  <a:t>, donde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≫1</m:t>
                    </m:r>
                  </m:oMath>
                </a14:m>
                <a:r>
                  <a:rPr lang="pt-BR" dirty="0" smtClean="0">
                    <a:solidFill>
                      <a:schemeClr val="bg1"/>
                    </a:solidFill>
                  </a:rPr>
                  <a:t> implicará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>
                    <a:solidFill>
                      <a:schemeClr val="bg1"/>
                    </a:solidFill>
                  </a:rPr>
                  <a:t> se tornará bastante pequeno.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908720"/>
                <a:ext cx="7272808" cy="5739713"/>
              </a:xfrm>
              <a:prstGeom prst="rect">
                <a:avLst/>
              </a:prstGeom>
              <a:blipFill rotWithShape="0">
                <a:blip r:embed="rId2"/>
                <a:stretch>
                  <a:fillRect l="-1174" t="-849" r="-2012" b="-14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98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27" descr="d:\ch08\ch08_conv\sedr42021_e08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63738"/>
            <a:ext cx="6991350" cy="362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123728" y="620688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Exercício 8.1</a:t>
            </a:r>
            <a:endParaRPr lang="pt-BR" sz="2800" b="1" dirty="0">
              <a:solidFill>
                <a:schemeClr val="bg1"/>
              </a:solidFill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2267744" y="1455167"/>
            <a:ext cx="6480720" cy="2219474"/>
            <a:chOff x="2267744" y="1455167"/>
            <a:chExt cx="6480720" cy="2219474"/>
          </a:xfrm>
        </p:grpSpPr>
        <p:sp>
          <p:nvSpPr>
            <p:cNvPr id="5" name="Elipse 4"/>
            <p:cNvSpPr/>
            <p:nvPr/>
          </p:nvSpPr>
          <p:spPr>
            <a:xfrm>
              <a:off x="4463988" y="1921347"/>
              <a:ext cx="2088232" cy="1753294"/>
            </a:xfrm>
            <a:prstGeom prst="ellipse">
              <a:avLst/>
            </a:prstGeom>
            <a:noFill/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2267744" y="1455167"/>
              <a:ext cx="6480720" cy="461665"/>
            </a:xfrm>
            <a:prstGeom prst="rect">
              <a:avLst/>
            </a:prstGeom>
            <a:noFill/>
            <a:ln w="63500"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Usar o modelo ideal de um amplificador de tensão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/>
          <a:srcRect l="11866" t="14552" r="18123" b="9054"/>
          <a:stretch/>
        </p:blipFill>
        <p:spPr>
          <a:xfrm>
            <a:off x="4427984" y="2348880"/>
            <a:ext cx="2124236" cy="151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0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691680" y="1724646"/>
                <a:ext cx="7272808" cy="4599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800" dirty="0" smtClean="0">
                    <a:solidFill>
                      <a:schemeClr val="bg1"/>
                    </a:solidFill>
                  </a:rPr>
                  <a:t>O efeito da </a:t>
                </a:r>
                <a:r>
                  <a:rPr lang="pt-BR" sz="2800" dirty="0" err="1" smtClean="0">
                    <a:solidFill>
                      <a:schemeClr val="bg1"/>
                    </a:solidFill>
                  </a:rPr>
                  <a:t>dessensibilização</a:t>
                </a:r>
                <a:r>
                  <a:rPr lang="pt-BR" sz="2800" dirty="0" smtClean="0">
                    <a:solidFill>
                      <a:schemeClr val="bg1"/>
                    </a:solidFill>
                  </a:rPr>
                  <a:t> do ganho através da realimentação negativa fica evidente no exercício anterior (diminuição de 20% em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t-BR" sz="2800" dirty="0" smtClean="0">
                    <a:solidFill>
                      <a:schemeClr val="bg1"/>
                    </a:solidFill>
                  </a:rPr>
                  <a:t> e de 0,02%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pt-BR" sz="2800" dirty="0" smtClean="0">
                    <a:solidFill>
                      <a:schemeClr val="bg1"/>
                    </a:solidFill>
                  </a:rPr>
                  <a:t>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800" dirty="0" smtClean="0">
                    <a:solidFill>
                      <a:schemeClr val="bg1"/>
                    </a:solidFill>
                  </a:rPr>
                  <a:t>Analiticamente tem-se que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B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𝑑𝐴</m:t>
                        </m:r>
                      </m:num>
                      <m:den>
                        <m:sSup>
                          <m:sSupPr>
                            <m:ctrlPr>
                              <a:rPr lang="pt-B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pt-BR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pt-BR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  <m:sup>
                            <m:r>
                              <a:rPr lang="pt-B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sz="2800" dirty="0" smtClean="0">
                    <a:solidFill>
                      <a:schemeClr val="bg1"/>
                    </a:solidFill>
                  </a:rPr>
                  <a:t>, supondo-se </a:t>
                </a:r>
                <a14:m>
                  <m:oMath xmlns:m="http://schemas.openxmlformats.org/officeDocument/2006/math">
                    <m:r>
                      <a:rPr lang="pt-BR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sz="2800" dirty="0" smtClean="0">
                    <a:solidFill>
                      <a:schemeClr val="bg1"/>
                    </a:solidFill>
                  </a:rPr>
                  <a:t> constante). Daí se obtém que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pt-B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pt-B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2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pt-B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r>
                      <a:rPr lang="pt-B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pt-B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pt-B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𝑑𝐴</m:t>
                        </m:r>
                      </m:num>
                      <m:den>
                        <m:r>
                          <a:rPr lang="pt-B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pt-BR" sz="2800" dirty="0" smtClean="0">
                    <a:solidFill>
                      <a:schemeClr val="bg1"/>
                    </a:solidFill>
                  </a:rPr>
                  <a:t>, ou seja, as variações percentuais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pt-BR" sz="2800" dirty="0" smtClean="0">
                    <a:solidFill>
                      <a:schemeClr val="bg1"/>
                    </a:solidFill>
                  </a:rPr>
                  <a:t> são menores que em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t-BR" sz="2800" dirty="0" smtClean="0">
                    <a:solidFill>
                      <a:schemeClr val="bg1"/>
                    </a:solidFill>
                  </a:rPr>
                  <a:t> pela quantidade de realimentação</a:t>
                </a:r>
                <a:endParaRPr lang="pt-BR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724646"/>
                <a:ext cx="7272808" cy="4599208"/>
              </a:xfrm>
              <a:prstGeom prst="rect">
                <a:avLst/>
              </a:prstGeom>
              <a:blipFill rotWithShape="0">
                <a:blip r:embed="rId2"/>
                <a:stretch>
                  <a:fillRect l="-1509" t="-1459" r="-1174" b="-2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691680" y="828001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 smtClean="0">
                <a:solidFill>
                  <a:schemeClr val="bg1"/>
                </a:solidFill>
              </a:rPr>
              <a:t>Dessensibilização</a:t>
            </a:r>
            <a:r>
              <a:rPr lang="pt-BR" sz="3200" b="1" dirty="0" smtClean="0">
                <a:solidFill>
                  <a:schemeClr val="bg1"/>
                </a:solidFill>
              </a:rPr>
              <a:t> do ganho</a:t>
            </a:r>
            <a:endParaRPr lang="pt-B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1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691680" y="1724646"/>
                <a:ext cx="7272808" cy="4639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600" dirty="0" smtClean="0">
                    <a:solidFill>
                      <a:schemeClr val="bg1"/>
                    </a:solidFill>
                  </a:rPr>
                  <a:t>Considere um amplificador com resposta em frequência definida por um polo simples. Então </a:t>
                </a:r>
                <a14:m>
                  <m:oMath xmlns:m="http://schemas.openxmlformats.org/officeDocument/2006/math">
                    <m:r>
                      <a:rPr lang="pt-BR" sz="2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sz="2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pt-BR" sz="2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type m:val="lin"/>
                            <m:ctrlPr>
                              <a:rPr lang="pt-BR" sz="2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b>
                              <m:sSubPr>
                                <m:ctrlPr>
                                  <a:rPr lang="pt-BR" sz="2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pt-BR" sz="2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r>
                  <a:rPr lang="pt-BR" sz="2600" dirty="0" smtClean="0">
                    <a:solidFill>
                      <a:schemeClr val="bg1"/>
                    </a:solidFill>
                  </a:rPr>
                  <a:t>.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sz="2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pt-BR" sz="2600" dirty="0" smtClean="0">
                    <a:solidFill>
                      <a:schemeClr val="bg1"/>
                    </a:solidFill>
                  </a:rPr>
                  <a:t>, resultará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sz="2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pt-BR" sz="2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2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pt-BR" sz="2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ctrlPr>
                                  <a:rPr lang="pt-BR" sz="2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pt-BR" sz="2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sz="2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pt-BR" sz="2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den>
                        </m:f>
                      </m:num>
                      <m:den>
                        <m: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type m:val="lin"/>
                            <m:ctrlPr>
                              <a:rPr lang="pt-BR" sz="2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b>
                              <m:sSubPr>
                                <m:ctrlPr>
                                  <a:rPr lang="pt-BR" sz="2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pt-BR" sz="2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sz="2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pt-BR" sz="2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sz="2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pt-BR" sz="2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den>
                        </m:f>
                      </m:den>
                    </m:f>
                  </m:oMath>
                </a14:m>
                <a:r>
                  <a:rPr lang="pt-BR" sz="2600" dirty="0" smtClean="0">
                    <a:solidFill>
                      <a:schemeClr val="bg1"/>
                    </a:solidFill>
                  </a:rPr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600" dirty="0" smtClean="0">
                    <a:solidFill>
                      <a:schemeClr val="bg1"/>
                    </a:solidFill>
                  </a:rPr>
                  <a:t>Com isso, a largura de banda do amplificador realimentado será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𝐻𝑓</m:t>
                        </m:r>
                      </m:sub>
                    </m:sSub>
                    <m:r>
                      <a:rPr lang="pt-BR" sz="2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pt-BR" sz="2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pt-BR" sz="2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pt-BR" sz="2600" dirty="0" smtClean="0">
                    <a:solidFill>
                      <a:schemeClr val="bg1"/>
                    </a:solidFill>
                  </a:rPr>
                  <a:t>, ou seja, crescerá pela quantidade de realimentação.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600" dirty="0" smtClean="0">
                    <a:solidFill>
                      <a:schemeClr val="bg1"/>
                    </a:solidFill>
                  </a:rPr>
                  <a:t>Deve ser mencionado que o produto ganho x largura de banda permanece constante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sSub>
                      <m:sSubPr>
                        <m:ctrlPr>
                          <a:rPr lang="pt-BR" sz="2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pt-BR" sz="2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𝑀𝑓</m:t>
                        </m:r>
                      </m:sub>
                    </m:sSub>
                    <m:sSub>
                      <m:sSubPr>
                        <m:ctrlP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𝐻𝑓</m:t>
                        </m:r>
                      </m:sub>
                    </m:sSub>
                  </m:oMath>
                </a14:m>
                <a:r>
                  <a:rPr lang="pt-BR" sz="2600" dirty="0" smtClean="0">
                    <a:solidFill>
                      <a:schemeClr val="bg1"/>
                    </a:solidFill>
                  </a:rPr>
                  <a:t>).</a:t>
                </a:r>
                <a:endParaRPr lang="pt-BR" sz="2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724646"/>
                <a:ext cx="7272808" cy="4639603"/>
              </a:xfrm>
              <a:prstGeom prst="rect">
                <a:avLst/>
              </a:prstGeom>
              <a:blipFill rotWithShape="0">
                <a:blip r:embed="rId2"/>
                <a:stretch>
                  <a:fillRect l="-1341" t="-1183" b="-15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691680" y="828001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Extensão da faixa de passagem</a:t>
            </a:r>
            <a:endParaRPr lang="pt-B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3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Verdana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581</Words>
  <Application>Microsoft Office PowerPoint</Application>
  <PresentationFormat>Apresentação na tela (4:3)</PresentationFormat>
  <Paragraphs>118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Arial</vt:lpstr>
      <vt:lpstr>Cambria Math</vt:lpstr>
      <vt:lpstr>Times New Roman</vt:lpstr>
      <vt:lpstr>Verdana</vt:lpstr>
      <vt:lpstr>Estrutura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MaZZo Graphics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MaZZo</dc:creator>
  <cp:lastModifiedBy>Mário Sarcinelli Filho</cp:lastModifiedBy>
  <cp:revision>76</cp:revision>
  <dcterms:created xsi:type="dcterms:W3CDTF">2007-11-04T17:32:27Z</dcterms:created>
  <dcterms:modified xsi:type="dcterms:W3CDTF">2017-10-26T19:30:54Z</dcterms:modified>
</cp:coreProperties>
</file>