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312" r:id="rId6"/>
    <p:sldId id="313" r:id="rId7"/>
    <p:sldId id="284" r:id="rId8"/>
    <p:sldId id="285" r:id="rId9"/>
    <p:sldId id="286" r:id="rId10"/>
    <p:sldId id="287" r:id="rId11"/>
    <p:sldId id="316" r:id="rId12"/>
    <p:sldId id="288" r:id="rId13"/>
    <p:sldId id="289" r:id="rId14"/>
    <p:sldId id="318" r:id="rId15"/>
    <p:sldId id="317" r:id="rId16"/>
    <p:sldId id="319" r:id="rId17"/>
    <p:sldId id="290" r:id="rId18"/>
    <p:sldId id="291" r:id="rId19"/>
    <p:sldId id="292" r:id="rId20"/>
    <p:sldId id="314" r:id="rId21"/>
    <p:sldId id="315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3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" autoAdjust="0"/>
    <p:restoredTop sz="90929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86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3800" y="460375"/>
            <a:ext cx="2305050" cy="57165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460375"/>
            <a:ext cx="6762750" cy="5716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04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6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176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03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60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121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917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undo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835025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7740650" y="6556375"/>
            <a:ext cx="197961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slide  </a:t>
            </a:r>
            <a:fld id="{163CA2DC-AC28-48B6-B899-0C1281EE3747}" type="slidenum"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pPr algn="ctr"/>
              <a:t>‹nº›</a:t>
            </a:fld>
            <a:endParaRPr lang="en-GB" altLang="pt-BR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30163"/>
            <a:ext cx="197961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Capítulo 8</a:t>
            </a:r>
          </a:p>
          <a:p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Realimentação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60375"/>
            <a:ext cx="817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1828800" y="6613525"/>
            <a:ext cx="1590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1000" b="1">
                <a:cs typeface="Times New Roman" panose="02020603050405020304" pitchFamily="18" charset="0"/>
              </a:rPr>
              <a:t>©2008 Pearson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FA821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ivro_microele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81088"/>
            <a:ext cx="3173413" cy="46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72000" y="4267200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Capítulo 8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0" y="4267200"/>
            <a:ext cx="4343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1pPr>
            <a:lvl2pPr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2pPr>
            <a:lvl3pPr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3pPr>
            <a:lvl4pPr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4pPr>
            <a:lvl5pPr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A821E"/>
                </a:solidFill>
                <a:latin typeface="Verdana" panose="020B0604030504040204" pitchFamily="34" charset="0"/>
              </a:defRPr>
            </a:lvl9pPr>
          </a:lstStyle>
          <a:p>
            <a:r>
              <a:rPr lang="pt-BR" altLang="pt-BR" sz="2700"/>
              <a:t>Realimentação </a:t>
            </a:r>
            <a:r>
              <a:rPr lang="pt-BR" altLang="pt-BR" sz="2000"/>
              <a:t>(02/02)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91680" y="5486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O problema da estabilidade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d:\ch08\ch08_conv\sedr42021_0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162324"/>
            <a:ext cx="7361237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6156176" y="1412776"/>
            <a:ext cx="1584176" cy="939393"/>
            <a:chOff x="6084168" y="1095127"/>
            <a:chExt cx="1584176" cy="939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/>
                <p:cNvSpPr txBox="1"/>
                <p:nvPr/>
              </p:nvSpPr>
              <p:spPr>
                <a:xfrm>
                  <a:off x="6084168" y="1095127"/>
                  <a:ext cx="1584176" cy="461665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CaixaDe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1095127"/>
                  <a:ext cx="1584176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Seta para baixo 6"/>
            <p:cNvSpPr/>
            <p:nvPr/>
          </p:nvSpPr>
          <p:spPr>
            <a:xfrm>
              <a:off x="6750242" y="1560081"/>
              <a:ext cx="252028" cy="47443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3347864" y="1565176"/>
            <a:ext cx="1872208" cy="786993"/>
            <a:chOff x="5940152" y="1095127"/>
            <a:chExt cx="1872208" cy="786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5940152" y="1095127"/>
                  <a:ext cx="1872208" cy="491288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152" y="1095127"/>
                  <a:ext cx="1872208" cy="4912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Seta para baixo 10"/>
            <p:cNvSpPr/>
            <p:nvPr/>
          </p:nvSpPr>
          <p:spPr>
            <a:xfrm>
              <a:off x="6750242" y="1560081"/>
              <a:ext cx="270030" cy="322039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682893" y="2162324"/>
            <a:ext cx="1520955" cy="1050652"/>
            <a:chOff x="1682893" y="2162324"/>
            <a:chExt cx="1520955" cy="1050652"/>
          </a:xfrm>
        </p:grpSpPr>
        <p:sp>
          <p:nvSpPr>
            <p:cNvPr id="3" name="Retângulo 2"/>
            <p:cNvSpPr/>
            <p:nvPr/>
          </p:nvSpPr>
          <p:spPr>
            <a:xfrm>
              <a:off x="1682893" y="2162324"/>
              <a:ext cx="1520955" cy="1050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2699792" y="2636912"/>
              <a:ext cx="504056" cy="504056"/>
              <a:chOff x="2699792" y="2636912"/>
              <a:chExt cx="504056" cy="504056"/>
            </a:xfrm>
          </p:grpSpPr>
          <p:sp>
            <p:nvSpPr>
              <p:cNvPr id="13" name="Fluxograma: Mesclar 12"/>
              <p:cNvSpPr/>
              <p:nvPr/>
            </p:nvSpPr>
            <p:spPr>
              <a:xfrm>
                <a:off x="2699792" y="2852936"/>
                <a:ext cx="432048" cy="288032"/>
              </a:xfrm>
              <a:prstGeom prst="flowChartMerg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/>
              <p:cNvCxnSpPr>
                <a:stCxn id="13" idx="0"/>
              </p:cNvCxnSpPr>
              <p:nvPr/>
            </p:nvCxnSpPr>
            <p:spPr>
              <a:xfrm flipV="1">
                <a:off x="2915816" y="2636912"/>
                <a:ext cx="0" cy="2160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flipH="1">
                <a:off x="2915816" y="2636912"/>
                <a:ext cx="28803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o 22"/>
          <p:cNvGrpSpPr/>
          <p:nvPr/>
        </p:nvGrpSpPr>
        <p:grpSpPr>
          <a:xfrm>
            <a:off x="3131840" y="3583707"/>
            <a:ext cx="1584176" cy="1154997"/>
            <a:chOff x="3131840" y="3583707"/>
            <a:chExt cx="1584176" cy="1154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3131840" y="4247416"/>
                  <a:ext cx="1584176" cy="491288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pt-BR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4247416"/>
                  <a:ext cx="1584176" cy="4912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Seta para baixo 23"/>
            <p:cNvSpPr/>
            <p:nvPr/>
          </p:nvSpPr>
          <p:spPr>
            <a:xfrm flipV="1">
              <a:off x="3797914" y="3583707"/>
              <a:ext cx="342038" cy="66699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259632" y="4941168"/>
                <a:ext cx="7884368" cy="133581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pt-BR" sz="2200" dirty="0" smtClean="0">
                    <a:solidFill>
                      <a:schemeClr val="bg1"/>
                    </a:solidFill>
                  </a:rPr>
                  <a:t>     </a:t>
                </a:r>
              </a:p>
              <a:p>
                <a14:m>
                  <m:oMath xmlns:m="http://schemas.openxmlformats.org/officeDocument/2006/math"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sub>
                        </m:sSub>
                      </m:e>
                    </m:d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180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7884368" cy="1335815"/>
              </a:xfrm>
              <a:prstGeom prst="rect">
                <a:avLst/>
              </a:prstGeom>
              <a:blipFill rotWithShape="0">
                <a:blip r:embed="rId6"/>
                <a:stretch>
                  <a:fillRect l="-77" b="-31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56105"/>
            <a:ext cx="5688632" cy="534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91680" y="548680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O Diagrama de </a:t>
            </a:r>
            <a:r>
              <a:rPr lang="pt-BR" sz="3200" b="1" dirty="0" err="1" smtClean="0">
                <a:solidFill>
                  <a:schemeClr val="bg1"/>
                </a:solidFill>
              </a:rPr>
              <a:t>Nyquist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14259"/>
            <a:ext cx="6099175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7664" y="116632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Estabilidade x posição dos polos</a:t>
            </a:r>
            <a:endParaRPr lang="pt-BR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95536" y="1974426"/>
                <a:ext cx="4104456" cy="87851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74426"/>
                <a:ext cx="4104456" cy="878510"/>
              </a:xfrm>
              <a:prstGeom prst="rect">
                <a:avLst/>
              </a:prstGeom>
              <a:blipFill rotWithShape="0">
                <a:blip r:embed="rId3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03848" y="1556792"/>
                <a:ext cx="1152128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556792"/>
                <a:ext cx="115212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203848" y="3356992"/>
                <a:ext cx="1152128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115212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203848" y="5013176"/>
                <a:ext cx="1152128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013176"/>
                <a:ext cx="115212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69559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Polos do amplificador realimentado</a:t>
            </a:r>
            <a:endParaRPr lang="pt-BR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19672" y="1268760"/>
                <a:ext cx="7524328" cy="4733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200" dirty="0" smtClean="0">
                    <a:solidFill>
                      <a:schemeClr val="bg1"/>
                    </a:solidFill>
                  </a:rPr>
                  <a:t>Seja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. Os polos do amplificador em malha aberta são as raízes de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, ou seja, as soluções da equação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.</a:t>
                </a:r>
                <a:endParaRPr lang="pt-BR" sz="2200" dirty="0">
                  <a:solidFill>
                    <a:schemeClr val="bg1"/>
                  </a:solidFill>
                </a:endParaRP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200" dirty="0" smtClean="0">
                    <a:solidFill>
                      <a:schemeClr val="bg1"/>
                    </a:solidFill>
                  </a:rPr>
                  <a:t>Para o amplificador realimentado, o ganho em malha fechada torna-se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, sendo que a equação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 se chama </a:t>
                </a:r>
                <a:r>
                  <a:rPr lang="pt-BR" sz="2200" b="1" dirty="0" smtClean="0">
                    <a:solidFill>
                      <a:schemeClr val="bg1"/>
                    </a:solidFill>
                  </a:rPr>
                  <a:t>equação característica da malha de realimentação</a:t>
                </a:r>
                <a:r>
                  <a:rPr lang="pt-BR" sz="2200" dirty="0" smtClean="0">
                    <a:solidFill>
                      <a:schemeClr val="bg1"/>
                    </a:solidFill>
                  </a:rPr>
                  <a:t>.</a:t>
                </a:r>
                <a:endParaRPr lang="pt-BR" sz="2200" dirty="0">
                  <a:solidFill>
                    <a:schemeClr val="bg1"/>
                  </a:solidFill>
                </a:endParaRP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200" dirty="0" smtClean="0">
                    <a:solidFill>
                      <a:schemeClr val="bg1"/>
                    </a:solidFill>
                  </a:rPr>
                  <a:t>A partir daí podemos obter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, donde se vê que os polos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sz="2200" dirty="0" smtClean="0">
                    <a:solidFill>
                      <a:schemeClr val="bg1"/>
                    </a:solidFill>
                  </a:rPr>
                  <a:t> serão as soluções de </a:t>
                </a:r>
                <a14:m>
                  <m:oMath xmlns:m="http://schemas.openxmlformats.org/officeDocument/2006/math">
                    <m:r>
                      <a:rPr lang="pt-BR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pt-BR" sz="220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68760"/>
                <a:ext cx="7524328" cy="4733796"/>
              </a:xfrm>
              <a:prstGeom prst="rect">
                <a:avLst/>
              </a:prstGeom>
              <a:blipFill rotWithShape="0">
                <a:blip r:embed="rId2"/>
                <a:stretch>
                  <a:fillRect l="-972" b="-6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69559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Polos do amplificador realimentado</a:t>
            </a:r>
            <a:endParaRPr lang="pt-BR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1619672" y="1435423"/>
                <a:ext cx="7524328" cy="5069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Seja, então,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ou seja, um valor constante, independente da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frequência (realimentação resistiva). </a:t>
                </a:r>
                <a:endParaRPr lang="pt-BR" dirty="0" smtClean="0">
                  <a:solidFill>
                    <a:schemeClr val="bg1"/>
                  </a:solidFill>
                </a:endParaRP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Seja, também, amplificadores sem nenhum zero finito, e com polos reais.</a:t>
                </a:r>
              </a:p>
              <a:p>
                <a:pPr>
                  <a:spcAft>
                    <a:spcPts val="1200"/>
                  </a:spcAft>
                </a:pPr>
                <a:r>
                  <a:rPr lang="pt-BR" b="1" dirty="0" smtClean="0">
                    <a:solidFill>
                      <a:schemeClr val="bg1"/>
                    </a:solidFill>
                  </a:rPr>
                  <a:t>Caso de um só polo (ou polo dominante)</a:t>
                </a: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skw"/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pt-BR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type m:val="lin"/>
                            <m:ctrlP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pt-BR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pt-BR" dirty="0" smtClean="0">
                  <a:solidFill>
                    <a:schemeClr val="bg1"/>
                  </a:solidFill>
                </a:endParaRP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O novo polo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𝑝𝑓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pt-B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ou seja, o polo do amplificador em malha aberta, ao introduzirmos a realimentação, se desloca para a esquerda, penetrando mais ainda no semipleno lateral esquerdo do plano s (ver gráfico a seguir).</a:t>
                </a:r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35423"/>
                <a:ext cx="7524328" cy="5069273"/>
              </a:xfrm>
              <a:prstGeom prst="rect">
                <a:avLst/>
              </a:prstGeom>
              <a:blipFill rotWithShape="0">
                <a:blip r:embed="rId2"/>
                <a:stretch>
                  <a:fillRect l="-1297" t="-962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01" b="26728"/>
          <a:stretch/>
        </p:blipFill>
        <p:spPr bwMode="auto">
          <a:xfrm>
            <a:off x="1691680" y="2303264"/>
            <a:ext cx="5403750" cy="415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1619672" y="764704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b="1" dirty="0">
                <a:solidFill>
                  <a:schemeClr val="bg1"/>
                </a:solidFill>
              </a:rPr>
              <a:t>Caso de um só polo (ou polo dominante)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691680" y="1556792"/>
                <a:ext cx="2871362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556792"/>
                <a:ext cx="2871362" cy="491288"/>
              </a:xfrm>
              <a:prstGeom prst="rect">
                <a:avLst/>
              </a:prstGeom>
              <a:blipFill rotWithShape="0"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/>
          <p:cNvGrpSpPr/>
          <p:nvPr/>
        </p:nvGrpSpPr>
        <p:grpSpPr>
          <a:xfrm>
            <a:off x="1691680" y="1481553"/>
            <a:ext cx="1872208" cy="3531623"/>
            <a:chOff x="1691680" y="1481553"/>
            <a:chExt cx="1872208" cy="3531623"/>
          </a:xfrm>
        </p:grpSpPr>
        <p:cxnSp>
          <p:nvCxnSpPr>
            <p:cNvPr id="7" name="Conector de seta reta 6"/>
            <p:cNvCxnSpPr>
              <a:stCxn id="8" idx="4"/>
            </p:cNvCxnSpPr>
            <p:nvPr/>
          </p:nvCxnSpPr>
          <p:spPr>
            <a:xfrm>
              <a:off x="2051720" y="2222624"/>
              <a:ext cx="1512168" cy="2790552"/>
            </a:xfrm>
            <a:prstGeom prst="straightConnector1">
              <a:avLst/>
            </a:prstGeom>
            <a:ln w="889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/>
            <p:cNvSpPr/>
            <p:nvPr/>
          </p:nvSpPr>
          <p:spPr>
            <a:xfrm>
              <a:off x="1691680" y="1481553"/>
              <a:ext cx="720080" cy="741071"/>
            </a:xfrm>
            <a:prstGeom prst="ellipse">
              <a:avLst/>
            </a:prstGeom>
            <a:noFill/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2627785" y="1484784"/>
            <a:ext cx="2376263" cy="3528392"/>
            <a:chOff x="2627785" y="1484784"/>
            <a:chExt cx="2376263" cy="3528392"/>
          </a:xfrm>
        </p:grpSpPr>
        <p:cxnSp>
          <p:nvCxnSpPr>
            <p:cNvPr id="19" name="Conector de seta reta 18"/>
            <p:cNvCxnSpPr>
              <a:stCxn id="20" idx="4"/>
            </p:cNvCxnSpPr>
            <p:nvPr/>
          </p:nvCxnSpPr>
          <p:spPr>
            <a:xfrm>
              <a:off x="2915817" y="2222624"/>
              <a:ext cx="2088231" cy="2790552"/>
            </a:xfrm>
            <a:prstGeom prst="straightConnector1">
              <a:avLst/>
            </a:prstGeom>
            <a:ln w="889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2627785" y="1484784"/>
              <a:ext cx="576064" cy="737840"/>
            </a:xfrm>
            <a:prstGeom prst="ellipse">
              <a:avLst/>
            </a:prstGeom>
            <a:noFill/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4563042" y="1340768"/>
            <a:ext cx="4580958" cy="830997"/>
          </a:xfrm>
          <a:prstGeom prst="rect">
            <a:avLst/>
          </a:prstGeom>
          <a:noFill/>
          <a:ln w="889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Amplificador incondicionalmente estável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1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3" b="24613"/>
          <a:stretch/>
        </p:blipFill>
        <p:spPr bwMode="auto">
          <a:xfrm>
            <a:off x="1619672" y="2381250"/>
            <a:ext cx="5976664" cy="429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764704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b="1" dirty="0">
                <a:solidFill>
                  <a:schemeClr val="bg1"/>
                </a:solidFill>
              </a:rPr>
              <a:t>Caso de um só polo (ou polo dominante)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19672" y="1484784"/>
                <a:ext cx="7314778" cy="640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pt-B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4784"/>
                <a:ext cx="7314778" cy="640368"/>
              </a:xfrm>
              <a:prstGeom prst="rect">
                <a:avLst/>
              </a:prstGeom>
              <a:blipFill rotWithShape="0">
                <a:blip r:embed="rId4"/>
                <a:stretch>
                  <a:fillRect l="-1333" b="-8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4644008" y="1482467"/>
            <a:ext cx="4499570" cy="2090549"/>
            <a:chOff x="4644008" y="1482467"/>
            <a:chExt cx="4499570" cy="2090549"/>
          </a:xfrm>
        </p:grpSpPr>
        <p:sp>
          <p:nvSpPr>
            <p:cNvPr id="4" name="Elipse 3"/>
            <p:cNvSpPr/>
            <p:nvPr/>
          </p:nvSpPr>
          <p:spPr>
            <a:xfrm>
              <a:off x="6300192" y="1482467"/>
              <a:ext cx="720080" cy="434365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644008" y="2742019"/>
              <a:ext cx="4499570" cy="830997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Produto ganho largura de banda (constante)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Seta para baixo 5"/>
            <p:cNvSpPr/>
            <p:nvPr/>
          </p:nvSpPr>
          <p:spPr>
            <a:xfrm>
              <a:off x="6444208" y="1916832"/>
              <a:ext cx="504056" cy="82518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16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16" y="1268855"/>
            <a:ext cx="6349508" cy="518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620688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200" b="1" dirty="0">
                <a:solidFill>
                  <a:schemeClr val="bg1"/>
                </a:solidFill>
              </a:rPr>
              <a:t>Caso de </a:t>
            </a:r>
            <a:r>
              <a:rPr lang="pt-BR" sz="3200" b="1" dirty="0" smtClean="0">
                <a:solidFill>
                  <a:schemeClr val="bg1"/>
                </a:solidFill>
              </a:rPr>
              <a:t>dois polos reais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251520" y="1268760"/>
            <a:ext cx="5184576" cy="2016224"/>
            <a:chOff x="251520" y="1268760"/>
            <a:chExt cx="5184576" cy="2016224"/>
          </a:xfrm>
        </p:grpSpPr>
        <p:grpSp>
          <p:nvGrpSpPr>
            <p:cNvPr id="4" name="Grupo 3"/>
            <p:cNvGrpSpPr/>
            <p:nvPr/>
          </p:nvGrpSpPr>
          <p:grpSpPr>
            <a:xfrm>
              <a:off x="251520" y="1268760"/>
              <a:ext cx="4176464" cy="1834669"/>
              <a:chOff x="251520" y="1268760"/>
              <a:chExt cx="4176464" cy="18346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ixaDeTexto 1"/>
                  <p:cNvSpPr txBox="1"/>
                  <p:nvPr/>
                </p:nvSpPr>
                <p:spPr>
                  <a:xfrm>
                    <a:off x="251520" y="1268760"/>
                    <a:ext cx="4176464" cy="988732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pt-BR" sz="2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oMath>
                    </a14:m>
                    <a:r>
                      <a:rPr lang="pt-BR" sz="2200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pt-BR" sz="2200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" name="CaixaDeTex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520" y="1268760"/>
                    <a:ext cx="4176464" cy="9887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6" b="-740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aixaDeTexto 7"/>
                  <p:cNvSpPr txBox="1"/>
                  <p:nvPr/>
                </p:nvSpPr>
                <p:spPr>
                  <a:xfrm>
                    <a:off x="251520" y="2257492"/>
                    <a:ext cx="4176464" cy="845937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pt-BR" sz="2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sSub>
                          <m:sSubPr>
                            <m:ctrlP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pt-BR" sz="2200" dirty="0" smtClean="0">
                        <a:solidFill>
                          <a:schemeClr val="bg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8" name="CaixaDe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520" y="2257492"/>
                    <a:ext cx="4176464" cy="84593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6" t="-61871" b="-9352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Conector de seta reta 10"/>
            <p:cNvCxnSpPr/>
            <p:nvPr/>
          </p:nvCxnSpPr>
          <p:spPr>
            <a:xfrm>
              <a:off x="2123728" y="1916832"/>
              <a:ext cx="1512168" cy="1368152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3131840" y="1916832"/>
              <a:ext cx="2304256" cy="1368152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51520" y="4437112"/>
                <a:ext cx="8280920" cy="859466"/>
              </a:xfrm>
              <a:prstGeom prst="rect">
                <a:avLst/>
              </a:prstGeom>
              <a:solidFill>
                <a:schemeClr val="accent6"/>
              </a:solidFill>
              <a:ln w="635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37112"/>
                <a:ext cx="8280920" cy="8594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619672" y="620688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200" b="1" dirty="0">
                <a:solidFill>
                  <a:schemeClr val="bg1"/>
                </a:solidFill>
              </a:rPr>
              <a:t>D</a:t>
            </a:r>
            <a:r>
              <a:rPr lang="pt-BR" sz="3200" b="1" dirty="0" smtClean="0">
                <a:solidFill>
                  <a:schemeClr val="bg1"/>
                </a:solidFill>
              </a:rPr>
              <a:t>ois polos complexos conjugados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759908" y="1349480"/>
            <a:ext cx="7132572" cy="5031848"/>
            <a:chOff x="1835696" y="1534994"/>
            <a:chExt cx="6916548" cy="4702317"/>
          </a:xfrm>
        </p:grpSpPr>
        <p:pic>
          <p:nvPicPr>
            <p:cNvPr id="378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534994"/>
              <a:ext cx="6916548" cy="4702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5950771" y="1534994"/>
                  <a:ext cx="2801473" cy="779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0771" y="1534994"/>
                  <a:ext cx="2801473" cy="7798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/>
          <p:cNvGrpSpPr/>
          <p:nvPr/>
        </p:nvGrpSpPr>
        <p:grpSpPr>
          <a:xfrm>
            <a:off x="7492104" y="1484784"/>
            <a:ext cx="968328" cy="1584176"/>
            <a:chOff x="7492104" y="1484784"/>
            <a:chExt cx="968328" cy="1584176"/>
          </a:xfrm>
        </p:grpSpPr>
        <p:sp>
          <p:nvSpPr>
            <p:cNvPr id="7" name="Elipse 6"/>
            <p:cNvSpPr/>
            <p:nvPr/>
          </p:nvSpPr>
          <p:spPr>
            <a:xfrm>
              <a:off x="7724240" y="1484784"/>
              <a:ext cx="504056" cy="504056"/>
            </a:xfrm>
            <a:prstGeom prst="ellipse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7492104" y="2607295"/>
                  <a:ext cx="968328" cy="461665"/>
                </a:xfrm>
                <a:prstGeom prst="rect">
                  <a:avLst/>
                </a:prstGeom>
                <a:noFill/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2104" y="2607295"/>
                  <a:ext cx="96832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706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eta para baixo 8"/>
            <p:cNvSpPr/>
            <p:nvPr/>
          </p:nvSpPr>
          <p:spPr>
            <a:xfrm>
              <a:off x="7832252" y="1988839"/>
              <a:ext cx="288032" cy="61845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516216" y="1205465"/>
            <a:ext cx="1404156" cy="3139076"/>
            <a:chOff x="7236296" y="1354039"/>
            <a:chExt cx="1404156" cy="1469355"/>
          </a:xfrm>
        </p:grpSpPr>
        <p:sp>
          <p:nvSpPr>
            <p:cNvPr id="13" name="Elipse 12"/>
            <p:cNvSpPr/>
            <p:nvPr/>
          </p:nvSpPr>
          <p:spPr>
            <a:xfrm>
              <a:off x="7668344" y="1354039"/>
              <a:ext cx="540060" cy="458018"/>
            </a:xfrm>
            <a:prstGeom prst="ellipse">
              <a:avLst/>
            </a:prstGeom>
            <a:no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7236296" y="2607295"/>
                  <a:ext cx="1404156" cy="216099"/>
                </a:xfrm>
                <a:prstGeom prst="rect">
                  <a:avLst/>
                </a:prstGeom>
                <a:noFill/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6296" y="2607295"/>
                  <a:ext cx="1404156" cy="2160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488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Seta para baixo 14"/>
            <p:cNvSpPr/>
            <p:nvPr/>
          </p:nvSpPr>
          <p:spPr>
            <a:xfrm>
              <a:off x="7812360" y="1812057"/>
              <a:ext cx="252028" cy="79523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67544" y="3953333"/>
                <a:ext cx="3388156" cy="98783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pt-B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53333"/>
                <a:ext cx="3388156" cy="9878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86" y="1268760"/>
            <a:ext cx="5904729" cy="517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620688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200" b="1" dirty="0">
                <a:solidFill>
                  <a:schemeClr val="bg1"/>
                </a:solidFill>
              </a:rPr>
              <a:t>D</a:t>
            </a:r>
            <a:r>
              <a:rPr lang="pt-BR" sz="3200" b="1" dirty="0" smtClean="0">
                <a:solidFill>
                  <a:schemeClr val="bg1"/>
                </a:solidFill>
              </a:rPr>
              <a:t>ois polos complexos conjugados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3" y="1898650"/>
            <a:ext cx="7770088" cy="354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19672" y="683985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Estrutura paralelo-série</a:t>
            </a:r>
          </a:p>
          <a:p>
            <a:endParaRPr lang="pt-BR" sz="3200" b="1" dirty="0">
              <a:solidFill>
                <a:schemeClr val="bg1"/>
              </a:solidFill>
            </a:endParaRPr>
          </a:p>
          <a:p>
            <a:endParaRPr lang="pt-BR" sz="3200" b="1" dirty="0" smtClean="0">
              <a:solidFill>
                <a:schemeClr val="bg1"/>
              </a:solidFill>
            </a:endParaRPr>
          </a:p>
          <a:p>
            <a:r>
              <a:rPr lang="pt-BR" sz="3200" b="1" dirty="0" smtClean="0"/>
              <a:t>Ideal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492228" y="792162"/>
            <a:ext cx="4472260" cy="5661174"/>
            <a:chOff x="3340100" y="792162"/>
            <a:chExt cx="4035425" cy="5408613"/>
          </a:xfrm>
        </p:grpSpPr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5867400"/>
              <a:ext cx="40227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4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0100" y="792162"/>
              <a:ext cx="4035425" cy="5075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867400"/>
            <a:ext cx="9271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26064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8.5</a:t>
            </a:r>
            <a:endParaRPr lang="pt-BR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7504" y="880982"/>
                <a:ext cx="4536504" cy="467153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𝐾𝑇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sz="2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2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𝐶𝑅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𝐶𝑅</m:t>
                                </m:r>
                              </m:den>
                            </m:f>
                          </m:e>
                        </m:d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sz="2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𝐾𝑠</m:t>
                        </m:r>
                        <m:d>
                          <m:dPr>
                            <m:ctrlP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𝐶𝑅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𝐶𝑅</m:t>
                                </m:r>
                              </m:den>
                            </m:f>
                          </m:e>
                        </m:d>
                        <m:r>
                          <a:rPr lang="pt-BR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pt-BR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2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𝐶𝑅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sz="2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sz="26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𝐶𝑅</m:t>
                        </m:r>
                      </m:den>
                    </m:f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+</m:t>
                    </m:r>
                    <m:sSup>
                      <m:sSup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𝐶𝑅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𝐶𝑅</m:t>
                        </m:r>
                      </m:den>
                    </m:f>
                    <m:r>
                      <a:rPr lang="pt-BR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600" dirty="0" smtClean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80982"/>
                <a:ext cx="4536504" cy="46715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827584" y="4788891"/>
            <a:ext cx="3024336" cy="728341"/>
            <a:chOff x="827584" y="4788891"/>
            <a:chExt cx="3024336" cy="728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827584" y="4788891"/>
                  <a:ext cx="1008111" cy="728341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𝐶𝑅</m:t>
                            </m:r>
                          </m:den>
                        </m:f>
                      </m:oMath>
                    </m:oMathPara>
                  </a14:m>
                  <a:endParaRPr lang="pt-BR" sz="2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4788891"/>
                  <a:ext cx="1008111" cy="7283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CaixaDeTexto 5"/>
            <p:cNvSpPr txBox="1"/>
            <p:nvPr/>
          </p:nvSpPr>
          <p:spPr>
            <a:xfrm>
              <a:off x="2987824" y="4869160"/>
              <a:ext cx="864096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FF0000"/>
                  </a:solidFill>
                </a:rPr>
                <a:t>o</a:t>
              </a:r>
              <a:endParaRPr lang="pt-BR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56497"/>
            <a:ext cx="5867416" cy="542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727700"/>
            <a:ext cx="838200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35696" y="26064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Exemplo 8.5</a:t>
            </a:r>
            <a:endParaRPr lang="pt-BR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1619672" y="908720"/>
                <a:ext cx="3243773" cy="616259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𝐶𝑅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pt-BR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908720"/>
                <a:ext cx="3243773" cy="6162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568450"/>
            <a:ext cx="4729162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619672" y="620688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t-BR" sz="3200" b="1" dirty="0" smtClean="0">
                <a:solidFill>
                  <a:schemeClr val="bg1"/>
                </a:solidFill>
              </a:rPr>
              <a:t>Três ou mais polos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1298724"/>
            <a:ext cx="4729162" cy="515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735087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Estudo da estabilidade usando as curvas de Bode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5076056" y="2132856"/>
            <a:ext cx="1296144" cy="288032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139952" y="4725144"/>
            <a:ext cx="1296144" cy="288032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4788024" y="2420888"/>
            <a:ext cx="936104" cy="1698228"/>
            <a:chOff x="4788024" y="2420888"/>
            <a:chExt cx="936104" cy="1698228"/>
          </a:xfrm>
        </p:grpSpPr>
        <p:sp>
          <p:nvSpPr>
            <p:cNvPr id="4" name="Elipse 3"/>
            <p:cNvSpPr/>
            <p:nvPr/>
          </p:nvSpPr>
          <p:spPr>
            <a:xfrm>
              <a:off x="4860032" y="2420888"/>
              <a:ext cx="864096" cy="648072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4788024" y="3356992"/>
              <a:ext cx="936104" cy="762124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35696" y="735087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Estudo da estabilidade usando as curvas de Bode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1227410"/>
            <a:ext cx="5794375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4644008" y="1774479"/>
            <a:ext cx="951034" cy="3166689"/>
            <a:chOff x="4644008" y="1774479"/>
            <a:chExt cx="951034" cy="3166689"/>
          </a:xfrm>
        </p:grpSpPr>
        <p:cxnSp>
          <p:nvCxnSpPr>
            <p:cNvPr id="4" name="Conector reto 3"/>
            <p:cNvCxnSpPr/>
            <p:nvPr/>
          </p:nvCxnSpPr>
          <p:spPr>
            <a:xfrm flipH="1">
              <a:off x="5580112" y="1774479"/>
              <a:ext cx="14930" cy="3166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>
              <a:off x="4644008" y="4941168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/>
          <p:cNvGrpSpPr/>
          <p:nvPr/>
        </p:nvGrpSpPr>
        <p:grpSpPr>
          <a:xfrm>
            <a:off x="4716016" y="2204864"/>
            <a:ext cx="1383018" cy="3240360"/>
            <a:chOff x="4212024" y="1774479"/>
            <a:chExt cx="1383018" cy="3240360"/>
          </a:xfrm>
        </p:grpSpPr>
        <p:cxnSp>
          <p:nvCxnSpPr>
            <p:cNvPr id="14" name="Conector reto 13"/>
            <p:cNvCxnSpPr/>
            <p:nvPr/>
          </p:nvCxnSpPr>
          <p:spPr>
            <a:xfrm flipH="1">
              <a:off x="5580112" y="1774479"/>
              <a:ext cx="14930" cy="3240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4212024" y="5014839"/>
              <a:ext cx="1368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4644008" y="3212976"/>
            <a:ext cx="1929286" cy="2727024"/>
            <a:chOff x="3650826" y="2323455"/>
            <a:chExt cx="1929286" cy="2727024"/>
          </a:xfrm>
        </p:grpSpPr>
        <p:cxnSp>
          <p:nvCxnSpPr>
            <p:cNvPr id="19" name="Conector reto 18"/>
            <p:cNvCxnSpPr/>
            <p:nvPr/>
          </p:nvCxnSpPr>
          <p:spPr>
            <a:xfrm>
              <a:off x="5580112" y="2323455"/>
              <a:ext cx="0" cy="2691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3650826" y="5050479"/>
              <a:ext cx="19292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73163"/>
            <a:ext cx="729615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835696" y="591071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Compensação  de frequência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98625"/>
            <a:ext cx="71056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35696" y="591071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Compensação  de frequência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70" y="2201862"/>
            <a:ext cx="8448280" cy="28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115616" y="591071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Compensação  de frequência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A Compensação Miller e a separação de polos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80" y="1519238"/>
            <a:ext cx="7791400" cy="434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63688" y="7455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Exemplo de simulação PSPICE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01775"/>
            <a:ext cx="6858000" cy="47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63688" y="7455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Exemplo de simulação PSPICE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16" y="2189163"/>
            <a:ext cx="7633151" cy="28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683985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Estrutura paralelo-série</a:t>
            </a:r>
          </a:p>
          <a:p>
            <a:endParaRPr lang="pt-BR" sz="3200" b="1" dirty="0">
              <a:solidFill>
                <a:schemeClr val="bg1"/>
              </a:solidFill>
            </a:endParaRPr>
          </a:p>
          <a:p>
            <a:endParaRPr lang="pt-BR" sz="3200" b="1" dirty="0" smtClean="0">
              <a:solidFill>
                <a:schemeClr val="bg1"/>
              </a:solidFill>
            </a:endParaRPr>
          </a:p>
          <a:p>
            <a:r>
              <a:rPr lang="pt-BR" sz="3200" b="1" dirty="0"/>
              <a:t>R</a:t>
            </a:r>
            <a:r>
              <a:rPr lang="pt-BR" sz="3200" b="1" dirty="0" smtClean="0"/>
              <a:t>eal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44" y="1454149"/>
            <a:ext cx="7511752" cy="49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79712" y="5486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Procedimento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60" y="896674"/>
            <a:ext cx="7143328" cy="532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60" y="6000488"/>
            <a:ext cx="7143328" cy="47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72200"/>
            <a:ext cx="96361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133600" y="188640"/>
            <a:ext cx="265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 8.4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0227"/>
            <a:ext cx="6931496" cy="287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76799"/>
            <a:ext cx="6931496" cy="277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33600" y="188640"/>
            <a:ext cx="265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 8.4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2019"/>
            <a:ext cx="7639893" cy="4585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91680" y="8384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Quadro resumo dos resultados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68655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19672" y="188640"/>
                <a:ext cx="40119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 smtClean="0">
                    <a:solidFill>
                      <a:schemeClr val="bg1"/>
                    </a:solidFill>
                  </a:rPr>
                  <a:t>Determinação do Ganho de Malha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8640"/>
                <a:ext cx="401191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3191" t="-7051" r="-2432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50950"/>
            <a:ext cx="6854825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619672" y="188640"/>
                <a:ext cx="40119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 smtClean="0">
                    <a:solidFill>
                      <a:schemeClr val="bg1"/>
                    </a:solidFill>
                  </a:rPr>
                  <a:t>Determinação do Ganho de Malha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pt-BR" sz="2800" b="1" dirty="0" smtClean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pt-BR" sz="2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pt-BR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pt-BR" sz="2800" b="1" dirty="0" smtClean="0">
                    <a:solidFill>
                      <a:schemeClr val="bg1"/>
                    </a:solidFill>
                  </a:rPr>
                  <a:t>)</a:t>
                </a:r>
                <a:endParaRPr lang="pt-B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8640"/>
                <a:ext cx="401191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3191" t="-7051" r="-2432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o 4"/>
          <p:cNvGrpSpPr/>
          <p:nvPr/>
        </p:nvGrpSpPr>
        <p:grpSpPr>
          <a:xfrm>
            <a:off x="611560" y="1412776"/>
            <a:ext cx="2736304" cy="830997"/>
            <a:chOff x="611560" y="1412776"/>
            <a:chExt cx="2736304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611560" y="1412776"/>
                  <a:ext cx="2016223" cy="830997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a14:m>
                  <a:r>
                    <a:rPr lang="pt-BR" b="1" dirty="0" smtClean="0">
                      <a:solidFill>
                        <a:schemeClr val="bg1"/>
                      </a:solidFill>
                    </a:rPr>
                    <a:t> aqui, </a:t>
                  </a:r>
                </a:p>
                <a:p>
                  <a:r>
                    <a:rPr lang="pt-BR" b="1" dirty="0">
                      <a:solidFill>
                        <a:schemeClr val="bg1"/>
                      </a:solidFill>
                    </a:rPr>
                    <a:t>n</a:t>
                  </a:r>
                  <a:r>
                    <a:rPr lang="pt-BR" b="1" dirty="0" smtClean="0">
                      <a:solidFill>
                        <a:schemeClr val="bg1"/>
                      </a:solidFill>
                    </a:rPr>
                    <a:t>ão inversora</a:t>
                  </a:r>
                  <a:endParaRPr lang="pt-BR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1412776"/>
                  <a:ext cx="2016223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32" t="-5882" r="-1511" b="-161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Seta para a direita 3"/>
            <p:cNvSpPr/>
            <p:nvPr/>
          </p:nvSpPr>
          <p:spPr>
            <a:xfrm>
              <a:off x="2627783" y="1700808"/>
              <a:ext cx="72008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619672" y="2780928"/>
            <a:ext cx="2160240" cy="830997"/>
            <a:chOff x="1187624" y="1412776"/>
            <a:chExt cx="2160240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1187624" y="1412776"/>
                  <a:ext cx="1440159" cy="830997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a14:m>
                  <a:r>
                    <a:rPr lang="pt-BR" b="1" dirty="0" smtClean="0">
                      <a:solidFill>
                        <a:schemeClr val="bg1"/>
                      </a:solidFill>
                    </a:rPr>
                    <a:t> aqui, inversora</a:t>
                  </a:r>
                  <a:endParaRPr lang="pt-BR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1412776"/>
                  <a:ext cx="1440159" cy="83099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80" t="-5839" r="-3814" b="-1532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eta para a direita 8"/>
            <p:cNvSpPr/>
            <p:nvPr/>
          </p:nvSpPr>
          <p:spPr>
            <a:xfrm>
              <a:off x="2627783" y="1700808"/>
              <a:ext cx="720081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516216" y="1412776"/>
            <a:ext cx="0" cy="1008112"/>
            <a:chOff x="6516216" y="1412776"/>
            <a:chExt cx="0" cy="1008112"/>
          </a:xfrm>
        </p:grpSpPr>
        <p:cxnSp>
          <p:nvCxnSpPr>
            <p:cNvPr id="10" name="Conector reto 9"/>
            <p:cNvCxnSpPr/>
            <p:nvPr/>
          </p:nvCxnSpPr>
          <p:spPr>
            <a:xfrm>
              <a:off x="6516216" y="1412776"/>
              <a:ext cx="0" cy="36004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6516216" y="2060848"/>
              <a:ext cx="0" cy="36004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4499992" y="3717032"/>
            <a:ext cx="1584176" cy="1080120"/>
            <a:chOff x="4499992" y="3717032"/>
            <a:chExt cx="1584176" cy="1080120"/>
          </a:xfrm>
        </p:grpSpPr>
        <p:grpSp>
          <p:nvGrpSpPr>
            <p:cNvPr id="15" name="Grupo 14"/>
            <p:cNvGrpSpPr/>
            <p:nvPr/>
          </p:nvGrpSpPr>
          <p:grpSpPr>
            <a:xfrm>
              <a:off x="4499992" y="3717032"/>
              <a:ext cx="0" cy="1008112"/>
              <a:chOff x="6516216" y="1412776"/>
              <a:chExt cx="0" cy="1008112"/>
            </a:xfrm>
          </p:grpSpPr>
          <p:cxnSp>
            <p:nvCxnSpPr>
              <p:cNvPr id="16" name="Conector reto 15"/>
              <p:cNvCxnSpPr/>
              <p:nvPr/>
            </p:nvCxnSpPr>
            <p:spPr>
              <a:xfrm>
                <a:off x="6516216" y="1412776"/>
                <a:ext cx="0" cy="36004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6516216" y="2060848"/>
                <a:ext cx="0" cy="36004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o 17"/>
            <p:cNvGrpSpPr/>
            <p:nvPr/>
          </p:nvGrpSpPr>
          <p:grpSpPr>
            <a:xfrm>
              <a:off x="6084168" y="3789040"/>
              <a:ext cx="0" cy="1008112"/>
              <a:chOff x="6516216" y="1412776"/>
              <a:chExt cx="0" cy="1008112"/>
            </a:xfrm>
          </p:grpSpPr>
          <p:cxnSp>
            <p:nvCxnSpPr>
              <p:cNvPr id="19" name="Conector reto 18"/>
              <p:cNvCxnSpPr/>
              <p:nvPr/>
            </p:nvCxnSpPr>
            <p:spPr>
              <a:xfrm>
                <a:off x="6516216" y="1412776"/>
                <a:ext cx="0" cy="36004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6516216" y="2060848"/>
                <a:ext cx="0" cy="36004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upo 22"/>
          <p:cNvGrpSpPr/>
          <p:nvPr/>
        </p:nvGrpSpPr>
        <p:grpSpPr>
          <a:xfrm>
            <a:off x="35496" y="4700207"/>
            <a:ext cx="8784976" cy="1301333"/>
            <a:chOff x="35496" y="4700207"/>
            <a:chExt cx="8784976" cy="1301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/>
                <p:cNvSpPr txBox="1"/>
                <p:nvPr/>
              </p:nvSpPr>
              <p:spPr>
                <a:xfrm>
                  <a:off x="3779912" y="5172210"/>
                  <a:ext cx="5040560" cy="829330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𝑒𝑞𝐴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𝑒𝑞𝐴</m:t>
                                </m:r>
                              </m:sub>
                            </m:s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𝑒𝑞𝐵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𝑒𝑞𝐵</m:t>
                                </m:r>
                              </m:sub>
                            </m:s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pt-BR" sz="2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ixaDe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5172210"/>
                  <a:ext cx="5040560" cy="829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/>
                <p:cNvSpPr txBox="1"/>
                <p:nvPr/>
              </p:nvSpPr>
              <p:spPr>
                <a:xfrm>
                  <a:off x="35496" y="4700207"/>
                  <a:ext cx="4032448" cy="821635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𝑒𝑞𝐴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begChr m:val="‖"/>
                            <m:endChr m:val=""/>
                            <m:ctrlP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‖"/>
                                <m:endChr m:val=""/>
                                <m:ctrlP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sz="2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𝑖𝑑</m:t>
                                    </m:r>
                                  </m:sub>
                                </m:sSub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pt-BR" sz="2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pt-BR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oMath>
                    </m:oMathPara>
                  </a14:m>
                  <a:endParaRPr lang="pt-BR" sz="2200" dirty="0" smtClean="0">
                    <a:solidFill>
                      <a:schemeClr val="bg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𝑒𝑞𝐵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‖"/>
                          <m:endChr m:val=""/>
                          <m:ctrlP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pt-BR" sz="2200" dirty="0" smtClean="0">
                      <a:solidFill>
                        <a:schemeClr val="bg1"/>
                      </a:solidFill>
                    </a:rPr>
                    <a:t> </a:t>
                  </a:r>
                  <a:endParaRPr lang="pt-BR" sz="2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4700207"/>
                  <a:ext cx="4032448" cy="82163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1" t="-65926" r="-303" b="-962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212</Words>
  <Application>Microsoft Office PowerPoint</Application>
  <PresentationFormat>Apresentação na tela (4:3)</PresentationFormat>
  <Paragraphs>86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Times New Roman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MaZZo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MaZZo</dc:creator>
  <cp:lastModifiedBy>Mário Sarcinelli Filho</cp:lastModifiedBy>
  <cp:revision>60</cp:revision>
  <dcterms:created xsi:type="dcterms:W3CDTF">2007-11-04T17:32:27Z</dcterms:created>
  <dcterms:modified xsi:type="dcterms:W3CDTF">2017-11-23T19:11:31Z</dcterms:modified>
</cp:coreProperties>
</file>