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93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88" r:id="rId28"/>
    <p:sldId id="289" r:id="rId29"/>
    <p:sldId id="290" r:id="rId30"/>
    <p:sldId id="291" r:id="rId31"/>
    <p:sldId id="292" r:id="rId3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8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50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581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543800" y="460375"/>
            <a:ext cx="2305050" cy="571658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460375"/>
            <a:ext cx="6762750" cy="57165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96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17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0349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96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33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6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2297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056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fundo0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 descr="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51563"/>
            <a:ext cx="83502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9"/>
          <p:cNvSpPr>
            <a:spLocks noChangeArrowheads="1"/>
          </p:cNvSpPr>
          <p:nvPr userDrawn="1"/>
        </p:nvSpPr>
        <p:spPr bwMode="auto">
          <a:xfrm>
            <a:off x="7740650" y="6556375"/>
            <a:ext cx="1979613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GB" altLang="pt-BR" sz="1000">
                <a:solidFill>
                  <a:schemeClr val="bg1"/>
                </a:solidFill>
                <a:latin typeface="Verdana" panose="020B0604030504040204" pitchFamily="34" charset="0"/>
              </a:rPr>
              <a:t>slide  </a:t>
            </a:r>
            <a:fld id="{526F9B6F-6AC8-40CE-AF26-BEEC5761E98C}" type="slidenum">
              <a:rPr lang="en-GB" altLang="pt-BR" sz="1000">
                <a:solidFill>
                  <a:schemeClr val="bg1"/>
                </a:solidFill>
                <a:latin typeface="Verdana" panose="020B0604030504040204" pitchFamily="34" charset="0"/>
              </a:rPr>
              <a:pPr algn="ctr" eaLnBrk="1" hangingPunct="1"/>
              <a:t>‹nº›</a:t>
            </a:fld>
            <a:endParaRPr lang="en-GB" altLang="pt-BR" sz="10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29" name="Rectangle 10"/>
          <p:cNvSpPr>
            <a:spLocks noChangeArrowheads="1"/>
          </p:cNvSpPr>
          <p:nvPr userDrawn="1"/>
        </p:nvSpPr>
        <p:spPr bwMode="auto">
          <a:xfrm>
            <a:off x="0" y="30163"/>
            <a:ext cx="16764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pt-BR" sz="1000">
                <a:solidFill>
                  <a:schemeClr val="bg1"/>
                </a:solidFill>
                <a:latin typeface="Verdana" panose="020B0604030504040204" pitchFamily="34" charset="0"/>
              </a:rPr>
              <a:t>Capítulo 9</a:t>
            </a:r>
          </a:p>
          <a:p>
            <a:pPr eaLnBrk="1" hangingPunct="1"/>
            <a:r>
              <a:rPr lang="en-GB" altLang="pt-BR" sz="1000">
                <a:solidFill>
                  <a:schemeClr val="bg1"/>
                </a:solidFill>
                <a:latin typeface="Verdana" panose="020B0604030504040204" pitchFamily="34" charset="0"/>
              </a:rPr>
              <a:t>Circuitos amplificador operacional e conversores de dados</a:t>
            </a:r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460375"/>
            <a:ext cx="81724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31" name="Text Box 12"/>
          <p:cNvSpPr txBox="1">
            <a:spLocks noChangeArrowheads="1"/>
          </p:cNvSpPr>
          <p:nvPr userDrawn="1"/>
        </p:nvSpPr>
        <p:spPr bwMode="auto">
          <a:xfrm>
            <a:off x="1828800" y="6613525"/>
            <a:ext cx="15906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1000" b="1">
                <a:cs typeface="Times New Roman" panose="02020603050405020304" pitchFamily="18" charset="0"/>
              </a:rPr>
              <a:t>©2008 Pearson Education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A821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FA821E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livro_microeletro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81088"/>
            <a:ext cx="3173413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4572000" y="4267200"/>
            <a:ext cx="1630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000" b="1">
                <a:solidFill>
                  <a:schemeClr val="bg1"/>
                </a:solidFill>
                <a:latin typeface="Verdana" panose="020B0604030504040204" pitchFamily="34" charset="0"/>
              </a:rPr>
              <a:t>Capítulo 9</a:t>
            </a: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4572000" y="4733925"/>
            <a:ext cx="43434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2700" dirty="0" smtClean="0">
                <a:solidFill>
                  <a:srgbClr val="FA821E"/>
                </a:solidFill>
                <a:latin typeface="Verdana" panose="020B0604030504040204" pitchFamily="34" charset="0"/>
              </a:rPr>
              <a:t>Circuitos </a:t>
            </a:r>
            <a:r>
              <a:rPr lang="pt-BR" altLang="pt-BR" sz="2700" dirty="0">
                <a:solidFill>
                  <a:srgbClr val="FA821E"/>
                </a:solidFill>
                <a:latin typeface="Verdana" panose="020B0604030504040204" pitchFamily="34" charset="0"/>
              </a:rPr>
              <a:t>amplificador operacional e conversores de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/>
          <p:cNvSpPr txBox="1"/>
          <p:nvPr/>
        </p:nvSpPr>
        <p:spPr>
          <a:xfrm>
            <a:off x="1693641" y="231031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Circuito do </a:t>
            </a:r>
            <a:r>
              <a:rPr lang="pt-BR" b="1" dirty="0" err="1" smtClean="0">
                <a:solidFill>
                  <a:schemeClr val="bg1"/>
                </a:solidFill>
              </a:rPr>
              <a:t>Amp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Op</a:t>
            </a:r>
            <a:r>
              <a:rPr lang="pt-BR" b="1" dirty="0" smtClean="0">
                <a:solidFill>
                  <a:schemeClr val="bg1"/>
                </a:solidFill>
              </a:rPr>
              <a:t> 741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268413"/>
            <a:ext cx="7481887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upo 8"/>
          <p:cNvGrpSpPr>
            <a:grpSpLocks/>
          </p:cNvGrpSpPr>
          <p:nvPr/>
        </p:nvGrpSpPr>
        <p:grpSpPr bwMode="auto">
          <a:xfrm>
            <a:off x="1627187" y="735099"/>
            <a:ext cx="1945095" cy="4710125"/>
            <a:chOff x="1627040" y="734391"/>
            <a:chExt cx="1944768" cy="4710244"/>
          </a:xfrm>
        </p:grpSpPr>
        <p:sp>
          <p:nvSpPr>
            <p:cNvPr id="7" name="Elipse 6"/>
            <p:cNvSpPr/>
            <p:nvPr/>
          </p:nvSpPr>
          <p:spPr>
            <a:xfrm>
              <a:off x="1627040" y="1196056"/>
              <a:ext cx="1944768" cy="4248579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11277" name="CaixaDeTexto 7"/>
            <p:cNvSpPr txBox="1">
              <a:spLocks noChangeArrowheads="1"/>
            </p:cNvSpPr>
            <p:nvPr/>
          </p:nvSpPr>
          <p:spPr bwMode="auto">
            <a:xfrm>
              <a:off x="1627041" y="734391"/>
              <a:ext cx="164881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dirty="0">
                  <a:solidFill>
                    <a:srgbClr val="FFFF00"/>
                  </a:solidFill>
                </a:rPr>
                <a:t>Polarização</a:t>
              </a:r>
            </a:p>
          </p:txBody>
        </p:sp>
      </p:grpSp>
      <p:sp>
        <p:nvSpPr>
          <p:cNvPr id="10" name="Elipse 9"/>
          <p:cNvSpPr/>
          <p:nvPr/>
        </p:nvSpPr>
        <p:spPr>
          <a:xfrm rot="740894">
            <a:off x="3316925" y="1594136"/>
            <a:ext cx="2015800" cy="433532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3132138" y="749300"/>
            <a:ext cx="2232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>
                <a:solidFill>
                  <a:srgbClr val="FFFF00"/>
                </a:solidFill>
              </a:rPr>
              <a:t>Primeiro estágio</a:t>
            </a:r>
          </a:p>
        </p:txBody>
      </p:sp>
      <p:grpSp>
        <p:nvGrpSpPr>
          <p:cNvPr id="14" name="Grupo 13"/>
          <p:cNvGrpSpPr>
            <a:grpSpLocks/>
          </p:cNvGrpSpPr>
          <p:nvPr/>
        </p:nvGrpSpPr>
        <p:grpSpPr bwMode="auto">
          <a:xfrm>
            <a:off x="5356225" y="765174"/>
            <a:ext cx="2456135" cy="4680049"/>
            <a:chOff x="5076056" y="764704"/>
            <a:chExt cx="2664296" cy="4536504"/>
          </a:xfrm>
        </p:grpSpPr>
        <p:sp>
          <p:nvSpPr>
            <p:cNvPr id="12" name="Elipse 11"/>
            <p:cNvSpPr/>
            <p:nvPr/>
          </p:nvSpPr>
          <p:spPr>
            <a:xfrm>
              <a:off x="5076056" y="1341096"/>
              <a:ext cx="1656056" cy="3960112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11275" name="CaixaDeTexto 12"/>
            <p:cNvSpPr txBox="1">
              <a:spLocks noChangeArrowheads="1"/>
            </p:cNvSpPr>
            <p:nvPr/>
          </p:nvSpPr>
          <p:spPr bwMode="auto">
            <a:xfrm>
              <a:off x="5364088" y="764704"/>
              <a:ext cx="23762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>
                  <a:solidFill>
                    <a:srgbClr val="FFFF00"/>
                  </a:solidFill>
                </a:rPr>
                <a:t>Segundo estágio</a:t>
              </a:r>
            </a:p>
          </p:txBody>
        </p:sp>
      </p:grpSp>
      <p:grpSp>
        <p:nvGrpSpPr>
          <p:cNvPr id="17" name="Grupo 16"/>
          <p:cNvGrpSpPr>
            <a:grpSpLocks/>
          </p:cNvGrpSpPr>
          <p:nvPr/>
        </p:nvGrpSpPr>
        <p:grpSpPr bwMode="auto">
          <a:xfrm>
            <a:off x="5868144" y="764704"/>
            <a:ext cx="3177792" cy="3384377"/>
            <a:chOff x="5572743" y="891085"/>
            <a:chExt cx="3319935" cy="2969963"/>
          </a:xfrm>
        </p:grpSpPr>
        <p:sp>
          <p:nvSpPr>
            <p:cNvPr id="15" name="Elipse 14"/>
            <p:cNvSpPr/>
            <p:nvPr/>
          </p:nvSpPr>
          <p:spPr>
            <a:xfrm>
              <a:off x="5572743" y="1268059"/>
              <a:ext cx="3319934" cy="2592989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11273" name="CaixaDeTexto 15"/>
            <p:cNvSpPr txBox="1">
              <a:spLocks noChangeArrowheads="1"/>
            </p:cNvSpPr>
            <p:nvPr/>
          </p:nvSpPr>
          <p:spPr bwMode="auto">
            <a:xfrm>
              <a:off x="6618487" y="891085"/>
              <a:ext cx="2274191" cy="405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dirty="0">
                  <a:solidFill>
                    <a:srgbClr val="FFFF00"/>
                  </a:solidFill>
                </a:rPr>
                <a:t>Estágio de saída</a:t>
              </a:r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5292081" y="1268413"/>
            <a:ext cx="3528391" cy="4320827"/>
            <a:chOff x="5292081" y="1268413"/>
            <a:chExt cx="3528391" cy="4320827"/>
          </a:xfrm>
          <a:solidFill>
            <a:schemeClr val="bg1"/>
          </a:solidFill>
        </p:grpSpPr>
        <p:grpSp>
          <p:nvGrpSpPr>
            <p:cNvPr id="18" name="Grupo 17"/>
            <p:cNvGrpSpPr/>
            <p:nvPr/>
          </p:nvGrpSpPr>
          <p:grpSpPr>
            <a:xfrm>
              <a:off x="5292081" y="1268413"/>
              <a:ext cx="3528391" cy="4320827"/>
              <a:chOff x="5292081" y="1268413"/>
              <a:chExt cx="3528391" cy="4320827"/>
            </a:xfrm>
            <a:grpFill/>
          </p:grpSpPr>
          <p:sp>
            <p:nvSpPr>
              <p:cNvPr id="2" name="Retângulo 1"/>
              <p:cNvSpPr/>
              <p:nvPr/>
            </p:nvSpPr>
            <p:spPr>
              <a:xfrm>
                <a:off x="6444208" y="3788322"/>
                <a:ext cx="2376264" cy="180091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6444208" y="1268413"/>
                <a:ext cx="2376264" cy="25206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5292081" y="5013176"/>
                <a:ext cx="1152128" cy="5760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5292081" y="4191124"/>
                <a:ext cx="109864" cy="8220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9" name="Retângulo 18"/>
            <p:cNvSpPr/>
            <p:nvPr/>
          </p:nvSpPr>
          <p:spPr>
            <a:xfrm rot="1975932">
              <a:off x="6172182" y="1850108"/>
              <a:ext cx="288032" cy="14401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28800"/>
            <a:ext cx="5432909" cy="476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979712" y="47667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Análise DC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946150"/>
            <a:ext cx="5497513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979712" y="47667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Análise DC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1124074"/>
            <a:ext cx="6048883" cy="504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979712" y="47667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Análise DC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66800"/>
            <a:ext cx="4767263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979712" y="476672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Análise DC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4" y="1700808"/>
            <a:ext cx="8312941" cy="3080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763688" y="332656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Correntes ao longo do circuito do </a:t>
            </a:r>
            <a:r>
              <a:rPr lang="pt-BR" b="1" dirty="0" err="1" smtClean="0">
                <a:solidFill>
                  <a:schemeClr val="bg1"/>
                </a:solidFill>
              </a:rPr>
              <a:t>Amp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Op</a:t>
            </a:r>
            <a:r>
              <a:rPr lang="pt-BR" b="1" dirty="0" smtClean="0">
                <a:solidFill>
                  <a:schemeClr val="bg1"/>
                </a:solidFill>
              </a:rPr>
              <a:t> 741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2187575" y="1346795"/>
            <a:ext cx="6272213" cy="4962525"/>
            <a:chOff x="2187575" y="1346795"/>
            <a:chExt cx="6272213" cy="4962525"/>
          </a:xfrm>
        </p:grpSpPr>
        <p:grpSp>
          <p:nvGrpSpPr>
            <p:cNvPr id="5" name="Grupo 4"/>
            <p:cNvGrpSpPr/>
            <p:nvPr/>
          </p:nvGrpSpPr>
          <p:grpSpPr>
            <a:xfrm>
              <a:off x="2187575" y="1346795"/>
              <a:ext cx="6272213" cy="4962525"/>
              <a:chOff x="2187575" y="1341438"/>
              <a:chExt cx="6272213" cy="4962525"/>
            </a:xfrm>
          </p:grpSpPr>
          <p:pic>
            <p:nvPicPr>
              <p:cNvPr id="17410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7575" y="1341438"/>
                <a:ext cx="6272213" cy="4962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aixaDeTexto 1"/>
                  <p:cNvSpPr txBox="1"/>
                  <p:nvPr/>
                </p:nvSpPr>
                <p:spPr>
                  <a:xfrm>
                    <a:off x="2259583" y="3506363"/>
                    <a:ext cx="1520329" cy="70545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pt-B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pt-BR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num>
                          <m:den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den>
                        </m:f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𝑚𝑉</m:t>
                            </m:r>
                          </m:num>
                          <m:den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9,5</m:t>
                            </m:r>
                            <m:r>
                              <a:rPr lang="pt-B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pt-B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oMath>
                    </a14:m>
                    <a:r>
                      <a:rPr lang="pt-BR" sz="1800" dirty="0" smtClean="0"/>
                      <a:t> 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=2,63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a14:m>
                    <a:r>
                      <a:rPr lang="pt-BR" sz="1800" i="1" dirty="0">
                        <a:latin typeface="Cambria Math" panose="02040503050406030204" pitchFamily="18" charset="0"/>
                      </a:rPr>
                      <a:t>  </a:t>
                    </a:r>
                  </a:p>
                </p:txBody>
              </p:sp>
            </mc:Choice>
            <mc:Fallback xmlns="">
              <p:sp>
                <p:nvSpPr>
                  <p:cNvPr id="2" name="CaixaDeTexto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9583" y="3506363"/>
                    <a:ext cx="1520329" cy="70545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4016" t="-862" b="-5172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CaixaDeTexto 2"/>
                  <p:cNvSpPr txBox="1"/>
                  <p:nvPr/>
                </p:nvSpPr>
                <p:spPr>
                  <a:xfrm>
                    <a:off x="5220072" y="3001323"/>
                    <a:ext cx="648072" cy="7157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3" name="CaixaDeTexto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0072" y="3001323"/>
                    <a:ext cx="648072" cy="71570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/>
                <p:cNvSpPr txBox="1"/>
                <p:nvPr/>
              </p:nvSpPr>
              <p:spPr>
                <a:xfrm>
                  <a:off x="3203848" y="1844824"/>
                  <a:ext cx="20162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sub>
                        </m:s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  <m:d>
                          <m:dPr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pt-BR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sSub>
                          <m:sSubPr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6" name="CaixaDe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3848" y="1844824"/>
                  <a:ext cx="201622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CaixaDeTexto 8"/>
          <p:cNvSpPr txBox="1"/>
          <p:nvPr/>
        </p:nvSpPr>
        <p:spPr>
          <a:xfrm>
            <a:off x="1619672" y="47667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Análise para pequenos sinais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26" y="1556792"/>
            <a:ext cx="7846224" cy="3480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19672" y="47667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Análise para pequenos sinais</a:t>
            </a:r>
            <a:endParaRPr lang="pt-BR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7164288" y="2889692"/>
                <a:ext cx="1800200" cy="1096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sz="16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pt-BR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2,63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</m:oMath>
                </a14:m>
                <a:r>
                  <a:rPr lang="pt-BR" sz="16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=0,19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pt-BR" sz="1600" dirty="0" smtClean="0"/>
                  <a:t> </a:t>
                </a:r>
                <a:endParaRPr lang="pt-BR" sz="16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889692"/>
                <a:ext cx="1800200" cy="1096710"/>
              </a:xfrm>
              <a:prstGeom prst="rect">
                <a:avLst/>
              </a:prstGeom>
              <a:blipFill rotWithShape="0"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619672" y="47667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Análise para pequenos sinais</a:t>
            </a:r>
            <a:endParaRPr lang="pt-BR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7380312" y="1844824"/>
                <a:ext cx="1148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18,2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m:rPr>
                          <m:sty m:val="p"/>
                        </m:rPr>
                        <a:rPr lang="el-GR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1844824"/>
                <a:ext cx="1148185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37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upo 7"/>
          <p:cNvGrpSpPr/>
          <p:nvPr/>
        </p:nvGrpSpPr>
        <p:grpSpPr>
          <a:xfrm>
            <a:off x="2195513" y="1341438"/>
            <a:ext cx="6477000" cy="4679950"/>
            <a:chOff x="2195513" y="1341438"/>
            <a:chExt cx="6477000" cy="4679950"/>
          </a:xfrm>
        </p:grpSpPr>
        <p:grpSp>
          <p:nvGrpSpPr>
            <p:cNvPr id="4" name="Grupo 3"/>
            <p:cNvGrpSpPr/>
            <p:nvPr/>
          </p:nvGrpSpPr>
          <p:grpSpPr>
            <a:xfrm>
              <a:off x="2195513" y="1341438"/>
              <a:ext cx="6477000" cy="4679950"/>
              <a:chOff x="2195513" y="1341438"/>
              <a:chExt cx="6477000" cy="4679950"/>
            </a:xfrm>
          </p:grpSpPr>
          <p:pic>
            <p:nvPicPr>
              <p:cNvPr id="19458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5513" y="1341438"/>
                <a:ext cx="6477000" cy="4679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CaixaDeTexto 1"/>
                  <p:cNvSpPr txBox="1"/>
                  <p:nvPr/>
                </p:nvSpPr>
                <p:spPr>
                  <a:xfrm>
                    <a:off x="4644008" y="3789040"/>
                    <a:ext cx="115212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=10,5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2" name="CaixaDeTexto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4008" y="3789040"/>
                    <a:ext cx="1152128" cy="33855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/>
                <p:cNvSpPr txBox="1"/>
                <p:nvPr/>
              </p:nvSpPr>
              <p:spPr>
                <a:xfrm>
                  <a:off x="4139952" y="4437112"/>
                  <a:ext cx="35283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=10,5</m:t>
                        </m:r>
                        <m:r>
                          <a:rPr lang="pt-BR" sz="18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l-G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18,2</m:t>
                            </m:r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m:rPr>
                                <m:sty m:val="p"/>
                              </m:r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pt-B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=6,7</m:t>
                            </m:r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m:rPr>
                                <m:sty m:val="p"/>
                              </m:rPr>
                              <a:rPr lang="el-G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oMath>
                    </m:oMathPara>
                  </a14:m>
                  <a:endParaRPr lang="pt-BR" sz="1800" dirty="0"/>
                </a:p>
              </p:txBody>
            </p:sp>
          </mc:Choice>
          <mc:Fallback xmlns="">
            <p:sp>
              <p:nvSpPr>
                <p:cNvPr id="7" name="CaixaDeTexto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437112"/>
                  <a:ext cx="352839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20000" b="-19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964" y="1916833"/>
            <a:ext cx="6577364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19672" y="47667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Análise para pequenos sinais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 descr="c:\My Documents\New Folder\ch09_conv\sedr42021_09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8" y="976313"/>
            <a:ext cx="6278562" cy="512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1979613" y="6092825"/>
            <a:ext cx="69135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en-US" sz="1800" b="1">
                <a:solidFill>
                  <a:schemeClr val="bg1"/>
                </a:solidFill>
              </a:rPr>
              <a:t>Figura 9.1  </a:t>
            </a:r>
            <a:r>
              <a:rPr lang="pt-BR" altLang="en-US" sz="1800">
                <a:solidFill>
                  <a:schemeClr val="bg1"/>
                </a:solidFill>
              </a:rPr>
              <a:t>A configuração básica do amp-op CMOS de dois estágios.</a:t>
            </a:r>
          </a:p>
        </p:txBody>
      </p: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3348038" y="2074863"/>
            <a:ext cx="4781550" cy="3875087"/>
            <a:chOff x="3347864" y="2075364"/>
            <a:chExt cx="4781442" cy="3873916"/>
          </a:xfrm>
        </p:grpSpPr>
        <p:sp>
          <p:nvSpPr>
            <p:cNvPr id="2" name="Elipse 1"/>
            <p:cNvSpPr/>
            <p:nvPr/>
          </p:nvSpPr>
          <p:spPr>
            <a:xfrm>
              <a:off x="3347864" y="2564166"/>
              <a:ext cx="3384474" cy="3385114"/>
            </a:xfrm>
            <a:prstGeom prst="ellipse">
              <a:avLst/>
            </a:prstGeom>
            <a:noFill/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3087" name="CaixaDeTexto 4"/>
            <p:cNvSpPr txBox="1">
              <a:spLocks noChangeArrowheads="1"/>
            </p:cNvSpPr>
            <p:nvPr/>
          </p:nvSpPr>
          <p:spPr bwMode="auto">
            <a:xfrm>
              <a:off x="5868144" y="2075364"/>
              <a:ext cx="226116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Amplificador diferencial com carga ativa</a:t>
              </a:r>
            </a:p>
          </p:txBody>
        </p:sp>
      </p:grpSp>
      <p:grpSp>
        <p:nvGrpSpPr>
          <p:cNvPr id="9" name="Grupo 8"/>
          <p:cNvGrpSpPr>
            <a:grpSpLocks/>
          </p:cNvGrpSpPr>
          <p:nvPr/>
        </p:nvGrpSpPr>
        <p:grpSpPr bwMode="auto">
          <a:xfrm>
            <a:off x="6732588" y="4221163"/>
            <a:ext cx="2411412" cy="1938337"/>
            <a:chOff x="6732240" y="4221088"/>
            <a:chExt cx="2411760" cy="1938992"/>
          </a:xfrm>
        </p:grpSpPr>
        <p:sp>
          <p:nvSpPr>
            <p:cNvPr id="7" name="Elipse 6"/>
            <p:cNvSpPr/>
            <p:nvPr/>
          </p:nvSpPr>
          <p:spPr>
            <a:xfrm>
              <a:off x="6732240" y="4292549"/>
              <a:ext cx="1295587" cy="1656323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3085" name="CaixaDeTexto 7"/>
            <p:cNvSpPr txBox="1">
              <a:spLocks noChangeArrowheads="1"/>
            </p:cNvSpPr>
            <p:nvPr/>
          </p:nvSpPr>
          <p:spPr bwMode="auto">
            <a:xfrm>
              <a:off x="7668344" y="4221088"/>
              <a:ext cx="1475656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>
                  <a:solidFill>
                    <a:srgbClr val="00B0F0"/>
                  </a:solidFill>
                </a:rPr>
                <a:t>Amplificador fonte comum com carga ativa</a:t>
              </a:r>
            </a:p>
          </p:txBody>
        </p:sp>
      </p:grpSp>
      <p:grpSp>
        <p:nvGrpSpPr>
          <p:cNvPr id="12" name="Grupo 11"/>
          <p:cNvGrpSpPr>
            <a:grpSpLocks/>
          </p:cNvGrpSpPr>
          <p:nvPr/>
        </p:nvGrpSpPr>
        <p:grpSpPr bwMode="auto">
          <a:xfrm>
            <a:off x="2268538" y="1052513"/>
            <a:ext cx="5543550" cy="1728787"/>
            <a:chOff x="2267744" y="1052736"/>
            <a:chExt cx="5544616" cy="1728192"/>
          </a:xfrm>
        </p:grpSpPr>
        <p:sp>
          <p:nvSpPr>
            <p:cNvPr id="10" name="Elipse 9"/>
            <p:cNvSpPr/>
            <p:nvPr/>
          </p:nvSpPr>
          <p:spPr>
            <a:xfrm>
              <a:off x="2267744" y="1268562"/>
              <a:ext cx="3024769" cy="1512366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3083" name="CaixaDeTexto 10"/>
            <p:cNvSpPr txBox="1">
              <a:spLocks noChangeArrowheads="1"/>
            </p:cNvSpPr>
            <p:nvPr/>
          </p:nvSpPr>
          <p:spPr bwMode="auto">
            <a:xfrm>
              <a:off x="5148064" y="1052736"/>
              <a:ext cx="266429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/>
                <a:t>Espelho de corrente para polarização</a:t>
              </a:r>
            </a:p>
          </p:txBody>
        </p:sp>
      </p:grpSp>
      <p:grpSp>
        <p:nvGrpSpPr>
          <p:cNvPr id="15" name="Grupo 14"/>
          <p:cNvGrpSpPr>
            <a:grpSpLocks/>
          </p:cNvGrpSpPr>
          <p:nvPr/>
        </p:nvGrpSpPr>
        <p:grpSpPr bwMode="auto">
          <a:xfrm>
            <a:off x="6084888" y="3213100"/>
            <a:ext cx="2375545" cy="1569660"/>
            <a:chOff x="6084168" y="3212976"/>
            <a:chExt cx="2376055" cy="1569984"/>
          </a:xfrm>
        </p:grpSpPr>
        <p:sp>
          <p:nvSpPr>
            <p:cNvPr id="13" name="Elipse 12"/>
            <p:cNvSpPr/>
            <p:nvPr/>
          </p:nvSpPr>
          <p:spPr>
            <a:xfrm>
              <a:off x="6084168" y="3357469"/>
              <a:ext cx="1008278" cy="1295667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3081" name="CaixaDeTexto 13"/>
            <p:cNvSpPr txBox="1">
              <a:spLocks noChangeArrowheads="1"/>
            </p:cNvSpPr>
            <p:nvPr/>
          </p:nvSpPr>
          <p:spPr bwMode="auto">
            <a:xfrm>
              <a:off x="6587612" y="3212976"/>
              <a:ext cx="1872611" cy="15699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dirty="0" smtClean="0">
                  <a:solidFill>
                    <a:srgbClr val="00B050"/>
                  </a:solidFill>
                </a:rPr>
                <a:t>Capacitor para compensação Miller </a:t>
              </a:r>
              <a:endParaRPr lang="pt-BR" altLang="pt-BR" dirty="0">
                <a:solidFill>
                  <a:srgbClr val="00B050"/>
                </a:solidFill>
              </a:endParaRPr>
            </a:p>
          </p:txBody>
        </p:sp>
      </p:grpSp>
      <p:sp>
        <p:nvSpPr>
          <p:cNvPr id="3" name="CaixaDeTexto 2"/>
          <p:cNvSpPr txBox="1"/>
          <p:nvPr/>
        </p:nvSpPr>
        <p:spPr>
          <a:xfrm>
            <a:off x="1763688" y="11663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Circuitos de Amplificadores Operacionais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8" y="1582738"/>
            <a:ext cx="4729162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19672" y="47667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Análise para pequenos sinais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939" y="1412777"/>
            <a:ext cx="5608445" cy="462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19672" y="47667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Análise para pequenos sinais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32856"/>
            <a:ext cx="682178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19672" y="47667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Análise para pequenos sinais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8" y="2255838"/>
            <a:ext cx="4729162" cy="234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19672" y="47667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Análise para pequenos sinais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2289175"/>
            <a:ext cx="4729162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19672" y="47667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Análise para pequenos sinais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14600"/>
            <a:ext cx="71818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19672" y="47667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Análise para pequenos sinais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54150"/>
            <a:ext cx="7343775" cy="464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19672" y="47667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Análise para pequenos sinais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65350"/>
            <a:ext cx="7296150" cy="252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19672" y="47667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Análise para pequenos sinais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c:\My Documents\New Folder\ch09_conv\sedr42021_09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1196975"/>
            <a:ext cx="7491412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941513" y="5445125"/>
            <a:ext cx="68437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en-US" sz="1600" b="1">
                <a:solidFill>
                  <a:schemeClr val="bg1"/>
                </a:solidFill>
              </a:rPr>
              <a:t>Figura 9.32  </a:t>
            </a:r>
            <a:r>
              <a:rPr lang="pt-BR" altLang="en-US" sz="1600">
                <a:solidFill>
                  <a:schemeClr val="bg1"/>
                </a:solidFill>
              </a:rPr>
              <a:t>Diagrama de Bode para o ganho do 741, desconsiderando polos não dominantes.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19672" y="47667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Análise para pequenos sinais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 descr="c:\My Documents\New Folder\ch09_conv\sedr42021_09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1676400"/>
            <a:ext cx="7394575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547813" y="5300663"/>
            <a:ext cx="7443787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en-US" sz="1600" b="1">
                <a:solidFill>
                  <a:schemeClr val="bg1"/>
                </a:solidFill>
              </a:rPr>
              <a:t>Figura 9.33  </a:t>
            </a:r>
            <a:r>
              <a:rPr lang="pt-BR" altLang="en-US" sz="1600">
                <a:solidFill>
                  <a:schemeClr val="bg1"/>
                </a:solidFill>
              </a:rPr>
              <a:t>Um modelo simples para o 741, baseado na modelagem do segundo estágio como um integrador.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619672" y="47667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Análise para pequenos sinais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c:\My Documents\New Folder\ch09_conv\sedr42021_09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365375"/>
            <a:ext cx="7189787" cy="221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370138" y="4941888"/>
            <a:ext cx="5976937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en-US" sz="1600" b="1">
                <a:solidFill>
                  <a:schemeClr val="bg1"/>
                </a:solidFill>
              </a:rPr>
              <a:t>Figura 9.2  </a:t>
            </a:r>
            <a:r>
              <a:rPr lang="pt-BR" altLang="en-US" sz="1600">
                <a:solidFill>
                  <a:schemeClr val="bg1"/>
                </a:solidFill>
              </a:rPr>
              <a:t>Equivalente de pequenos sinais para o amp op  da Fig. 9.1.</a:t>
            </a:r>
          </a:p>
        </p:txBody>
      </p: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1403350" y="1052513"/>
            <a:ext cx="4392613" cy="3795712"/>
            <a:chOff x="1403648" y="1052736"/>
            <a:chExt cx="4392488" cy="3794938"/>
          </a:xfrm>
        </p:grpSpPr>
        <p:sp>
          <p:nvSpPr>
            <p:cNvPr id="2" name="Elipse 1"/>
            <p:cNvSpPr/>
            <p:nvPr/>
          </p:nvSpPr>
          <p:spPr>
            <a:xfrm>
              <a:off x="1403648" y="2276448"/>
              <a:ext cx="4392488" cy="2571226"/>
            </a:xfrm>
            <a:prstGeom prst="ellipse">
              <a:avLst/>
            </a:prstGeom>
            <a:noFill/>
            <a:ln w="349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4109" name="CaixaDeTexto 4"/>
            <p:cNvSpPr txBox="1">
              <a:spLocks noChangeArrowheads="1"/>
            </p:cNvSpPr>
            <p:nvPr/>
          </p:nvSpPr>
          <p:spPr bwMode="auto">
            <a:xfrm>
              <a:off x="2339752" y="1052736"/>
              <a:ext cx="244827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>
                  <a:solidFill>
                    <a:srgbClr val="FFFF00"/>
                  </a:solidFill>
                </a:rPr>
                <a:t>Primeiro estágio (diferencial com carga ativa)</a:t>
              </a:r>
            </a:p>
          </p:txBody>
        </p:sp>
      </p:grpSp>
      <p:grpSp>
        <p:nvGrpSpPr>
          <p:cNvPr id="9" name="Grupo 8"/>
          <p:cNvGrpSpPr>
            <a:grpSpLocks/>
          </p:cNvGrpSpPr>
          <p:nvPr/>
        </p:nvGrpSpPr>
        <p:grpSpPr bwMode="auto">
          <a:xfrm>
            <a:off x="5867400" y="1125538"/>
            <a:ext cx="3157537" cy="3722687"/>
            <a:chOff x="5867326" y="1124744"/>
            <a:chExt cx="3156449" cy="3723708"/>
          </a:xfrm>
        </p:grpSpPr>
        <p:sp>
          <p:nvSpPr>
            <p:cNvPr id="7" name="Elipse 6"/>
            <p:cNvSpPr/>
            <p:nvPr/>
          </p:nvSpPr>
          <p:spPr>
            <a:xfrm>
              <a:off x="5867326" y="2349042"/>
              <a:ext cx="3156449" cy="249941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4107" name="CaixaDeTexto 7"/>
            <p:cNvSpPr txBox="1">
              <a:spLocks noChangeArrowheads="1"/>
            </p:cNvSpPr>
            <p:nvPr/>
          </p:nvSpPr>
          <p:spPr bwMode="auto">
            <a:xfrm>
              <a:off x="6372200" y="1124744"/>
              <a:ext cx="230425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>
                  <a:solidFill>
                    <a:srgbClr val="FFFF00"/>
                  </a:solidFill>
                </a:rPr>
                <a:t>Segundo estágio (fonte comum com carga ativa)</a:t>
              </a:r>
            </a:p>
          </p:txBody>
        </p:sp>
      </p:grpSp>
      <p:grpSp>
        <p:nvGrpSpPr>
          <p:cNvPr id="15" name="Grupo 14"/>
          <p:cNvGrpSpPr>
            <a:grpSpLocks/>
          </p:cNvGrpSpPr>
          <p:nvPr/>
        </p:nvGrpSpPr>
        <p:grpSpPr bwMode="auto">
          <a:xfrm>
            <a:off x="4211638" y="2325688"/>
            <a:ext cx="3960812" cy="4247782"/>
            <a:chOff x="4211960" y="2325073"/>
            <a:chExt cx="3960440" cy="4248744"/>
          </a:xfrm>
        </p:grpSpPr>
        <p:sp>
          <p:nvSpPr>
            <p:cNvPr id="10" name="Elipse 9"/>
            <p:cNvSpPr/>
            <p:nvPr/>
          </p:nvSpPr>
          <p:spPr>
            <a:xfrm>
              <a:off x="5148497" y="2325073"/>
              <a:ext cx="2087366" cy="887613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4104" name="CaixaDeTexto 10"/>
            <p:cNvSpPr txBox="1">
              <a:spLocks noChangeArrowheads="1"/>
            </p:cNvSpPr>
            <p:nvPr/>
          </p:nvSpPr>
          <p:spPr bwMode="auto">
            <a:xfrm>
              <a:off x="4211960" y="5373216"/>
              <a:ext cx="3960440" cy="1200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dirty="0">
                  <a:solidFill>
                    <a:srgbClr val="FFFF00"/>
                  </a:solidFill>
                </a:rPr>
                <a:t>Capacitor de realimentação </a:t>
              </a:r>
              <a:r>
                <a:rPr lang="pt-BR" altLang="pt-BR" dirty="0" smtClean="0">
                  <a:solidFill>
                    <a:srgbClr val="FFFF00"/>
                  </a:solidFill>
                </a:rPr>
                <a:t>(compensação Miller) para </a:t>
              </a:r>
              <a:r>
                <a:rPr lang="pt-BR" altLang="pt-BR" dirty="0">
                  <a:solidFill>
                    <a:srgbClr val="FFFF00"/>
                  </a:solidFill>
                </a:rPr>
                <a:t>definir o polo dominante</a:t>
              </a:r>
            </a:p>
          </p:txBody>
        </p:sp>
        <p:cxnSp>
          <p:nvCxnSpPr>
            <p:cNvPr id="13" name="Conector de seta reta 12"/>
            <p:cNvCxnSpPr/>
            <p:nvPr/>
          </p:nvCxnSpPr>
          <p:spPr>
            <a:xfrm flipH="1">
              <a:off x="5867566" y="3212686"/>
              <a:ext cx="504778" cy="230398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aixaDeTexto 13"/>
          <p:cNvSpPr txBox="1"/>
          <p:nvPr/>
        </p:nvSpPr>
        <p:spPr>
          <a:xfrm>
            <a:off x="1763688" y="11663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Circuitos de Amplificadores Operacionais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2133600"/>
            <a:ext cx="7405687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19672" y="47667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Análise para pequenos sinais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1557338"/>
            <a:ext cx="7356475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19672" y="47667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Análise para pequenos sinais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989138"/>
            <a:ext cx="72009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763688" y="11663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Circuitos de Amplificadores Operacionais</a:t>
            </a:r>
            <a:endParaRPr lang="pt-B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763688" y="11663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Circuitos de Amplificadores Operacionais</a:t>
            </a:r>
            <a:endParaRPr lang="pt-BR" b="1" dirty="0">
              <a:solidFill>
                <a:schemeClr val="bg1"/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2411413" y="908322"/>
            <a:ext cx="5832475" cy="5761038"/>
            <a:chOff x="2411413" y="908322"/>
            <a:chExt cx="5832475" cy="5761038"/>
          </a:xfrm>
        </p:grpSpPr>
        <p:grpSp>
          <p:nvGrpSpPr>
            <p:cNvPr id="16" name="Grupo 15"/>
            <p:cNvGrpSpPr/>
            <p:nvPr/>
          </p:nvGrpSpPr>
          <p:grpSpPr>
            <a:xfrm>
              <a:off x="2411413" y="908322"/>
              <a:ext cx="5832475" cy="5761038"/>
              <a:chOff x="2411413" y="980330"/>
              <a:chExt cx="5832475" cy="5761038"/>
            </a:xfrm>
          </p:grpSpPr>
          <p:grpSp>
            <p:nvGrpSpPr>
              <p:cNvPr id="13" name="Grupo 12"/>
              <p:cNvGrpSpPr/>
              <p:nvPr/>
            </p:nvGrpSpPr>
            <p:grpSpPr>
              <a:xfrm>
                <a:off x="2411413" y="980330"/>
                <a:ext cx="5832475" cy="5761038"/>
                <a:chOff x="2411413" y="908720"/>
                <a:chExt cx="5832475" cy="5761038"/>
              </a:xfrm>
            </p:grpSpPr>
            <p:pic>
              <p:nvPicPr>
                <p:cNvPr id="6146" name="Picture 4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11413" y="908720"/>
                  <a:ext cx="5832475" cy="57610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6" name="Conector reto 5"/>
                <p:cNvCxnSpPr/>
                <p:nvPr/>
              </p:nvCxnSpPr>
              <p:spPr>
                <a:xfrm flipV="1">
                  <a:off x="6444208" y="3284984"/>
                  <a:ext cx="0" cy="2556000"/>
                </a:xfrm>
                <a:prstGeom prst="line">
                  <a:avLst/>
                </a:prstGeom>
                <a:ln w="15875">
                  <a:solidFill>
                    <a:schemeClr val="accent6"/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to 7"/>
                <p:cNvCxnSpPr/>
                <p:nvPr/>
              </p:nvCxnSpPr>
              <p:spPr>
                <a:xfrm>
                  <a:off x="6444208" y="3284984"/>
                  <a:ext cx="1008112" cy="0"/>
                </a:xfrm>
                <a:prstGeom prst="line">
                  <a:avLst/>
                </a:prstGeom>
                <a:ln w="15875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de seta reta 9"/>
                <p:cNvCxnSpPr/>
                <p:nvPr/>
              </p:nvCxnSpPr>
              <p:spPr>
                <a:xfrm flipV="1">
                  <a:off x="7020272" y="3284984"/>
                  <a:ext cx="0" cy="180000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de seta reta 11"/>
                <p:cNvCxnSpPr/>
                <p:nvPr/>
              </p:nvCxnSpPr>
              <p:spPr>
                <a:xfrm>
                  <a:off x="7020272" y="2780928"/>
                  <a:ext cx="0" cy="288032"/>
                </a:xfrm>
                <a:prstGeom prst="straightConnector1">
                  <a:avLst/>
                </a:prstGeom>
                <a:ln w="254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CaixaDeTexto 10"/>
                <p:cNvSpPr txBox="1"/>
                <p:nvPr/>
              </p:nvSpPr>
              <p:spPr>
                <a:xfrm>
                  <a:off x="6732240" y="3356992"/>
                  <a:ext cx="1511648" cy="338554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pt-BR" sz="1600" dirty="0" smtClean="0"/>
                    <a:t>Margem de ganho</a:t>
                  </a:r>
                  <a:endParaRPr lang="pt-BR" sz="1600" dirty="0"/>
                </a:p>
              </p:txBody>
            </p:sp>
          </p:grpSp>
          <p:sp>
            <p:nvSpPr>
              <p:cNvPr id="14" name="Elipse 13"/>
              <p:cNvSpPr/>
              <p:nvPr/>
            </p:nvSpPr>
            <p:spPr>
              <a:xfrm>
                <a:off x="6012160" y="2924944"/>
                <a:ext cx="288032" cy="611650"/>
              </a:xfrm>
              <a:prstGeom prst="ellipse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6156176" y="3068960"/>
                <a:ext cx="72008" cy="7161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2" name="Grupo 21"/>
            <p:cNvGrpSpPr/>
            <p:nvPr/>
          </p:nvGrpSpPr>
          <p:grpSpPr>
            <a:xfrm>
              <a:off x="6012160" y="5661248"/>
              <a:ext cx="648072" cy="576064"/>
              <a:chOff x="6012160" y="5661248"/>
              <a:chExt cx="648072" cy="576064"/>
            </a:xfrm>
          </p:grpSpPr>
          <p:grpSp>
            <p:nvGrpSpPr>
              <p:cNvPr id="21" name="Grupo 20"/>
              <p:cNvGrpSpPr/>
              <p:nvPr/>
            </p:nvGrpSpPr>
            <p:grpSpPr>
              <a:xfrm>
                <a:off x="6012160" y="5661248"/>
                <a:ext cx="648072" cy="576064"/>
                <a:chOff x="6012160" y="5661248"/>
                <a:chExt cx="648072" cy="576064"/>
              </a:xfrm>
            </p:grpSpPr>
            <p:sp>
              <p:nvSpPr>
                <p:cNvPr id="17" name="Elipse 16"/>
                <p:cNvSpPr/>
                <p:nvPr/>
              </p:nvSpPr>
              <p:spPr>
                <a:xfrm>
                  <a:off x="6012160" y="5661248"/>
                  <a:ext cx="648072" cy="576064"/>
                </a:xfrm>
                <a:prstGeom prst="ellipse">
                  <a:avLst/>
                </a:prstGeom>
                <a:noFill/>
                <a:ln w="317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/>
                <p:cNvSpPr/>
                <p:nvPr/>
              </p:nvSpPr>
              <p:spPr>
                <a:xfrm>
                  <a:off x="6408000" y="5814000"/>
                  <a:ext cx="72008" cy="108296"/>
                </a:xfrm>
                <a:prstGeom prst="ellipse">
                  <a:avLst/>
                </a:prstGeom>
                <a:solidFill>
                  <a:schemeClr val="tx1"/>
                </a:solidFill>
                <a:ln w="317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ixaDeTexto 18"/>
                  <p:cNvSpPr txBox="1"/>
                  <p:nvPr/>
                </p:nvSpPr>
                <p:spPr>
                  <a:xfrm>
                    <a:off x="6084168" y="5826750"/>
                    <a:ext cx="5040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180</m:t>
                              </m:r>
                            </m:sub>
                          </m:sSub>
                        </m:oMath>
                      </m:oMathPara>
                    </a14:m>
                    <a:endParaRPr lang="pt-BR" sz="1600" dirty="0"/>
                  </a:p>
                </p:txBody>
              </p:sp>
            </mc:Choice>
            <mc:Fallback xmlns="">
              <p:sp>
                <p:nvSpPr>
                  <p:cNvPr id="19" name="CaixaDeTexto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4168" y="5826750"/>
                    <a:ext cx="504056" cy="33855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272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 descr="c:\My Documents\New Folder\ch09_conv\sedr42021_09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565400"/>
            <a:ext cx="7477125" cy="230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1671638" y="5732463"/>
            <a:ext cx="737235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en-US" sz="1600" b="1">
                <a:solidFill>
                  <a:schemeClr val="bg1"/>
                </a:solidFill>
              </a:rPr>
              <a:t>Figura 9.5  </a:t>
            </a:r>
            <a:r>
              <a:rPr lang="pt-BR" altLang="en-US" sz="1600">
                <a:solidFill>
                  <a:schemeClr val="bg1"/>
                </a:solidFill>
              </a:rPr>
              <a:t>Circuito equivalente para pequenos sinais para o amp op da Figura 9.1 com a resistência R incluída em série com </a:t>
            </a:r>
            <a:r>
              <a:rPr lang="pt-BR" altLang="en-US" sz="1600" i="1">
                <a:solidFill>
                  <a:schemeClr val="bg1"/>
                </a:solidFill>
              </a:rPr>
              <a:t>C</a:t>
            </a:r>
            <a:r>
              <a:rPr lang="pt-BR" altLang="en-US" sz="1600" i="1" baseline="-25000">
                <a:solidFill>
                  <a:schemeClr val="bg1"/>
                </a:solidFill>
              </a:rPr>
              <a:t>C</a:t>
            </a:r>
            <a:r>
              <a:rPr lang="pt-BR" altLang="en-US" sz="160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 descr="c:\My Documents\New Folder\ch09_conv\sedr42021_09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844675"/>
            <a:ext cx="7219950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1695450" y="5732463"/>
            <a:ext cx="737235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en-US" sz="1600" b="1">
                <a:solidFill>
                  <a:schemeClr val="bg1"/>
                </a:solidFill>
              </a:rPr>
              <a:t>Figura 9.6  </a:t>
            </a:r>
            <a:r>
              <a:rPr lang="pt-BR" altLang="en-US" sz="1600">
                <a:solidFill>
                  <a:schemeClr val="bg1"/>
                </a:solidFill>
              </a:rPr>
              <a:t>Um seguidor de ganho unitário com um grande degrau de entrada.  Como a tensão de saída não pode variar instantaneamente, uma grande tensão diferencial aparece entre os terminais de entrada do amp 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8" y="1981200"/>
            <a:ext cx="7170737" cy="435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693641" y="375047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Circuito do </a:t>
            </a:r>
            <a:r>
              <a:rPr lang="pt-BR" b="1" dirty="0" err="1" smtClean="0">
                <a:solidFill>
                  <a:schemeClr val="bg1"/>
                </a:solidFill>
              </a:rPr>
              <a:t>Amp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Op</a:t>
            </a:r>
            <a:r>
              <a:rPr lang="pt-BR" b="1" dirty="0" smtClean="0">
                <a:solidFill>
                  <a:schemeClr val="bg1"/>
                </a:solidFill>
              </a:rPr>
              <a:t> 741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268413"/>
            <a:ext cx="7481887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0"/>
            <a:ext cx="3421062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8" y="3933825"/>
            <a:ext cx="40290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-14288" y="1139825"/>
            <a:ext cx="5522913" cy="4665663"/>
            <a:chOff x="-13981" y="1140119"/>
            <a:chExt cx="5522085" cy="4665145"/>
          </a:xfrm>
        </p:grpSpPr>
        <p:pic>
          <p:nvPicPr>
            <p:cNvPr id="10246" name="Imagem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981" y="1140119"/>
              <a:ext cx="4178890" cy="2754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Elipse 1"/>
            <p:cNvSpPr/>
            <p:nvPr/>
          </p:nvSpPr>
          <p:spPr>
            <a:xfrm>
              <a:off x="3635135" y="3789363"/>
              <a:ext cx="1872969" cy="201590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Verdana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310</Words>
  <Application>Microsoft Office PowerPoint</Application>
  <PresentationFormat>Apresentação na tela (4:3)</PresentationFormat>
  <Paragraphs>58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Cambria Math</vt:lpstr>
      <vt:lpstr>Times New Roman</vt:lpstr>
      <vt:lpstr>Verdana</vt:lpstr>
      <vt:lpstr>Estrutura padrão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MaZZo Graphics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MaZZo</dc:creator>
  <cp:lastModifiedBy>Mário Sarcinelli Filho</cp:lastModifiedBy>
  <cp:revision>38</cp:revision>
  <dcterms:created xsi:type="dcterms:W3CDTF">2007-11-06T01:10:31Z</dcterms:created>
  <dcterms:modified xsi:type="dcterms:W3CDTF">2017-11-30T18:48:14Z</dcterms:modified>
</cp:coreProperties>
</file>