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83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1C4D2-E407-4B20-B914-F91C990AD65A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B491-EBAA-4A6C-9130-DE4E98B27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somador de ponto-flutuante do projeto usa um algoritmo similar. Para simplificar a implementação, os arredondamentos são ignorados.</a:t>
            </a:r>
          </a:p>
          <a:p>
            <a:r>
              <a:rPr lang="pt-BR" dirty="0"/>
              <a:t>Durante a fase de alinhamento e normalização, os bits inferiores do significando serão descartados quando deslocados. </a:t>
            </a:r>
          </a:p>
          <a:p>
            <a:r>
              <a:rPr lang="pt-BR" dirty="0"/>
              <a:t>O projeto é dividido em quatro estágios, cada um correspondendo a um passo do algoritmo apresentado. </a:t>
            </a:r>
          </a:p>
          <a:p>
            <a:r>
              <a:rPr lang="pt-BR" dirty="0"/>
              <a:t>Os sufixos ‘b’, ‘s’, ‘a’, ‘r’, e ‘n’, usados nos nomes dos sinais são para “</a:t>
            </a:r>
            <a:r>
              <a:rPr lang="pt-BR" i="1" dirty="0"/>
              <a:t>big </a:t>
            </a:r>
            <a:r>
              <a:rPr lang="pt-BR" i="1" dirty="0" err="1"/>
              <a:t>number</a:t>
            </a:r>
            <a:r>
              <a:rPr lang="pt-BR" dirty="0"/>
              <a:t>”,  “</a:t>
            </a:r>
            <a:r>
              <a:rPr lang="pt-BR" i="1" dirty="0"/>
              <a:t>small</a:t>
            </a:r>
            <a:r>
              <a:rPr lang="pt-BR" dirty="0"/>
              <a:t> </a:t>
            </a:r>
            <a:r>
              <a:rPr lang="pt-BR" i="1" dirty="0" err="1"/>
              <a:t>number</a:t>
            </a:r>
            <a:r>
              <a:rPr lang="pt-BR" dirty="0"/>
              <a:t>”,  “</a:t>
            </a:r>
            <a:r>
              <a:rPr lang="pt-BR" i="1" dirty="0" err="1"/>
              <a:t>aligned</a:t>
            </a:r>
            <a:r>
              <a:rPr lang="pt-BR" dirty="0"/>
              <a:t> </a:t>
            </a:r>
            <a:r>
              <a:rPr lang="pt-BR" i="1" dirty="0" err="1"/>
              <a:t>number</a:t>
            </a:r>
            <a:r>
              <a:rPr lang="pt-BR" dirty="0"/>
              <a:t>”,  “</a:t>
            </a:r>
            <a:r>
              <a:rPr lang="pt-BR" i="1" dirty="0" err="1"/>
              <a:t>result</a:t>
            </a:r>
            <a:r>
              <a:rPr lang="pt-BR" dirty="0"/>
              <a:t> </a:t>
            </a:r>
            <a:r>
              <a:rPr lang="pt-BR" i="1" dirty="0" err="1"/>
              <a:t>of</a:t>
            </a:r>
            <a:r>
              <a:rPr lang="pt-BR" dirty="0"/>
              <a:t> </a:t>
            </a:r>
            <a:r>
              <a:rPr lang="pt-BR" i="1" dirty="0" err="1"/>
              <a:t>addition</a:t>
            </a:r>
            <a:r>
              <a:rPr lang="pt-BR" i="1" dirty="0"/>
              <a:t>/</a:t>
            </a:r>
            <a:r>
              <a:rPr lang="pt-BR" i="1" dirty="0" err="1"/>
              <a:t>subtraction</a:t>
            </a:r>
            <a:r>
              <a:rPr lang="pt-BR" dirty="0"/>
              <a:t>” </a:t>
            </a:r>
            <a:r>
              <a:rPr lang="pt-BR" dirty="0" err="1"/>
              <a:t>and</a:t>
            </a:r>
            <a:r>
              <a:rPr lang="pt-BR" dirty="0"/>
              <a:t> “</a:t>
            </a:r>
            <a:r>
              <a:rPr lang="pt-BR" i="1" dirty="0" err="1"/>
              <a:t>normalized</a:t>
            </a:r>
            <a:r>
              <a:rPr lang="pt-BR" dirty="0"/>
              <a:t> </a:t>
            </a:r>
            <a:r>
              <a:rPr lang="pt-BR" i="1" dirty="0" err="1"/>
              <a:t>number</a:t>
            </a:r>
            <a:r>
              <a:rPr lang="pt-BR" dirty="0"/>
              <a:t>”, respectivamente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pt-BR" dirty="0"/>
              <a:t>O código é mostrado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98D47D-1A3B-9513-2E05-EC08E9FA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81175"/>
            <a:ext cx="6524625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07408E-9ED2-CB9C-D166-596B1374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41" y="1484784"/>
            <a:ext cx="804862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5982C8-A7E0-E7BD-5FAB-FF38F5FE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19212"/>
            <a:ext cx="574357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4A144-1019-81A6-F922-D9A34BAB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76387"/>
            <a:ext cx="692467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0C61AA-A46F-677D-A46A-2E144DFA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54455"/>
            <a:ext cx="558165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2469D4-FFFC-2CF4-5797-2C054B92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21130"/>
            <a:ext cx="726757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692" y="1214422"/>
            <a:ext cx="8519274" cy="546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circuito no primeiro estágio compara as magnitudes e </a:t>
            </a:r>
            <a:r>
              <a:rPr lang="pt-BR" dirty="0" err="1"/>
              <a:t>roteia</a:t>
            </a:r>
            <a:r>
              <a:rPr lang="pt-BR" dirty="0"/>
              <a:t> o maior número para os sinais </a:t>
            </a:r>
            <a:r>
              <a:rPr lang="pt-BR" b="1" dirty="0" err="1"/>
              <a:t>signb</a:t>
            </a:r>
            <a:r>
              <a:rPr lang="pt-BR" dirty="0"/>
              <a:t>, </a:t>
            </a:r>
            <a:r>
              <a:rPr lang="pt-BR" b="1" dirty="0" err="1"/>
              <a:t>expb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fracb</a:t>
            </a:r>
            <a:r>
              <a:rPr lang="pt-BR" dirty="0"/>
              <a:t>, e o menor número é </a:t>
            </a:r>
            <a:r>
              <a:rPr lang="pt-BR" dirty="0" err="1"/>
              <a:t>roteado</a:t>
            </a:r>
            <a:r>
              <a:rPr lang="pt-BR" dirty="0"/>
              <a:t> para os sinais </a:t>
            </a:r>
            <a:r>
              <a:rPr lang="pt-BR" b="1" dirty="0" err="1"/>
              <a:t>signs</a:t>
            </a:r>
            <a:r>
              <a:rPr lang="pt-BR" dirty="0"/>
              <a:t>, </a:t>
            </a:r>
            <a:r>
              <a:rPr lang="pt-BR" b="1" dirty="0" err="1"/>
              <a:t>exps</a:t>
            </a:r>
            <a:r>
              <a:rPr lang="pt-BR" dirty="0"/>
              <a:t> e </a:t>
            </a:r>
            <a:r>
              <a:rPr lang="pt-BR" b="1" dirty="0" err="1"/>
              <a:t>fracs</a:t>
            </a:r>
            <a:endParaRPr lang="pt-BR" b="1" dirty="0"/>
          </a:p>
          <a:p>
            <a:r>
              <a:rPr lang="pt-BR" dirty="0"/>
              <a:t>A comparação é feita entre </a:t>
            </a:r>
            <a:r>
              <a:rPr lang="pt-BR" dirty="0" err="1"/>
              <a:t>expl&amp;fracl</a:t>
            </a:r>
            <a:r>
              <a:rPr lang="pt-BR" dirty="0"/>
              <a:t> e exp2&amp;frac2. Isto implica que os expoentes são comparados primeiro e se eles são iguais, então os </a:t>
            </a:r>
            <a:r>
              <a:rPr lang="pt-BR" dirty="0" err="1"/>
              <a:t>significandos</a:t>
            </a:r>
            <a:r>
              <a:rPr lang="pt-BR" dirty="0"/>
              <a:t> são comparados.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circuito no segundo estágio executa o alinhamento. Ele primeiro calcula a diferença entre os expoentes que é dada por </a:t>
            </a:r>
            <a:r>
              <a:rPr lang="pt-BR" b="1" dirty="0" err="1"/>
              <a:t>expb-exps</a:t>
            </a:r>
            <a:r>
              <a:rPr lang="pt-BR" dirty="0"/>
              <a:t>, e então desloca o significando, </a:t>
            </a:r>
            <a:r>
              <a:rPr lang="pt-BR" b="1" dirty="0" err="1"/>
              <a:t>fracs</a:t>
            </a:r>
            <a:r>
              <a:rPr lang="pt-BR" dirty="0"/>
              <a:t>, à direita desta quantidade. </a:t>
            </a:r>
          </a:p>
          <a:p>
            <a:r>
              <a:rPr lang="pt-BR" dirty="0"/>
              <a:t>O significando alinhado é chamado </a:t>
            </a:r>
            <a:r>
              <a:rPr lang="pt-BR" b="1" dirty="0"/>
              <a:t>fraca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O circuito no terceiro estágio executa a adição em sinal –magnitude, similar ao que foi feito no Projeto 3. </a:t>
            </a:r>
          </a:p>
          <a:p>
            <a:r>
              <a:rPr lang="pt-BR" dirty="0"/>
              <a:t>Note que os </a:t>
            </a:r>
            <a:r>
              <a:rPr lang="pt-BR" dirty="0" err="1"/>
              <a:t>operandos</a:t>
            </a:r>
            <a:r>
              <a:rPr lang="pt-BR" dirty="0"/>
              <a:t> são estendidos por um bit para acomodar o bit de transporte (</a:t>
            </a:r>
            <a:r>
              <a:rPr lang="pt-BR" i="1" dirty="0" err="1"/>
              <a:t>carry-out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34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05- Somador de Ponto-flutuante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3- Circuitos </a:t>
            </a:r>
            <a:r>
              <a:rPr lang="pt-BR" dirty="0" err="1"/>
              <a:t>Combinacionais</a:t>
            </a:r>
            <a:r>
              <a:rPr lang="pt-BR" dirty="0"/>
              <a:t> a Nível RTL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circuito no quarto estágio executa a normalização, que ajusta o resultado para fazer a saída final de acordo com o formato normalizado. </a:t>
            </a:r>
          </a:p>
          <a:p>
            <a:r>
              <a:rPr lang="pt-BR" dirty="0"/>
              <a:t>O circuito de normalização é construído em três segmentos. </a:t>
            </a:r>
          </a:p>
          <a:p>
            <a:pPr lvl="1"/>
            <a:r>
              <a:rPr lang="pt-BR" dirty="0"/>
              <a:t>O primeiro conta o número de zeros à direita da vírgula. É semelhante a um codificador de prioridade. </a:t>
            </a:r>
          </a:p>
          <a:p>
            <a:pPr lvl="1"/>
            <a:r>
              <a:rPr lang="pt-BR" dirty="0"/>
              <a:t>O segundo segmento desloca o significando à esquerda pela quantidade determinada no primeiro segmento.  </a:t>
            </a:r>
          </a:p>
          <a:p>
            <a:pPr lvl="1"/>
            <a:r>
              <a:rPr lang="pt-BR" dirty="0"/>
              <a:t>O último segmento verifica o transporte de saída (</a:t>
            </a:r>
            <a:r>
              <a:rPr lang="pt-BR" i="1" dirty="0" err="1"/>
              <a:t>carry</a:t>
            </a:r>
            <a:r>
              <a:rPr lang="pt-BR" i="1" dirty="0"/>
              <a:t>-out</a:t>
            </a:r>
            <a:r>
              <a:rPr lang="pt-BR" dirty="0"/>
              <a:t>) e a condição zero e gera o número final normalizado.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Circuito de teste:</a:t>
            </a:r>
            <a:r>
              <a:rPr lang="pt-BR" dirty="0"/>
              <a:t> O somador de ponto flutuante tem dois </a:t>
            </a:r>
            <a:r>
              <a:rPr lang="pt-BR" dirty="0" err="1"/>
              <a:t>operandos</a:t>
            </a:r>
            <a:r>
              <a:rPr lang="pt-BR" dirty="0"/>
              <a:t> de 13 bits. </a:t>
            </a:r>
          </a:p>
          <a:p>
            <a:r>
              <a:rPr lang="pt-BR" dirty="0"/>
              <a:t>Utilizando as chaves (</a:t>
            </a:r>
            <a:r>
              <a:rPr lang="pt-BR" i="1" dirty="0"/>
              <a:t>switches</a:t>
            </a:r>
            <a:r>
              <a:rPr lang="pt-BR" dirty="0"/>
              <a:t>) e botões (</a:t>
            </a:r>
            <a:r>
              <a:rPr lang="pt-BR" i="1" dirty="0" err="1"/>
              <a:t>pushbuttons</a:t>
            </a:r>
            <a:r>
              <a:rPr lang="pt-BR" dirty="0"/>
              <a:t>) não é possível fornecer entradas físicas suficientes para testar o circuito. </a:t>
            </a:r>
          </a:p>
          <a:p>
            <a:r>
              <a:rPr lang="pt-BR" dirty="0"/>
              <a:t>Para acomodar os 26 </a:t>
            </a:r>
            <a:r>
              <a:rPr lang="pt-BR" i="1" dirty="0"/>
              <a:t>bits</a:t>
            </a:r>
            <a:r>
              <a:rPr lang="pt-BR" dirty="0"/>
              <a:t> do somador de ponto flutuante, deve-se criar um circuito de teste atribuindo constantes ou duplicando sinais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 é mostrado a seguir. </a:t>
            </a:r>
          </a:p>
          <a:p>
            <a:r>
              <a:rPr lang="pt-BR" dirty="0"/>
              <a:t>Ele atribui um operando como constante e usa 8 chaves com algumas duplicatas para o outro operando. </a:t>
            </a:r>
          </a:p>
          <a:p>
            <a:r>
              <a:rPr lang="pt-BR" dirty="0"/>
              <a:t>O resultado é passado a decodificadores hexa e o sinal do circuito é mostrado no </a:t>
            </a:r>
            <a:r>
              <a:rPr lang="pt-BR" i="1" dirty="0"/>
              <a:t>display</a:t>
            </a:r>
            <a:r>
              <a:rPr lang="pt-BR" dirty="0"/>
              <a:t> de 7-segmentos</a:t>
            </a:r>
          </a:p>
        </p:txBody>
      </p:sp>
    </p:spTree>
    <p:extLst>
      <p:ext uri="{BB962C8B-B14F-4D97-AF65-F5344CB8AC3E}">
        <p14:creationId xmlns:p14="http://schemas.microsoft.com/office/powerpoint/2010/main" val="272979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89" y="1676411"/>
            <a:ext cx="78962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33567"/>
            <a:ext cx="70389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2581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315" y="1938338"/>
            <a:ext cx="81057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novo projeto no </a:t>
            </a:r>
            <a:r>
              <a:rPr lang="pt-BR" dirty="0" err="1"/>
              <a:t>Xilinx</a:t>
            </a:r>
            <a:r>
              <a:rPr lang="pt-BR" dirty="0"/>
              <a:t> Vivado</a:t>
            </a:r>
          </a:p>
          <a:p>
            <a:r>
              <a:rPr lang="pt-BR" dirty="0"/>
              <a:t>Inclua uma cópia do arquivo com a listagem do circuito de teste (</a:t>
            </a:r>
            <a:r>
              <a:rPr lang="pt-BR" i="1" dirty="0"/>
              <a:t>list_ch03_20_fp_test.vhd</a:t>
            </a:r>
            <a:r>
              <a:rPr lang="pt-BR" dirty="0"/>
              <a:t>) </a:t>
            </a:r>
            <a:r>
              <a:rPr lang="pt-BR" b="1" dirty="0"/>
              <a:t>do livro 1ª edição</a:t>
            </a:r>
          </a:p>
          <a:p>
            <a:r>
              <a:rPr lang="pt-BR" dirty="0"/>
              <a:t>Inclua uma cópia do arquivo com a listagem do somador em ponto-flutuante (</a:t>
            </a:r>
            <a:r>
              <a:rPr lang="pt-BR" i="1" dirty="0" err="1"/>
              <a:t>fp_adder.vhd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com a listagem do conversor de hexa para 7-segmentos (</a:t>
            </a:r>
            <a:r>
              <a:rPr lang="pt-BR" i="1" dirty="0" err="1"/>
              <a:t>hex_to_sseg.vhd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com o código do Capítulo 4 para o multiplexador entre </a:t>
            </a:r>
            <a:r>
              <a:rPr lang="pt-BR" i="1" dirty="0"/>
              <a:t>displays</a:t>
            </a:r>
            <a:r>
              <a:rPr lang="pt-BR" dirty="0"/>
              <a:t> (</a:t>
            </a:r>
            <a:r>
              <a:rPr lang="pt-BR" i="1" dirty="0" err="1"/>
              <a:t>disp_mux.vhd</a:t>
            </a:r>
            <a:r>
              <a:rPr lang="pt-BR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Gere o arquivo de programação, configure a FPGA e teste o circuito mudando as chaves e pressionando os botões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Ponto-flutuante é outro formato para representar um número. Com o mesmo número de </a:t>
            </a:r>
            <a:r>
              <a:rPr lang="pt-BR" i="1" dirty="0"/>
              <a:t>bits</a:t>
            </a:r>
            <a:r>
              <a:rPr lang="pt-BR" dirty="0"/>
              <a:t>,  a faixa de valores em formato ponto-flutuante é muito maior do que no formato </a:t>
            </a:r>
            <a:r>
              <a:rPr lang="pt-BR" i="1" dirty="0" err="1"/>
              <a:t>signed</a:t>
            </a:r>
            <a:r>
              <a:rPr lang="pt-BR" dirty="0"/>
              <a:t>. </a:t>
            </a:r>
          </a:p>
          <a:p>
            <a:r>
              <a:rPr lang="pt-BR" dirty="0"/>
              <a:t>Embora VHDL tenha um tipo de dado construído internamente, ele é muito complexo para ser sintetizado automaticamente.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Neste projeto é usado formato de 13 </a:t>
            </a:r>
            <a:r>
              <a:rPr lang="pt-BR" i="1" dirty="0"/>
              <a:t>bits</a:t>
            </a:r>
            <a:r>
              <a:rPr lang="pt-BR" dirty="0"/>
              <a:t> simplificado e os erros de arredondamento são ignorados. </a:t>
            </a:r>
          </a:p>
          <a:p>
            <a:r>
              <a:rPr lang="pt-BR" dirty="0"/>
              <a:t>A representação consiste de um </a:t>
            </a:r>
            <a:r>
              <a:rPr lang="pt-BR" i="1" dirty="0"/>
              <a:t>bit</a:t>
            </a:r>
            <a:r>
              <a:rPr lang="pt-BR" dirty="0"/>
              <a:t> </a:t>
            </a:r>
            <a:r>
              <a:rPr lang="pt-BR" b="1" dirty="0"/>
              <a:t>s</a:t>
            </a:r>
            <a:r>
              <a:rPr lang="pt-BR" dirty="0"/>
              <a:t>, que indica o sinal do número (1 se negativo); um campo de expoente </a:t>
            </a:r>
            <a:r>
              <a:rPr lang="pt-BR" b="1" dirty="0"/>
              <a:t>e</a:t>
            </a:r>
            <a:r>
              <a:rPr lang="pt-BR" dirty="0"/>
              <a:t> de 4 </a:t>
            </a:r>
            <a:r>
              <a:rPr lang="pt-BR" i="1" dirty="0"/>
              <a:t>bits</a:t>
            </a:r>
            <a:r>
              <a:rPr lang="pt-BR" dirty="0"/>
              <a:t> e o campo </a:t>
            </a:r>
            <a:r>
              <a:rPr lang="pt-BR" i="1" dirty="0"/>
              <a:t>f</a:t>
            </a:r>
            <a:r>
              <a:rPr lang="pt-BR" dirty="0"/>
              <a:t> que representa o significando ou a fração. </a:t>
            </a:r>
          </a:p>
          <a:p>
            <a:r>
              <a:rPr lang="pt-BR" dirty="0"/>
              <a:t>Neste formato, o valor de um número é (-1)</a:t>
            </a:r>
            <a:r>
              <a:rPr lang="pt-BR" b="1" baseline="30000" dirty="0"/>
              <a:t>s</a:t>
            </a:r>
            <a:r>
              <a:rPr lang="pt-BR" dirty="0"/>
              <a:t> * . f * 2</a:t>
            </a:r>
            <a:r>
              <a:rPr lang="pt-BR" b="1" baseline="30000" dirty="0"/>
              <a:t>e</a:t>
            </a:r>
            <a:endParaRPr lang="pt-BR" b="1" dirty="0"/>
          </a:p>
          <a:p>
            <a:r>
              <a:rPr lang="pt-BR" dirty="0"/>
              <a:t>A magnitude do número é  . f * 2</a:t>
            </a:r>
            <a:r>
              <a:rPr lang="pt-BR" b="1" baseline="30000" dirty="0"/>
              <a:t>e </a:t>
            </a:r>
            <a:r>
              <a:rPr lang="pt-BR" dirty="0"/>
              <a:t>e o termo</a:t>
            </a:r>
            <a:r>
              <a:rPr lang="pt-BR" b="1" dirty="0"/>
              <a:t> </a:t>
            </a:r>
            <a:r>
              <a:rPr lang="pt-BR" dirty="0"/>
              <a:t>(-1)</a:t>
            </a:r>
            <a:r>
              <a:rPr lang="pt-BR" b="1" baseline="30000" dirty="0"/>
              <a:t>s</a:t>
            </a:r>
            <a:r>
              <a:rPr lang="pt-BR" dirty="0"/>
              <a:t> é só o modo formal de mostrar que s = 1 representa um número negativo. </a:t>
            </a:r>
          </a:p>
          <a:p>
            <a:r>
              <a:rPr lang="pt-BR" dirty="0"/>
              <a:t>Desde que o </a:t>
            </a:r>
            <a:r>
              <a:rPr lang="pt-BR" i="1" dirty="0"/>
              <a:t>bit</a:t>
            </a:r>
            <a:r>
              <a:rPr lang="pt-BR" dirty="0"/>
              <a:t> de sinal está separado do resto do número, o formato pode ser considerado como uma variação do formato sinal-magnitude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Neste exemplo são feitas as seguintes suposições:</a:t>
            </a:r>
          </a:p>
          <a:p>
            <a:pPr lvl="1"/>
            <a:r>
              <a:rPr lang="pt-BR" dirty="0"/>
              <a:t>Tanto o expoente e quanto o significando estão em formato </a:t>
            </a:r>
            <a:r>
              <a:rPr lang="pt-BR" i="1" dirty="0" err="1"/>
              <a:t>unsigned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 representação tem que ser normalizada ou zero.  Representação n</a:t>
            </a:r>
            <a:r>
              <a:rPr lang="pt-BR" i="1" dirty="0"/>
              <a:t>ormalizada significa que o </a:t>
            </a:r>
            <a:r>
              <a:rPr lang="pt-BR" dirty="0"/>
              <a:t>MSB do significando deve ser ‘1’. Se a magnitude do resultado da computação for menor do que a menor magnitude normalizada diferente de zero, ou seja, 0.10000000 * 2</a:t>
            </a:r>
            <a:r>
              <a:rPr lang="pt-BR" baseline="30000" dirty="0"/>
              <a:t>0000</a:t>
            </a:r>
            <a:r>
              <a:rPr lang="pt-BR" dirty="0"/>
              <a:t>, ela deve ser convertida para zero.</a:t>
            </a:r>
          </a:p>
          <a:p>
            <a:r>
              <a:rPr lang="pt-BR" dirty="0"/>
              <a:t>Sob estas suposições, a maior e a menor magnitude diferente de zero são 0.11111111*2</a:t>
            </a:r>
            <a:r>
              <a:rPr lang="pt-BR" baseline="30000" dirty="0"/>
              <a:t>l1I1</a:t>
            </a:r>
            <a:r>
              <a:rPr lang="pt-BR" dirty="0"/>
              <a:t> e 0.10000000*2</a:t>
            </a:r>
            <a:r>
              <a:rPr lang="pt-BR" baseline="30000" dirty="0"/>
              <a:t>0000</a:t>
            </a:r>
            <a:r>
              <a:rPr lang="pt-BR" dirty="0"/>
              <a:t>, e a variação é de cerca de 2</a:t>
            </a:r>
            <a:r>
              <a:rPr lang="pt-BR" baseline="30000" dirty="0"/>
              <a:t>16</a:t>
            </a:r>
            <a:r>
              <a:rPr lang="pt-BR" dirty="0"/>
              <a:t> (isto é, 0.11111111*2</a:t>
            </a:r>
            <a:r>
              <a:rPr lang="pt-BR" baseline="30000" dirty="0"/>
              <a:t>l1I1</a:t>
            </a:r>
            <a:r>
              <a:rPr lang="pt-BR" dirty="0"/>
              <a:t>/0.10000000*2</a:t>
            </a:r>
            <a:r>
              <a:rPr lang="pt-BR" baseline="30000" dirty="0"/>
              <a:t>0000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Nosso projeto de somador de ponto-flutuante segue o processo de adicionar números manualmente em notação científica.  Este processo pode ser melhor explicado por meio de exemplos. </a:t>
            </a:r>
          </a:p>
          <a:p>
            <a:r>
              <a:rPr lang="pt-BR" dirty="0"/>
              <a:t>Assume-se que a largura do expoente e do significando são 1 e 2 dígitos, respectivamente. </a:t>
            </a:r>
          </a:p>
          <a:p>
            <a:r>
              <a:rPr lang="pt-BR" dirty="0"/>
              <a:t>O formato decimal é usado por simplicidade. O cálculo de diversos exemplos representativos é mostrado na figura.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ADC9A4-F7C0-F10B-879F-E2756785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43000"/>
            <a:ext cx="6524625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cálculo segue quatro passos principais:</a:t>
            </a:r>
          </a:p>
          <a:p>
            <a:pPr lvl="1"/>
            <a:r>
              <a:rPr lang="pt-BR" dirty="0"/>
              <a:t>Classificação (</a:t>
            </a:r>
            <a:r>
              <a:rPr lang="pt-BR" i="1" dirty="0" err="1"/>
              <a:t>Sorting</a:t>
            </a:r>
            <a:r>
              <a:rPr lang="pt-BR" dirty="0">
                <a:sym typeface="Wingdings" pitchFamily="2" charset="2"/>
              </a:rPr>
              <a:t>):</a:t>
            </a:r>
            <a:r>
              <a:rPr lang="pt-BR" dirty="0"/>
              <a:t> coloca o número com maior magnitude em cima e o que tem menor magnitude embaixo (os números classificados são chamados “</a:t>
            </a:r>
            <a:r>
              <a:rPr lang="pt-BR" i="1" dirty="0"/>
              <a:t>big </a:t>
            </a:r>
            <a:r>
              <a:rPr lang="pt-BR" i="1" dirty="0" err="1"/>
              <a:t>number</a:t>
            </a:r>
            <a:r>
              <a:rPr lang="pt-BR" dirty="0"/>
              <a:t>” e “</a:t>
            </a:r>
            <a:r>
              <a:rPr lang="pt-BR" i="1" dirty="0"/>
              <a:t>small </a:t>
            </a:r>
            <a:r>
              <a:rPr lang="pt-BR" i="1" dirty="0" err="1"/>
              <a:t>number</a:t>
            </a:r>
            <a:r>
              <a:rPr lang="pt-BR" dirty="0"/>
              <a:t>”).</a:t>
            </a:r>
          </a:p>
          <a:p>
            <a:pPr lvl="1"/>
            <a:r>
              <a:rPr lang="pt-BR" dirty="0"/>
              <a:t>Alinhamento (</a:t>
            </a:r>
            <a:r>
              <a:rPr lang="pt-BR" i="1" dirty="0" err="1"/>
              <a:t>Alignment</a:t>
            </a:r>
            <a:r>
              <a:rPr lang="pt-BR" dirty="0"/>
              <a:t>):  alinha os dois números de forma que eles tenham o mesmo expoente.  Isto pode ser feito ajustando o menor número para igualar o seu expoente com o expoente do maior.  O significando do número menor tem que ser deslocado à direita pela diferença entre os expoentes.</a:t>
            </a:r>
          </a:p>
          <a:p>
            <a:pPr lvl="1"/>
            <a:r>
              <a:rPr lang="pt-BR" dirty="0"/>
              <a:t>Adição/Subtração: adiciona ou subtrai os </a:t>
            </a:r>
            <a:r>
              <a:rPr lang="pt-BR" dirty="0" err="1"/>
              <a:t>significandos</a:t>
            </a:r>
            <a:r>
              <a:rPr lang="pt-BR" dirty="0"/>
              <a:t> dos números alinhados.</a:t>
            </a:r>
          </a:p>
          <a:p>
            <a:pPr lvl="1"/>
            <a:r>
              <a:rPr lang="pt-BR" dirty="0"/>
              <a:t>Normalização: ajusta o resultado para o formato normalizado.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Somador de ponto-flutuante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Três tipos de normalização são possíveis:</a:t>
            </a:r>
            <a:endParaRPr lang="pt-BR" i="1" dirty="0"/>
          </a:p>
          <a:p>
            <a:pPr lvl="1"/>
            <a:r>
              <a:rPr lang="pt-BR" dirty="0"/>
              <a:t>Após uma subtração, o resultado pode conter zeros em frente, como no exemplo 2.</a:t>
            </a:r>
          </a:p>
          <a:p>
            <a:pPr lvl="1"/>
            <a:r>
              <a:rPr lang="pt-BR" dirty="0"/>
              <a:t>Após uma subtração, o resultado pode ser muito pequeno para ser normalizado e, consequentemente, necessita ser convertido para zero como no exemplo 3. </a:t>
            </a:r>
          </a:p>
          <a:p>
            <a:pPr lvl="1"/>
            <a:r>
              <a:rPr lang="pt-BR" dirty="0"/>
              <a:t>Após uma adição, o resultado pode gerar um </a:t>
            </a:r>
            <a:r>
              <a:rPr lang="pt-BR" i="1" dirty="0"/>
              <a:t>bit</a:t>
            </a:r>
            <a:r>
              <a:rPr lang="pt-BR" dirty="0"/>
              <a:t> de transporte (</a:t>
            </a:r>
            <a:r>
              <a:rPr lang="pt-BR" i="1" dirty="0" err="1"/>
              <a:t>carry</a:t>
            </a:r>
            <a:r>
              <a:rPr lang="pt-BR" i="1" dirty="0"/>
              <a:t>-out</a:t>
            </a:r>
            <a:r>
              <a:rPr lang="pt-BR" dirty="0"/>
              <a:t>),  como no exemplo 4.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2071</TotalTime>
  <Words>1261</Words>
  <Application>Microsoft Office PowerPoint</Application>
  <PresentationFormat>Apresentação na tela (4:3)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05- 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  <vt:lpstr>Somador de ponto-flutuante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258</cp:revision>
  <dcterms:created xsi:type="dcterms:W3CDTF">2018-02-19T15:01:38Z</dcterms:created>
  <dcterms:modified xsi:type="dcterms:W3CDTF">2022-05-13T00:32:32Z</dcterms:modified>
</cp:coreProperties>
</file>