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320" r:id="rId4"/>
    <p:sldId id="330" r:id="rId5"/>
    <p:sldId id="329" r:id="rId6"/>
    <p:sldId id="322" r:id="rId7"/>
    <p:sldId id="323" r:id="rId8"/>
    <p:sldId id="324" r:id="rId9"/>
    <p:sldId id="328" r:id="rId10"/>
    <p:sldId id="325" r:id="rId11"/>
    <p:sldId id="327" r:id="rId12"/>
    <p:sldId id="326" r:id="rId13"/>
    <p:sldId id="321" r:id="rId14"/>
    <p:sldId id="331" r:id="rId15"/>
    <p:sldId id="31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EDCB-30F3-4DD1-9E7F-D8A6A977E985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639-59AE-45D8-8285-6247B324D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69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69639-59AE-45D8-8285-6247B324D0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69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(Continua)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51C623-5B6C-4CB0-8B24-E6D82C92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81160"/>
            <a:ext cx="7798154" cy="4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(Continua)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14F182-7B3E-4E07-B669-8596A897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800224"/>
            <a:ext cx="5729115" cy="44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(Continua)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E9C76F-124C-40AE-B9D3-6B3E4ECB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772816"/>
            <a:ext cx="5616625" cy="13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9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que, diferente do cronômetro, o contador BCD do exercício não conta tempo, ou </a:t>
            </a:r>
            <a:r>
              <a:rPr lang="pt-BR" i="1" dirty="0" err="1"/>
              <a:t>ticks</a:t>
            </a:r>
            <a:r>
              <a:rPr lang="pt-BR" dirty="0"/>
              <a:t> do contador de milissegundos.  A contagem será modificada de acordo com os sinais </a:t>
            </a:r>
            <a:r>
              <a:rPr lang="pt-BR" i="1" dirty="0"/>
              <a:t>inc1,</a:t>
            </a:r>
            <a:r>
              <a:rPr lang="pt-BR" dirty="0"/>
              <a:t> </a:t>
            </a:r>
            <a:r>
              <a:rPr lang="pt-BR" i="1" dirty="0"/>
              <a:t>dec1, inc2 e dec2. </a:t>
            </a:r>
          </a:p>
          <a:p>
            <a:r>
              <a:rPr lang="pt-BR" dirty="0"/>
              <a:t>Note também que, diferente do cronômetro, a contagem pode ser crescente ou decrescente.</a:t>
            </a:r>
          </a:p>
          <a:p>
            <a:r>
              <a:rPr lang="pt-BR" dirty="0"/>
              <a:t>Considere que as entradas </a:t>
            </a:r>
            <a:r>
              <a:rPr lang="pt-BR" i="1" dirty="0"/>
              <a:t>inc1</a:t>
            </a:r>
            <a:r>
              <a:rPr lang="pt-BR" dirty="0"/>
              <a:t> e </a:t>
            </a:r>
            <a:r>
              <a:rPr lang="pt-BR" i="1" dirty="0"/>
              <a:t>dec1</a:t>
            </a:r>
            <a:r>
              <a:rPr lang="pt-BR" dirty="0"/>
              <a:t> nunca podem ser ‘1’ simultaneamente. Da mesma forma, </a:t>
            </a:r>
            <a:r>
              <a:rPr lang="pt-BR" i="1" dirty="0"/>
              <a:t>inc2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 nunca podem estar ativos simultaneamente. </a:t>
            </a:r>
          </a:p>
        </p:txBody>
      </p:sp>
    </p:spTree>
    <p:extLst>
      <p:ext uri="{BB962C8B-B14F-4D97-AF65-F5344CB8AC3E}">
        <p14:creationId xmlns:p14="http://schemas.microsoft.com/office/powerpoint/2010/main" val="34770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Observe ainda que </a:t>
            </a:r>
            <a:r>
              <a:rPr lang="pt-BR" i="1" dirty="0"/>
              <a:t>inc1</a:t>
            </a:r>
            <a:r>
              <a:rPr lang="pt-BR" dirty="0"/>
              <a:t> e </a:t>
            </a:r>
            <a:r>
              <a:rPr lang="pt-BR" i="1" dirty="0"/>
              <a:t>inc2</a:t>
            </a:r>
            <a:r>
              <a:rPr lang="pt-BR" dirty="0"/>
              <a:t> podem estar ativos simultaneamente. Da mesma forma, </a:t>
            </a:r>
            <a:r>
              <a:rPr lang="pt-BR" i="1" dirty="0"/>
              <a:t>dec1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 também podem estar ativos ao mesmo tempo. </a:t>
            </a:r>
          </a:p>
          <a:p>
            <a:r>
              <a:rPr lang="pt-BR" dirty="0"/>
              <a:t>Para todas as condições das entradas, seu circuito deve atualizar a contagem BCD adequadamente em um ciclo de </a:t>
            </a:r>
            <a:r>
              <a:rPr lang="pt-BR" i="1" dirty="0" err="1"/>
              <a:t>clock</a:t>
            </a:r>
            <a:r>
              <a:rPr lang="pt-BR" dirty="0"/>
              <a:t>.</a:t>
            </a:r>
          </a:p>
          <a:p>
            <a:r>
              <a:rPr lang="pt-BR" dirty="0"/>
              <a:t>O contador deve circular se alcançar o máximo e for incrementado ou se alcançar o mínimo e for decrementado. </a:t>
            </a:r>
          </a:p>
        </p:txBody>
      </p:sp>
    </p:spTree>
    <p:extLst>
      <p:ext uri="{BB962C8B-B14F-4D97-AF65-F5344CB8AC3E}">
        <p14:creationId xmlns:p14="http://schemas.microsoft.com/office/powerpoint/2010/main" val="68432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i="1" dirty="0" err="1"/>
              <a:t>testbench</a:t>
            </a:r>
            <a:r>
              <a:rPr lang="pt-BR" dirty="0"/>
              <a:t> deve ser feito com base circuito apresentado para o contador binário universal. </a:t>
            </a:r>
          </a:p>
          <a:p>
            <a:r>
              <a:rPr lang="pt-BR" dirty="0"/>
              <a:t>É preciso declarar os sinais adequadamente para instanciar o circuito </a:t>
            </a:r>
            <a:r>
              <a:rPr lang="pt-BR" i="1" dirty="0" err="1"/>
              <a:t>bcd</a:t>
            </a:r>
            <a:r>
              <a:rPr lang="pt-BR" dirty="0" err="1"/>
              <a:t>_</a:t>
            </a:r>
            <a:r>
              <a:rPr lang="pt-BR" i="1" dirty="0" err="1"/>
              <a:t>counter</a:t>
            </a:r>
            <a:r>
              <a:rPr lang="pt-BR" dirty="0"/>
              <a:t>. </a:t>
            </a:r>
          </a:p>
          <a:p>
            <a:r>
              <a:rPr lang="pt-BR" dirty="0"/>
              <a:t>A geração do </a:t>
            </a:r>
            <a:r>
              <a:rPr lang="pt-BR" i="1" dirty="0" err="1"/>
              <a:t>clock</a:t>
            </a:r>
            <a:r>
              <a:rPr lang="pt-BR" dirty="0"/>
              <a:t> e do </a:t>
            </a:r>
            <a:r>
              <a:rPr lang="pt-BR" i="1" dirty="0"/>
              <a:t>reset</a:t>
            </a:r>
            <a:r>
              <a:rPr lang="pt-BR" dirty="0"/>
              <a:t> podem ser mantidas. </a:t>
            </a:r>
          </a:p>
          <a:p>
            <a:r>
              <a:rPr lang="pt-BR" dirty="0"/>
              <a:t>No </a:t>
            </a:r>
            <a:r>
              <a:rPr lang="pt-BR" i="1" dirty="0" err="1"/>
              <a:t>process</a:t>
            </a:r>
            <a:r>
              <a:rPr lang="pt-BR" dirty="0"/>
              <a:t> de geração de estímulos tome o cuidado de mudar os sinais </a:t>
            </a:r>
            <a:r>
              <a:rPr lang="pt-BR" i="1" dirty="0"/>
              <a:t>inc1</a:t>
            </a:r>
            <a:r>
              <a:rPr lang="pt-BR" dirty="0"/>
              <a:t>, </a:t>
            </a:r>
            <a:r>
              <a:rPr lang="pt-BR" i="1" dirty="0"/>
              <a:t>dec1</a:t>
            </a:r>
            <a:r>
              <a:rPr lang="pt-BR" dirty="0"/>
              <a:t>, </a:t>
            </a:r>
            <a:r>
              <a:rPr lang="pt-BR" i="1" dirty="0"/>
              <a:t>inc2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 na borda de descida do </a:t>
            </a:r>
            <a:r>
              <a:rPr lang="pt-BR" i="1" dirty="0" err="1"/>
              <a:t>clock</a:t>
            </a:r>
            <a:r>
              <a:rPr lang="pt-BR" dirty="0"/>
              <a:t> e obedecendo à regra de nunca fazer </a:t>
            </a:r>
            <a:r>
              <a:rPr lang="pt-BR" i="1" dirty="0"/>
              <a:t>inc1</a:t>
            </a:r>
            <a:r>
              <a:rPr lang="pt-BR" dirty="0"/>
              <a:t> e </a:t>
            </a:r>
            <a:r>
              <a:rPr lang="pt-BR" i="1" dirty="0"/>
              <a:t>dec1</a:t>
            </a:r>
            <a:r>
              <a:rPr lang="pt-BR" dirty="0"/>
              <a:t> iguais a ‘1’ simultaneamente. O mesmo deve ser obedecido para </a:t>
            </a:r>
            <a:r>
              <a:rPr lang="pt-BR" i="1" dirty="0"/>
              <a:t>inc2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. </a:t>
            </a:r>
          </a:p>
          <a:p>
            <a:r>
              <a:rPr lang="pt-BR" dirty="0"/>
              <a:t>Formato de entrega: envie os arquivos </a:t>
            </a:r>
            <a:r>
              <a:rPr lang="pt-BR" dirty="0" err="1"/>
              <a:t>vhd</a:t>
            </a:r>
            <a:r>
              <a:rPr lang="pt-BR" dirty="0"/>
              <a:t> do contador e do </a:t>
            </a:r>
            <a:r>
              <a:rPr lang="pt-BR" i="1" dirty="0" err="1"/>
              <a:t>testbench</a:t>
            </a:r>
            <a:r>
              <a:rPr lang="pt-BR" dirty="0"/>
              <a:t>, bem como o </a:t>
            </a:r>
            <a:r>
              <a:rPr lang="pt-BR" dirty="0" err="1"/>
              <a:t>pdf</a:t>
            </a:r>
            <a:r>
              <a:rPr lang="pt-BR" dirty="0"/>
              <a:t> da simulação no </a:t>
            </a:r>
            <a:r>
              <a:rPr lang="pt-BR" dirty="0" err="1"/>
              <a:t>Classroom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– Contador BCD de 3 Dígitos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Capítulo 4- Circuitos Sequenciais Regulares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Considere um estacionamento com dois acessos P1 e P2 em que carros podem passar entrando e saindo. </a:t>
            </a:r>
          </a:p>
          <a:p>
            <a:r>
              <a:rPr lang="pt-BR" dirty="0"/>
              <a:t>Considere que existe um circuito </a:t>
            </a:r>
            <a:r>
              <a:rPr lang="pt-BR" dirty="0" err="1"/>
              <a:t>CarDetect</a:t>
            </a:r>
            <a:r>
              <a:rPr lang="pt-BR" dirty="0"/>
              <a:t> em cada acesso que detecta se um carro entrou ou saiu gerando sinais </a:t>
            </a:r>
            <a:r>
              <a:rPr lang="pt-BR" i="1" dirty="0"/>
              <a:t>car_in1</a:t>
            </a:r>
            <a:r>
              <a:rPr lang="pt-BR" dirty="0"/>
              <a:t> e </a:t>
            </a:r>
            <a:r>
              <a:rPr lang="pt-BR" i="1" dirty="0"/>
              <a:t>car_out1</a:t>
            </a:r>
            <a:r>
              <a:rPr lang="pt-BR" dirty="0"/>
              <a:t> no acesso P1, e </a:t>
            </a:r>
            <a:r>
              <a:rPr lang="pt-BR" i="1" dirty="0"/>
              <a:t>car_in2</a:t>
            </a:r>
            <a:r>
              <a:rPr lang="pt-BR" dirty="0"/>
              <a:t> e </a:t>
            </a:r>
            <a:r>
              <a:rPr lang="pt-BR" i="1" dirty="0"/>
              <a:t>car_out2</a:t>
            </a:r>
            <a:r>
              <a:rPr lang="pt-BR" dirty="0"/>
              <a:t>, no acesso P2. </a:t>
            </a:r>
          </a:p>
          <a:p>
            <a:r>
              <a:rPr lang="pt-BR" dirty="0"/>
              <a:t>Considere que os acessos são estreitos de forma que apenas um carro pode passar por cada acesso por vez, assim os sinais de saída </a:t>
            </a:r>
            <a:r>
              <a:rPr lang="pt-BR" i="1" dirty="0" err="1"/>
              <a:t>car_in</a:t>
            </a:r>
            <a:r>
              <a:rPr lang="pt-BR" i="1" dirty="0"/>
              <a:t> e </a:t>
            </a:r>
            <a:r>
              <a:rPr lang="pt-BR" i="1" dirty="0" err="1"/>
              <a:t>car_out</a:t>
            </a:r>
            <a:r>
              <a:rPr lang="pt-BR" i="1" dirty="0"/>
              <a:t> </a:t>
            </a:r>
            <a:r>
              <a:rPr lang="pt-BR" dirty="0"/>
              <a:t>gerados por cada circuito </a:t>
            </a:r>
            <a:r>
              <a:rPr lang="pt-BR" dirty="0" err="1"/>
              <a:t>CarDetect</a:t>
            </a:r>
            <a:r>
              <a:rPr lang="pt-BR" dirty="0"/>
              <a:t> não podem estar ativos ao mesmo tempo. 	</a:t>
            </a:r>
          </a:p>
        </p:txBody>
      </p:sp>
    </p:spTree>
    <p:extLst>
      <p:ext uri="{BB962C8B-B14F-4D97-AF65-F5344CB8AC3E}">
        <p14:creationId xmlns:p14="http://schemas.microsoft.com/office/powerpoint/2010/main" val="369578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Considere um contador síncrono com 3 dígitos (d2, d1 e d0), em BCD (</a:t>
            </a:r>
            <a:r>
              <a:rPr lang="pt-BR" i="1" dirty="0" err="1"/>
              <a:t>Binary</a:t>
            </a:r>
            <a:r>
              <a:rPr lang="pt-BR" i="1" dirty="0"/>
              <a:t> </a:t>
            </a:r>
            <a:r>
              <a:rPr lang="pt-BR" i="1" dirty="0" err="1"/>
              <a:t>Coded</a:t>
            </a:r>
            <a:r>
              <a:rPr lang="pt-BR" i="1" dirty="0"/>
              <a:t> Decimal</a:t>
            </a:r>
            <a:r>
              <a:rPr lang="pt-BR" dirty="0"/>
              <a:t>) que receba entradas </a:t>
            </a:r>
            <a:r>
              <a:rPr lang="pt-BR" i="1" dirty="0"/>
              <a:t>inc1e</a:t>
            </a:r>
            <a:r>
              <a:rPr lang="pt-BR" dirty="0"/>
              <a:t> </a:t>
            </a:r>
            <a:r>
              <a:rPr lang="pt-BR" i="1" dirty="0"/>
              <a:t>inc2</a:t>
            </a:r>
            <a:r>
              <a:rPr lang="pt-BR" dirty="0"/>
              <a:t> para incrementar, e entradas </a:t>
            </a:r>
            <a:r>
              <a:rPr lang="pt-BR" i="1" dirty="0"/>
              <a:t>dec1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 para decrementar. O contador tem entradas </a:t>
            </a:r>
            <a:r>
              <a:rPr lang="pt-BR" i="1" dirty="0" err="1"/>
              <a:t>clock</a:t>
            </a:r>
            <a:r>
              <a:rPr lang="pt-BR" dirty="0"/>
              <a:t> e reset assíncrono. </a:t>
            </a:r>
          </a:p>
          <a:p>
            <a:r>
              <a:rPr lang="pt-BR" dirty="0"/>
              <a:t>Considere que as entradas </a:t>
            </a:r>
            <a:r>
              <a:rPr lang="pt-BR" i="1" dirty="0"/>
              <a:t>inc1</a:t>
            </a:r>
            <a:r>
              <a:rPr lang="pt-BR" dirty="0"/>
              <a:t> e </a:t>
            </a:r>
            <a:r>
              <a:rPr lang="pt-BR" i="1" dirty="0"/>
              <a:t>dec1</a:t>
            </a:r>
            <a:r>
              <a:rPr lang="pt-BR" dirty="0"/>
              <a:t> do contador são conectadas, respectivamente, às saídas </a:t>
            </a:r>
            <a:r>
              <a:rPr lang="pt-BR" i="1" dirty="0"/>
              <a:t>car_in1</a:t>
            </a:r>
            <a:r>
              <a:rPr lang="pt-BR" dirty="0"/>
              <a:t> e </a:t>
            </a:r>
            <a:r>
              <a:rPr lang="pt-BR" i="1" dirty="0"/>
              <a:t>car_out1</a:t>
            </a:r>
            <a:r>
              <a:rPr lang="pt-BR" dirty="0"/>
              <a:t> do circuito </a:t>
            </a:r>
            <a:r>
              <a:rPr lang="pt-BR" dirty="0" err="1"/>
              <a:t>CarDetect</a:t>
            </a:r>
            <a:r>
              <a:rPr lang="pt-BR" dirty="0"/>
              <a:t> no acesso P1. </a:t>
            </a:r>
          </a:p>
          <a:p>
            <a:r>
              <a:rPr lang="pt-BR" dirty="0"/>
              <a:t>Considere que as entradas </a:t>
            </a:r>
            <a:r>
              <a:rPr lang="pt-BR" i="1" dirty="0"/>
              <a:t>inc2</a:t>
            </a:r>
            <a:r>
              <a:rPr lang="pt-BR" dirty="0"/>
              <a:t> e </a:t>
            </a:r>
            <a:r>
              <a:rPr lang="pt-BR" i="1" dirty="0"/>
              <a:t>dec2</a:t>
            </a:r>
            <a:r>
              <a:rPr lang="pt-BR" dirty="0"/>
              <a:t> do contador são conectadas, respectivamente, às saídas </a:t>
            </a:r>
            <a:r>
              <a:rPr lang="pt-BR" i="1" dirty="0"/>
              <a:t>car_in2</a:t>
            </a:r>
            <a:r>
              <a:rPr lang="pt-BR" dirty="0"/>
              <a:t> e </a:t>
            </a:r>
            <a:r>
              <a:rPr lang="pt-BR" i="1" dirty="0"/>
              <a:t>car_out2</a:t>
            </a:r>
            <a:r>
              <a:rPr lang="pt-BR" dirty="0"/>
              <a:t> do circuito </a:t>
            </a:r>
            <a:r>
              <a:rPr lang="pt-BR" dirty="0" err="1"/>
              <a:t>CarDetect</a:t>
            </a:r>
            <a:r>
              <a:rPr lang="pt-BR" dirty="0"/>
              <a:t> no acesso P2.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3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Projete um contador com reset assíncrono e sinais de controle, </a:t>
            </a:r>
            <a:r>
              <a:rPr lang="pt-BR" i="1" dirty="0"/>
              <a:t>inc1 e dec1</a:t>
            </a:r>
            <a:r>
              <a:rPr lang="pt-BR" dirty="0"/>
              <a:t>,  </a:t>
            </a:r>
            <a:r>
              <a:rPr lang="pt-BR" i="1" dirty="0"/>
              <a:t>inc2</a:t>
            </a:r>
            <a:r>
              <a:rPr lang="pt-BR" dirty="0"/>
              <a:t> e </a:t>
            </a:r>
            <a:r>
              <a:rPr lang="pt-BR" i="1" dirty="0"/>
              <a:t>dec2, </a:t>
            </a:r>
            <a:r>
              <a:rPr lang="pt-BR" dirty="0"/>
              <a:t>que quando ativados incrementam e decrementam o contador capaz de contar de 000 a 999. </a:t>
            </a:r>
          </a:p>
          <a:p>
            <a:r>
              <a:rPr lang="pt-BR" dirty="0"/>
              <a:t>Derive o código HDL. </a:t>
            </a:r>
          </a:p>
          <a:p>
            <a:r>
              <a:rPr lang="pt-BR" dirty="0"/>
              <a:t>Faça um </a:t>
            </a:r>
            <a:r>
              <a:rPr lang="pt-BR" i="1" dirty="0" err="1"/>
              <a:t>testbench</a:t>
            </a:r>
            <a:r>
              <a:rPr lang="pt-BR" dirty="0"/>
              <a:t> simples para testar o circuito</a:t>
            </a:r>
          </a:p>
        </p:txBody>
      </p:sp>
    </p:spTree>
    <p:extLst>
      <p:ext uri="{BB962C8B-B14F-4D97-AF65-F5344CB8AC3E}">
        <p14:creationId xmlns:p14="http://schemas.microsoft.com/office/powerpoint/2010/main" val="171459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100" dirty="0"/>
              <a:t>Esta deve ser a descrição da entidade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ieee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use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F347BA"/>
                </a:solidFill>
                <a:latin typeface="Consolas" panose="020B0609020204030204" pitchFamily="49" charset="0"/>
              </a:rPr>
              <a:t>ieee</a:t>
            </a:r>
            <a:r>
              <a:rPr lang="pt-BR" sz="2200" dirty="0"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F347BA"/>
                </a:solidFill>
                <a:latin typeface="Consolas" panose="020B0609020204030204" pitchFamily="49" charset="0"/>
              </a:rPr>
              <a:t>std_logic_1164</a:t>
            </a:r>
            <a:r>
              <a:rPr lang="pt-BR" sz="2200" dirty="0"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all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use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ieee</a:t>
            </a:r>
            <a:r>
              <a:rPr lang="pt-BR" sz="2200" dirty="0" err="1">
                <a:latin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numeric_std</a:t>
            </a:r>
            <a:r>
              <a:rPr lang="pt-BR" sz="2200" dirty="0" err="1">
                <a:latin typeface="Consolas" panose="020B0609020204030204" pitchFamily="49" charset="0"/>
              </a:rPr>
              <a:t>.</a:t>
            </a: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all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entity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latin typeface="Consolas" panose="020B0609020204030204" pitchFamily="49" charset="0"/>
              </a:rPr>
              <a:t>bcd_counter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endParaRPr lang="pt-BR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</a:t>
            </a: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port</a:t>
            </a:r>
            <a:r>
              <a:rPr lang="pt-BR" sz="22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   </a:t>
            </a:r>
            <a:r>
              <a:rPr lang="pt-BR" sz="2200" dirty="0" err="1">
                <a:latin typeface="Consolas" panose="020B0609020204030204" pitchFamily="49" charset="0"/>
              </a:rPr>
              <a:t>clk</a:t>
            </a:r>
            <a:r>
              <a:rPr lang="pt-BR" sz="2200" dirty="0">
                <a:latin typeface="Consolas" panose="020B0609020204030204" pitchFamily="49" charset="0"/>
              </a:rPr>
              <a:t>, reset: 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std_logic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   inc1, dec1: 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std_logic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   inc2, dec2: 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std_logic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   d2, d1, d0: </a:t>
            </a:r>
            <a:r>
              <a:rPr lang="pt-BR" sz="2200" dirty="0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F347BA"/>
                </a:solidFill>
                <a:latin typeface="Consolas" panose="020B0609020204030204" pitchFamily="49" charset="0"/>
              </a:rPr>
              <a:t>std_logic_vector</a:t>
            </a:r>
            <a:r>
              <a:rPr lang="pt-BR" sz="2200" dirty="0">
                <a:latin typeface="Consolas" panose="020B0609020204030204" pitchFamily="49" charset="0"/>
              </a:rPr>
              <a:t>(3 </a:t>
            </a: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downto</a:t>
            </a:r>
            <a:r>
              <a:rPr lang="pt-BR" sz="2200" dirty="0">
                <a:latin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pt-BR" sz="2200" dirty="0">
                <a:latin typeface="Consolas" panose="020B0609020204030204" pitchFamily="49" charset="0"/>
              </a:rPr>
              <a:t>   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pt-BR" sz="2200" dirty="0">
                <a:latin typeface="Consolas" panose="020B0609020204030204" pitchFamily="49" charset="0"/>
              </a:rPr>
              <a:t> </a:t>
            </a:r>
            <a:r>
              <a:rPr lang="pt-BR" sz="2200" dirty="0" err="1">
                <a:latin typeface="Consolas" panose="020B0609020204030204" pitchFamily="49" charset="0"/>
              </a:rPr>
              <a:t>bcd_counter</a:t>
            </a:r>
            <a:r>
              <a:rPr lang="pt-BR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5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r>
              <a:rPr lang="pt-BR" sz="3100" dirty="0"/>
              <a:t>O circuito a ser criado tem semelhanças com o cronômetro com reset apresentado a seguir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0AE6CE-7CD9-48C1-98A3-6ECF7ABB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60823"/>
            <a:ext cx="744013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(Continua)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0E4583-BFA9-4680-B474-813C8CF4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844824"/>
            <a:ext cx="823522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Circuitos Sequenciais Regulares </a:t>
            </a:r>
            <a:br>
              <a:rPr lang="pt-BR" dirty="0"/>
            </a:br>
            <a:r>
              <a:rPr lang="pt-BR" dirty="0"/>
              <a:t>Exercício – contador BCD de 3 dígitos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100" dirty="0"/>
              <a:t>(Continua)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EA6ACA-151C-43F9-8B54-6BF0BFA1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264696" cy="42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63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2675</TotalTime>
  <Words>812</Words>
  <Application>Microsoft Office PowerPoint</Application>
  <PresentationFormat>Apresentação na tela (4:3)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Consolas</vt:lpstr>
      <vt:lpstr>Gill Sans MT</vt:lpstr>
      <vt:lpstr>Wingdings</vt:lpstr>
      <vt:lpstr>Wingdings 3</vt:lpstr>
      <vt:lpstr>Origem</vt:lpstr>
      <vt:lpstr>ELE08572-Sistemas Digitais</vt:lpstr>
      <vt:lpstr>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  <vt:lpstr>Circuitos Sequenciais Regulares  Exercício – contador BCD de 3 dígitos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632</cp:revision>
  <dcterms:created xsi:type="dcterms:W3CDTF">2018-02-19T15:01:38Z</dcterms:created>
  <dcterms:modified xsi:type="dcterms:W3CDTF">2021-11-17T00:22:57Z</dcterms:modified>
</cp:coreProperties>
</file>