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6" r:id="rId2"/>
    <p:sldId id="258" r:id="rId3"/>
    <p:sldId id="257" r:id="rId4"/>
    <p:sldId id="275" r:id="rId5"/>
    <p:sldId id="259" r:id="rId6"/>
    <p:sldId id="277" r:id="rId7"/>
    <p:sldId id="278" r:id="rId8"/>
    <p:sldId id="279" r:id="rId9"/>
    <p:sldId id="280" r:id="rId10"/>
    <p:sldId id="261" r:id="rId11"/>
    <p:sldId id="281" r:id="rId12"/>
    <p:sldId id="262" r:id="rId13"/>
    <p:sldId id="263" r:id="rId14"/>
    <p:sldId id="264" r:id="rId15"/>
    <p:sldId id="265" r:id="rId16"/>
    <p:sldId id="266" r:id="rId17"/>
    <p:sldId id="27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71" r:id="rId26"/>
    <p:sldId id="272" r:id="rId27"/>
    <p:sldId id="273" r:id="rId28"/>
    <p:sldId id="289" r:id="rId29"/>
    <p:sldId id="274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1C4D2-E407-4B20-B914-F91C990AD65A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B491-EBAA-4A6C-9130-DE4E98B27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962672" cy="4937760"/>
          </a:xfrm>
        </p:spPr>
        <p:txBody>
          <a:bodyPr>
            <a:normAutofit/>
          </a:bodyPr>
          <a:lstStyle/>
          <a:p>
            <a:r>
              <a:rPr lang="pt-BR" dirty="0"/>
              <a:t>A operação de uma fila circular com oito palavras é mostrada na figura.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A10C70-6144-C09A-B763-23686FD2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143000"/>
            <a:ext cx="4680520" cy="55620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FIFO </a:t>
            </a:r>
            <a:r>
              <a:rPr lang="pt-BR" i="1" dirty="0"/>
              <a:t>buffer</a:t>
            </a:r>
            <a:r>
              <a:rPr lang="pt-BR" dirty="0"/>
              <a:t> completo é composto de um controlador FIFO e de um arquivo de registro. O diagrama de blocos é mostrado na figura.  A configuração FWFT é usada no controlador FIFO porque ela é mais adequada para a operação de leitura assíncrona do arquivo de registro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51D082-89B8-3B1C-53AC-8CD78CB2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5" y="3212976"/>
            <a:ext cx="4104456" cy="30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5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controlador FIFO gera dois sinais de </a:t>
            </a:r>
            <a:r>
              <a:rPr lang="pt-BR" i="1" dirty="0"/>
              <a:t>status</a:t>
            </a:r>
            <a:r>
              <a:rPr lang="pt-BR" dirty="0"/>
              <a:t>, </a:t>
            </a:r>
            <a:r>
              <a:rPr lang="pt-BR" i="1" dirty="0"/>
              <a:t>full</a:t>
            </a:r>
            <a:r>
              <a:rPr lang="pt-BR" dirty="0"/>
              <a:t> e </a:t>
            </a:r>
            <a:r>
              <a:rPr lang="pt-BR" i="1" dirty="0" err="1"/>
              <a:t>empty</a:t>
            </a:r>
            <a:r>
              <a:rPr lang="pt-BR" dirty="0"/>
              <a:t>, para indicar que o FIFO </a:t>
            </a:r>
            <a:r>
              <a:rPr lang="pt-BR" i="1" dirty="0"/>
              <a:t>buffer</a:t>
            </a:r>
            <a:r>
              <a:rPr lang="pt-BR" dirty="0"/>
              <a:t> está cheio (isto é, não pode ser escrito) e vazio (isto é, não pode ser lido), respectivamente</a:t>
            </a:r>
          </a:p>
          <a:p>
            <a:r>
              <a:rPr lang="pt-BR" dirty="0"/>
              <a:t>Uma das duas condições ocorre quando o ponteiro de escrita é igual ao ponteiro de leitura, como pode-se ver nas figuras (a), (f) e (i). </a:t>
            </a:r>
          </a:p>
          <a:p>
            <a:r>
              <a:rPr lang="pt-BR" dirty="0"/>
              <a:t>A maior dificuldade na tarefa de projeto do controlador FIFO está em distinguir entre as duas condições. </a:t>
            </a:r>
          </a:p>
          <a:p>
            <a:r>
              <a:rPr lang="pt-BR" dirty="0"/>
              <a:t>Uma forma de realizar o projeto é usando dois </a:t>
            </a:r>
            <a:r>
              <a:rPr lang="pt-BR" dirty="0" err="1"/>
              <a:t>FFs</a:t>
            </a:r>
            <a:r>
              <a:rPr lang="pt-BR" dirty="0"/>
              <a:t> para armazenar a informação de </a:t>
            </a:r>
            <a:r>
              <a:rPr lang="pt-BR" i="1" dirty="0"/>
              <a:t>status</a:t>
            </a:r>
            <a:r>
              <a:rPr lang="pt-BR" dirty="0"/>
              <a:t> do </a:t>
            </a:r>
            <a:r>
              <a:rPr lang="pt-BR" i="1" dirty="0"/>
              <a:t>buffer</a:t>
            </a:r>
            <a:r>
              <a:rPr lang="pt-BR" dirty="0"/>
              <a:t> (</a:t>
            </a:r>
            <a:r>
              <a:rPr lang="pt-BR" i="1" dirty="0"/>
              <a:t>full</a:t>
            </a:r>
            <a:r>
              <a:rPr lang="pt-BR" dirty="0"/>
              <a:t> = ‘1’ se ele está cheio e </a:t>
            </a:r>
            <a:r>
              <a:rPr lang="pt-BR" i="1" dirty="0" err="1"/>
              <a:t>empty</a:t>
            </a:r>
            <a:r>
              <a:rPr lang="pt-BR" dirty="0"/>
              <a:t> =‘1’ se ele está vazio). Os </a:t>
            </a:r>
            <a:r>
              <a:rPr lang="pt-BR" dirty="0" err="1"/>
              <a:t>FFs</a:t>
            </a:r>
            <a:r>
              <a:rPr lang="pt-BR" dirty="0"/>
              <a:t> são inicializados com </a:t>
            </a:r>
            <a:r>
              <a:rPr lang="pt-BR" i="1" dirty="0" err="1"/>
              <a:t>empty</a:t>
            </a:r>
            <a:r>
              <a:rPr lang="pt-BR" dirty="0"/>
              <a:t> = ‘1’ e </a:t>
            </a:r>
            <a:r>
              <a:rPr lang="pt-BR" i="1" dirty="0"/>
              <a:t>full</a:t>
            </a:r>
            <a:r>
              <a:rPr lang="pt-BR" dirty="0"/>
              <a:t> = ‘0’ e são modificados a cada ciclo de </a:t>
            </a:r>
            <a:r>
              <a:rPr lang="pt-BR" i="1" dirty="0" err="1"/>
              <a:t>clock</a:t>
            </a:r>
            <a:r>
              <a:rPr lang="pt-BR" dirty="0"/>
              <a:t> de acordo com os valores de </a:t>
            </a:r>
            <a:r>
              <a:rPr lang="pt-BR" i="1" dirty="0"/>
              <a:t>rd</a:t>
            </a:r>
            <a:r>
              <a:rPr lang="pt-BR" dirty="0"/>
              <a:t> e </a:t>
            </a:r>
            <a:r>
              <a:rPr lang="pt-BR" i="1" dirty="0" err="1"/>
              <a:t>wr</a:t>
            </a:r>
            <a:r>
              <a:rPr lang="pt-BR" dirty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é mostrado na listagem a seguir.</a:t>
            </a:r>
          </a:p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033340-5055-4951-F1CB-54CA3119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6600825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265F2B0-CE94-B12F-3F60-5D1A436C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6430297" cy="38050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357D1A-B15F-0784-22C5-C2795733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601980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8EDE99-3052-2BAE-6966-92DD05EE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6695768" cy="11798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controlador consiste em dois apontadores e dois </a:t>
            </a:r>
            <a:r>
              <a:rPr lang="pt-BR" dirty="0" err="1"/>
              <a:t>flip-flops</a:t>
            </a:r>
            <a:r>
              <a:rPr lang="pt-BR" dirty="0"/>
              <a:t> de </a:t>
            </a:r>
            <a:r>
              <a:rPr lang="pt-BR" i="1" dirty="0"/>
              <a:t>status</a:t>
            </a:r>
            <a:r>
              <a:rPr lang="pt-BR" dirty="0"/>
              <a:t>.  A lógica de próximo estado examina os sinais </a:t>
            </a:r>
            <a:r>
              <a:rPr lang="pt-BR" i="1" dirty="0" err="1"/>
              <a:t>wr</a:t>
            </a:r>
            <a:r>
              <a:rPr lang="pt-BR" dirty="0"/>
              <a:t> e </a:t>
            </a:r>
            <a:r>
              <a:rPr lang="pt-BR" i="1" dirty="0"/>
              <a:t>rd</a:t>
            </a:r>
            <a:r>
              <a:rPr lang="pt-BR" dirty="0"/>
              <a:t>  e age de acordo. </a:t>
            </a:r>
          </a:p>
          <a:p>
            <a:r>
              <a:rPr lang="pt-BR" dirty="0"/>
              <a:t>Por exemplo, considere o caso “10” (ou seja, </a:t>
            </a:r>
            <a:r>
              <a:rPr lang="pt-BR" i="1" dirty="0" err="1"/>
              <a:t>wr</a:t>
            </a:r>
            <a:r>
              <a:rPr lang="pt-BR" dirty="0"/>
              <a:t> = ‘1’ e </a:t>
            </a:r>
            <a:r>
              <a:rPr lang="pt-BR" i="1" dirty="0"/>
              <a:t>rd</a:t>
            </a:r>
            <a:r>
              <a:rPr lang="pt-BR" dirty="0"/>
              <a:t> = ‘0’) que implica que apenas uma operação de escrita ocorre. Primeiro o FF de </a:t>
            </a:r>
            <a:r>
              <a:rPr lang="pt-BR" i="1" dirty="0"/>
              <a:t>status</a:t>
            </a:r>
            <a:r>
              <a:rPr lang="pt-BR" dirty="0"/>
              <a:t> é verificado para garantir que o </a:t>
            </a:r>
            <a:r>
              <a:rPr lang="pt-BR" i="1" dirty="0"/>
              <a:t>buffer</a:t>
            </a:r>
            <a:r>
              <a:rPr lang="pt-BR" dirty="0"/>
              <a:t> não esteja cheio. Se esta condição é satisfeita, o ponteiro avança uma posição e o FF </a:t>
            </a:r>
            <a:r>
              <a:rPr lang="pt-BR" i="1" dirty="0" err="1"/>
              <a:t>empty</a:t>
            </a:r>
            <a:r>
              <a:rPr lang="pt-BR" dirty="0"/>
              <a:t> recebe ‘0’. </a:t>
            </a:r>
          </a:p>
          <a:p>
            <a:r>
              <a:rPr lang="pt-BR" dirty="0"/>
              <a:t> Armazenar uma palavra pode tornar o </a:t>
            </a:r>
            <a:r>
              <a:rPr lang="pt-BR" i="1" dirty="0"/>
              <a:t>buffer</a:t>
            </a:r>
            <a:r>
              <a:rPr lang="pt-BR" dirty="0"/>
              <a:t> cheio. Isto acontece se o novo ponteiro </a:t>
            </a:r>
            <a:r>
              <a:rPr lang="pt-BR" i="1" dirty="0" err="1"/>
              <a:t>write</a:t>
            </a:r>
            <a:r>
              <a:rPr lang="pt-BR" dirty="0"/>
              <a:t> alcança o ponteiro </a:t>
            </a:r>
            <a:r>
              <a:rPr lang="pt-BR" i="1" dirty="0" err="1"/>
              <a:t>read</a:t>
            </a:r>
            <a:r>
              <a:rPr lang="pt-BR" dirty="0"/>
              <a:t>, o que é testado na expressão dentro do </a:t>
            </a:r>
            <a:r>
              <a:rPr lang="pt-BR" i="1" dirty="0" err="1"/>
              <a:t>if</a:t>
            </a:r>
            <a:endParaRPr lang="pt-BR" i="1" dirty="0"/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w_ptr_succ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r_ptr_reg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/>
              <a:t>Seguindo o diagrama do FIFO buffer, pode-se combinar o controlador FIFO e o arquivo de registro para completar o projeto do FIFO buffer.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código é mostrado na listagem a seguir.</a:t>
            </a:r>
          </a:p>
          <a:p>
            <a:endParaRPr lang="pt-BR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F39AD4-1E52-3AFB-EBED-AE5C8F64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489290" cy="42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6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B5E5B2-3372-A842-8BCF-36AA9F4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5171768" cy="27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9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10- FIFO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4- Circuito </a:t>
            </a:r>
            <a:r>
              <a:rPr lang="pt-BR" dirty="0" err="1"/>
              <a:t>Sequencial</a:t>
            </a:r>
            <a:r>
              <a:rPr lang="pt-BR" dirty="0"/>
              <a:t> Regular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3AB81D-9583-F39F-1300-A19498D1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5368413" cy="25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3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código para o arquivo de registro parametrizado é mostrado na listagem a seguir. </a:t>
            </a:r>
          </a:p>
          <a:p>
            <a:r>
              <a:rPr lang="pt-BR" sz="2800" dirty="0"/>
              <a:t>Dois </a:t>
            </a:r>
            <a:r>
              <a:rPr lang="pt-BR" sz="2800" i="1" dirty="0" err="1"/>
              <a:t>generics</a:t>
            </a:r>
            <a:r>
              <a:rPr lang="pt-BR" sz="2800" dirty="0"/>
              <a:t> são definidos neste projeto. O </a:t>
            </a:r>
            <a:r>
              <a:rPr lang="pt-BR" sz="2800" i="1" dirty="0" err="1"/>
              <a:t>generic</a:t>
            </a:r>
            <a:r>
              <a:rPr lang="pt-BR" sz="2800" b="0" i="0" u="none" strike="noStrike" baseline="0" dirty="0">
                <a:latin typeface="CMTT10"/>
              </a:rPr>
              <a:t> DATA_WIDTH</a:t>
            </a:r>
            <a:r>
              <a:rPr lang="pt-BR" sz="2800" dirty="0"/>
              <a:t> especifica o número de </a:t>
            </a:r>
            <a:r>
              <a:rPr lang="pt-BR" sz="2800" i="1" dirty="0"/>
              <a:t>bits</a:t>
            </a:r>
            <a:r>
              <a:rPr lang="pt-BR" sz="2800" dirty="0"/>
              <a:t> em uma palavra e o </a:t>
            </a:r>
            <a:r>
              <a:rPr lang="pt-BR" sz="2800" i="1" dirty="0" err="1"/>
              <a:t>generic</a:t>
            </a:r>
            <a:r>
              <a:rPr lang="pt-BR" sz="2800" dirty="0"/>
              <a:t> </a:t>
            </a:r>
            <a:r>
              <a:rPr lang="pt-BR" sz="2800" b="0" i="0" u="none" strike="noStrike" baseline="0" dirty="0">
                <a:latin typeface="CMTT10"/>
              </a:rPr>
              <a:t>ADDR_WIDTH especifica o número de </a:t>
            </a:r>
            <a:r>
              <a:rPr lang="pt-BR" sz="2800" b="0" i="1" u="none" strike="noStrike" baseline="0" dirty="0">
                <a:latin typeface="CMTT10"/>
              </a:rPr>
              <a:t>bits</a:t>
            </a:r>
            <a:r>
              <a:rPr lang="pt-BR" sz="2800" b="0" i="0" u="none" strike="noStrike" baseline="0" dirty="0">
                <a:latin typeface="CMTT10"/>
              </a:rPr>
              <a:t> de endereço, que implica que há </a:t>
            </a:r>
            <a:r>
              <a:rPr lang="pt-BR" sz="2800" b="0" i="0" u="none" strike="noStrike" baseline="0" dirty="0">
                <a:latin typeface="CMR10"/>
              </a:rPr>
              <a:t>2</a:t>
            </a:r>
            <a:r>
              <a:rPr lang="pt-BR" sz="2800" b="0" i="1" u="none" strike="noStrike" baseline="30000" dirty="0">
                <a:latin typeface="CMMI7"/>
              </a:rPr>
              <a:t>ADDR_WIDTH</a:t>
            </a:r>
            <a:r>
              <a:rPr lang="pt-BR" sz="2800" b="0" u="none" strike="noStrike" baseline="0" dirty="0">
                <a:latin typeface="CMMI7"/>
              </a:rPr>
              <a:t> palavras no arquivo de registro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242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8DDD35-8E86-5BC5-51A0-F66918A1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60007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12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156ED8-CE79-FA29-57DD-F38734954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59245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15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Note que os comandos </a:t>
            </a:r>
          </a:p>
          <a:p>
            <a:pPr marL="0" indent="0" algn="ctr">
              <a:buNone/>
            </a:pP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array_reg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(...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w_addr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...) &lt;= ... </a:t>
            </a:r>
          </a:p>
          <a:p>
            <a:pPr marL="0" indent="0">
              <a:buNone/>
            </a:pPr>
            <a:r>
              <a:rPr lang="en-US" sz="2800" dirty="0">
                <a:latin typeface="CMTT9"/>
              </a:rPr>
              <a:t>    e </a:t>
            </a:r>
          </a:p>
          <a:p>
            <a:pPr marL="0" indent="0" algn="ctr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... &lt;=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array_reg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(...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r_addr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...)</a:t>
            </a:r>
            <a:endParaRPr lang="pt-BR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dirty="0"/>
              <a:t>   inferem lógica de decodificação e multiplexação,   </a:t>
            </a:r>
          </a:p>
          <a:p>
            <a:pPr marL="0" indent="0">
              <a:buNone/>
            </a:pPr>
            <a:r>
              <a:rPr lang="pt-BR" sz="2800" dirty="0"/>
              <a:t>   respectivamente </a:t>
            </a:r>
          </a:p>
          <a:p>
            <a:r>
              <a:rPr lang="pt-BR" sz="2800" dirty="0"/>
              <a:t>Embora a descrição seja mais abstrata, o </a:t>
            </a:r>
            <a:r>
              <a:rPr lang="pt-BR" sz="2800" i="1" dirty="0"/>
              <a:t>software</a:t>
            </a:r>
            <a:r>
              <a:rPr lang="pt-BR" sz="2800" dirty="0"/>
              <a:t> de síntese Vivado reconhece esta construção da linguagem e pode derivar a implementação correta de acordo</a:t>
            </a:r>
          </a:p>
        </p:txBody>
      </p:sp>
    </p:spTree>
    <p:extLst>
      <p:ext uri="{BB962C8B-B14F-4D97-AF65-F5344CB8AC3E}">
        <p14:creationId xmlns:p14="http://schemas.microsoft.com/office/powerpoint/2010/main" val="148866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 – </a:t>
            </a:r>
            <a:br>
              <a:rPr lang="pt-BR" i="1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circuito de verificação examina a operação de uma FIFO de 24 palavras de 3 bits. </a:t>
            </a:r>
          </a:p>
          <a:p>
            <a:r>
              <a:rPr lang="pt-BR" dirty="0"/>
              <a:t>São usadas três chaves para gerar o dado de entrada e dois botões para os sinais </a:t>
            </a:r>
            <a:r>
              <a:rPr lang="pt-BR" i="1" dirty="0" err="1"/>
              <a:t>wr</a:t>
            </a:r>
            <a:r>
              <a:rPr lang="pt-BR" dirty="0"/>
              <a:t> e </a:t>
            </a:r>
            <a:r>
              <a:rPr lang="pt-BR" i="1" dirty="0" err="1"/>
              <a:t>rd</a:t>
            </a:r>
            <a:r>
              <a:rPr lang="pt-BR" dirty="0" err="1"/>
              <a:t>.</a:t>
            </a:r>
            <a:r>
              <a:rPr lang="pt-BR" dirty="0"/>
              <a:t> </a:t>
            </a:r>
          </a:p>
          <a:p>
            <a:r>
              <a:rPr lang="pt-BR" dirty="0"/>
              <a:t>A saída da leitura em 3 </a:t>
            </a:r>
            <a:r>
              <a:rPr lang="pt-BR" i="1" dirty="0"/>
              <a:t>bits</a:t>
            </a:r>
            <a:r>
              <a:rPr lang="pt-BR" dirty="0"/>
              <a:t> e os sinais de status </a:t>
            </a:r>
            <a:r>
              <a:rPr lang="pt-BR" i="1" dirty="0" err="1"/>
              <a:t>full</a:t>
            </a:r>
            <a:r>
              <a:rPr lang="pt-BR" dirty="0"/>
              <a:t> e </a:t>
            </a:r>
            <a:r>
              <a:rPr lang="pt-BR" i="1" dirty="0" err="1"/>
              <a:t>empty</a:t>
            </a:r>
            <a:r>
              <a:rPr lang="pt-BR" dirty="0"/>
              <a:t> são mostrados nos </a:t>
            </a:r>
            <a:r>
              <a:rPr lang="pt-BR" dirty="0" err="1"/>
              <a:t>LEDs</a:t>
            </a:r>
            <a:endParaRPr lang="pt-BR" dirty="0"/>
          </a:p>
          <a:p>
            <a:r>
              <a:rPr lang="pt-BR" dirty="0"/>
              <a:t>Por causa das oscilações (</a:t>
            </a:r>
            <a:r>
              <a:rPr lang="pt-BR" i="1" dirty="0" err="1"/>
              <a:t>bounces</a:t>
            </a:r>
            <a:r>
              <a:rPr lang="pt-BR" dirty="0"/>
              <a:t>) do mecanismo de contato, um circuito de </a:t>
            </a:r>
            <a:r>
              <a:rPr lang="pt-BR" i="1" dirty="0" err="1"/>
              <a:t>debouncing</a:t>
            </a:r>
            <a:r>
              <a:rPr lang="pt-BR" dirty="0"/>
              <a:t> é necessário para gerar um sinal de 1 ciclo de </a:t>
            </a:r>
            <a:r>
              <a:rPr lang="pt-BR" dirty="0" err="1"/>
              <a:t>clock</a:t>
            </a:r>
            <a:r>
              <a:rPr lang="pt-BR" dirty="0"/>
              <a:t> cada vez que um botão é pressionado. </a:t>
            </a:r>
          </a:p>
          <a:p>
            <a:r>
              <a:rPr lang="pt-BR" dirty="0"/>
              <a:t>O circuito de </a:t>
            </a:r>
            <a:r>
              <a:rPr lang="pt-BR" i="1" dirty="0" err="1"/>
              <a:t>debouncing</a:t>
            </a:r>
            <a:r>
              <a:rPr lang="pt-BR" dirty="0"/>
              <a:t>, chamado </a:t>
            </a:r>
            <a:r>
              <a:rPr lang="pt-BR" i="1" dirty="0" err="1"/>
              <a:t>debounce</a:t>
            </a:r>
            <a:r>
              <a:rPr lang="pt-BR" dirty="0"/>
              <a:t>, é discutido nos Cap. 05 e 06 mas será tratado como caixa preta aqui. </a:t>
            </a:r>
          </a:p>
          <a:p>
            <a:r>
              <a:rPr lang="pt-BR" dirty="0"/>
              <a:t>Os sinais originais dos botões são </a:t>
            </a:r>
            <a:r>
              <a:rPr lang="pt-BR" i="1" dirty="0" err="1"/>
              <a:t>btn</a:t>
            </a:r>
            <a:r>
              <a:rPr lang="pt-BR" i="1" dirty="0"/>
              <a:t> </a:t>
            </a:r>
            <a:r>
              <a:rPr lang="pt-BR" dirty="0"/>
              <a:t>(0) e </a:t>
            </a:r>
            <a:r>
              <a:rPr lang="pt-BR" i="1" dirty="0" err="1"/>
              <a:t>btn</a:t>
            </a:r>
            <a:r>
              <a:rPr lang="pt-BR" i="1" dirty="0"/>
              <a:t> </a:t>
            </a:r>
            <a:r>
              <a:rPr lang="pt-BR" dirty="0"/>
              <a:t>(I),  e após o </a:t>
            </a:r>
            <a:r>
              <a:rPr lang="pt-BR" i="1" dirty="0" err="1"/>
              <a:t>debounce</a:t>
            </a:r>
            <a:r>
              <a:rPr lang="pt-BR" dirty="0"/>
              <a:t> são chamados </a:t>
            </a:r>
            <a:r>
              <a:rPr lang="pt-BR" i="1" dirty="0" err="1"/>
              <a:t>db_btn</a:t>
            </a:r>
            <a:r>
              <a:rPr lang="pt-BR" i="1" dirty="0"/>
              <a:t> </a:t>
            </a:r>
            <a:r>
              <a:rPr lang="pt-BR" dirty="0"/>
              <a:t>(0) e </a:t>
            </a:r>
            <a:r>
              <a:rPr lang="pt-BR" i="1" dirty="0" err="1"/>
              <a:t>db_btn</a:t>
            </a:r>
            <a:r>
              <a:rPr lang="pt-BR" i="1" dirty="0"/>
              <a:t> </a:t>
            </a:r>
            <a:r>
              <a:rPr lang="pt-BR" dirty="0"/>
              <a:t>(l)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</a:t>
            </a:r>
            <a:r>
              <a:rPr lang="pt-BR" dirty="0"/>
              <a:t> – </a:t>
            </a:r>
            <a:br>
              <a:rPr lang="pt-BR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código do circuito de verificação é mostrado abaixo.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6237"/>
            <a:ext cx="9144000" cy="350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FIFO </a:t>
            </a:r>
            <a:r>
              <a:rPr lang="pt-BR" i="1" dirty="0"/>
              <a:t>buffer</a:t>
            </a:r>
            <a:r>
              <a:rPr lang="pt-BR" dirty="0"/>
              <a:t> – </a:t>
            </a:r>
            <a:br>
              <a:rPr lang="pt-BR" dirty="0"/>
            </a:br>
            <a:r>
              <a:rPr lang="pt-BR" dirty="0"/>
              <a:t>Implementação baseada em </a:t>
            </a:r>
            <a:r>
              <a:rPr lang="pt-BR" i="1" dirty="0"/>
              <a:t>buffer</a:t>
            </a:r>
            <a:r>
              <a:rPr lang="pt-BR" dirty="0"/>
              <a:t> circular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42984"/>
            <a:ext cx="8501090" cy="568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FIFO </a:t>
            </a:r>
            <a:r>
              <a:rPr lang="pt-BR" i="1"/>
              <a:t>buffer</a:t>
            </a:r>
            <a:r>
              <a:rPr lang="pt-BR"/>
              <a:t> – </a:t>
            </a:r>
            <a:br>
              <a:rPr lang="pt-BR"/>
            </a:br>
            <a:r>
              <a:rPr lang="pt-BR"/>
              <a:t>Implementação baseada em </a:t>
            </a:r>
            <a:r>
              <a:rPr lang="pt-BR" i="1"/>
              <a:t>buffer</a:t>
            </a:r>
            <a:r>
              <a:rPr lang="pt-BR"/>
              <a:t> circular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um projeto novo e adicione uma cópia do arquivo de teste </a:t>
            </a:r>
            <a:r>
              <a:rPr lang="pt-BR" i="1" dirty="0"/>
              <a:t>(list_ch04_21_fifo_test.vhd</a:t>
            </a:r>
            <a:r>
              <a:rPr lang="pt-BR" dirty="0"/>
              <a:t>) do </a:t>
            </a:r>
            <a:r>
              <a:rPr lang="pt-BR" b="1" dirty="0"/>
              <a:t>livro 1ª edição</a:t>
            </a:r>
            <a:r>
              <a:rPr lang="pt-BR" dirty="0"/>
              <a:t>. Edite o arquivo e mude o nome da arquitetura instanciada de </a:t>
            </a:r>
            <a:r>
              <a:rPr lang="pt-BR" i="1" dirty="0" err="1"/>
              <a:t>arch</a:t>
            </a:r>
            <a:r>
              <a:rPr lang="pt-BR" dirty="0"/>
              <a:t> para </a:t>
            </a:r>
            <a:r>
              <a:rPr lang="pt-BR" i="1" dirty="0" err="1"/>
              <a:t>reg_file_arch</a:t>
            </a:r>
            <a:r>
              <a:rPr lang="pt-BR" i="1" dirty="0"/>
              <a:t> </a:t>
            </a:r>
            <a:r>
              <a:rPr lang="pt-BR" dirty="0"/>
              <a:t>além disso o nome dos </a:t>
            </a:r>
            <a:r>
              <a:rPr lang="pt-BR" dirty="0" err="1"/>
              <a:t>generics</a:t>
            </a:r>
            <a:r>
              <a:rPr lang="pt-BR" dirty="0"/>
              <a:t> deve ser alterado para de B e W para DATA_WIDTH e ADDR_WIDTH</a:t>
            </a:r>
          </a:p>
          <a:p>
            <a:r>
              <a:rPr lang="pt-BR" dirty="0"/>
              <a:t>Adicione uma cópia do arquivo que descreve a FIFO na (</a:t>
            </a:r>
            <a:r>
              <a:rPr lang="pt-BR" i="1" dirty="0" err="1"/>
              <a:t>fifo.vhd</a:t>
            </a:r>
            <a:r>
              <a:rPr lang="pt-BR" dirty="0"/>
              <a:t>) do </a:t>
            </a:r>
            <a:r>
              <a:rPr lang="pt-BR" b="1" dirty="0"/>
              <a:t>livro 2ª edição, Cap.07</a:t>
            </a:r>
            <a:r>
              <a:rPr lang="pt-BR" dirty="0"/>
              <a:t>. </a:t>
            </a:r>
          </a:p>
          <a:p>
            <a:r>
              <a:rPr lang="pt-BR" dirty="0"/>
              <a:t>Adicione uma cópia do arquivo que descreve o controlador da FIFO na (</a:t>
            </a:r>
            <a:r>
              <a:rPr lang="pt-BR" i="1" dirty="0" err="1"/>
              <a:t>fifo_ctrl.vhd</a:t>
            </a:r>
            <a:r>
              <a:rPr lang="pt-BR" dirty="0"/>
              <a:t>) do </a:t>
            </a:r>
            <a:r>
              <a:rPr lang="pt-BR" b="1" dirty="0"/>
              <a:t>livro 2ª edição, Cap.07</a:t>
            </a:r>
          </a:p>
          <a:p>
            <a:r>
              <a:rPr lang="pt-BR" dirty="0"/>
              <a:t>Adicione uma cópia do arquivo que descreve o arquivo de registro (</a:t>
            </a:r>
            <a:r>
              <a:rPr lang="pt-BR" i="1" dirty="0" err="1"/>
              <a:t>reg_file.vhd</a:t>
            </a:r>
            <a:r>
              <a:rPr lang="pt-BR" dirty="0"/>
              <a:t>) do </a:t>
            </a:r>
            <a:r>
              <a:rPr lang="pt-BR" b="1" dirty="0"/>
              <a:t>livro 2ª edição, Cap.07</a:t>
            </a:r>
          </a:p>
          <a:p>
            <a:r>
              <a:rPr lang="pt-BR" dirty="0"/>
              <a:t>Adicione uma cópia do arquivo de </a:t>
            </a:r>
            <a:r>
              <a:rPr lang="pt-BR" i="1" dirty="0" err="1"/>
              <a:t>debounce</a:t>
            </a:r>
            <a:r>
              <a:rPr lang="pt-BR" dirty="0"/>
              <a:t> do </a:t>
            </a:r>
            <a:r>
              <a:rPr lang="pt-BR" b="1" dirty="0"/>
              <a:t>livro 2ª edição Cap. 06 </a:t>
            </a:r>
            <a:r>
              <a:rPr lang="pt-BR" dirty="0"/>
              <a:t>(</a:t>
            </a:r>
            <a:r>
              <a:rPr lang="pt-BR" i="1" dirty="0" err="1"/>
              <a:t>debounce_all.vhd</a:t>
            </a:r>
            <a:r>
              <a:rPr lang="pt-BR" dirty="0"/>
              <a:t>)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34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FIFO </a:t>
            </a:r>
            <a:r>
              <a:rPr lang="pt-BR" i="1"/>
              <a:t>buffer</a:t>
            </a:r>
            <a:r>
              <a:rPr lang="pt-BR"/>
              <a:t> – </a:t>
            </a:r>
            <a:br>
              <a:rPr lang="pt-BR"/>
            </a:br>
            <a:r>
              <a:rPr lang="pt-BR"/>
              <a:t>Implementação baseada em </a:t>
            </a:r>
            <a:r>
              <a:rPr lang="pt-BR" i="1"/>
              <a:t>buffer</a:t>
            </a:r>
            <a:r>
              <a:rPr lang="pt-BR"/>
              <a:t> circular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Inclua uma cópia do arquivo de </a:t>
            </a:r>
            <a:r>
              <a:rPr lang="pt-BR" i="1" dirty="0" err="1"/>
              <a:t>constraints</a:t>
            </a:r>
            <a:r>
              <a:rPr lang="pt-BR" dirty="0"/>
              <a:t> </a:t>
            </a:r>
            <a:r>
              <a:rPr lang="pt-BR" dirty="0" err="1"/>
              <a:t>xdc</a:t>
            </a:r>
            <a:r>
              <a:rPr lang="pt-BR" dirty="0"/>
              <a:t> geral da placa </a:t>
            </a:r>
            <a:r>
              <a:rPr lang="pt-BR" dirty="0" err="1"/>
              <a:t>Nexys</a:t>
            </a:r>
            <a:r>
              <a:rPr lang="pt-BR" dirty="0"/>
              <a:t> A7 (</a:t>
            </a:r>
            <a:r>
              <a:rPr lang="pt-BR" i="1" dirty="0"/>
              <a:t>Nexys4_DDR_chu.xdc</a:t>
            </a:r>
            <a:r>
              <a:rPr lang="pt-BR" dirty="0"/>
              <a:t>) disponível no diretório </a:t>
            </a:r>
            <a:r>
              <a:rPr lang="pt-BR" i="1" dirty="0"/>
              <a:t>chap00_constraint </a:t>
            </a:r>
            <a:r>
              <a:rPr lang="pt-BR" dirty="0"/>
              <a:t>e comente (colocando #) os pinos que não serão utilizados.  Além disso, para usar o botão </a:t>
            </a:r>
            <a:r>
              <a:rPr lang="pt-BR" dirty="0" err="1"/>
              <a:t>bnt</a:t>
            </a:r>
            <a:r>
              <a:rPr lang="pt-BR" dirty="0"/>
              <a:t>(4), que está no centro como entrada de reset do projeto é preciso incluir a linha abaixo no arquivo </a:t>
            </a:r>
            <a:r>
              <a:rPr lang="pt-BR" dirty="0" err="1"/>
              <a:t>xdc</a:t>
            </a:r>
            <a:endParaRPr lang="pt-BR" dirty="0"/>
          </a:p>
          <a:p>
            <a:pPr marL="274320" lvl="1" indent="0">
              <a:buNone/>
            </a:pPr>
            <a:r>
              <a:rPr lang="pt-BR" sz="1600" b="0" i="0" dirty="0" err="1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set_property</a:t>
            </a:r>
            <a:r>
              <a:rPr lang="pt-BR" sz="1600" b="0" i="0" dirty="0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 -</a:t>
            </a:r>
            <a:r>
              <a:rPr lang="pt-BR" sz="1600" b="0" i="0" dirty="0" err="1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dict</a:t>
            </a:r>
            <a:r>
              <a:rPr lang="pt-BR" sz="1600" b="0" i="0" dirty="0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 {PACKAGE_PIN N17 IOSTANDARD LVCMOS33} [</a:t>
            </a:r>
            <a:r>
              <a:rPr lang="pt-BR" sz="1600" b="0" i="0" dirty="0" err="1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get_ports</a:t>
            </a:r>
            <a:r>
              <a:rPr lang="pt-BR" sz="1600" b="0" i="0" dirty="0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 {reset}]</a:t>
            </a:r>
            <a:r>
              <a:rPr lang="pt-BR" sz="1600" dirty="0"/>
              <a:t>  </a:t>
            </a:r>
          </a:p>
          <a:p>
            <a:r>
              <a:rPr lang="pt-BR" dirty="0"/>
              <a:t>Gere o arquivo de programação, configure a FPGA e teste o circuito mudando as chaves e pressionando os botões</a:t>
            </a:r>
          </a:p>
          <a:p>
            <a:r>
              <a:rPr lang="pt-BR" dirty="0"/>
              <a:t>O </a:t>
            </a:r>
            <a:r>
              <a:rPr lang="pt-BR" b="1" dirty="0" err="1"/>
              <a:t>btn</a:t>
            </a:r>
            <a:r>
              <a:rPr lang="pt-BR" dirty="0"/>
              <a:t>(1) quando pressionado inicia uma operação de escrita, utilizando o dado nas chaves </a:t>
            </a:r>
            <a:r>
              <a:rPr lang="pt-BR" b="1" dirty="0" err="1"/>
              <a:t>sw</a:t>
            </a:r>
            <a:r>
              <a:rPr lang="pt-BR" dirty="0"/>
              <a:t>(2 </a:t>
            </a:r>
            <a:r>
              <a:rPr lang="pt-BR" dirty="0" err="1"/>
              <a:t>downto</a:t>
            </a:r>
            <a:r>
              <a:rPr lang="pt-BR" dirty="0"/>
              <a:t> 0). O </a:t>
            </a:r>
            <a:r>
              <a:rPr lang="pt-BR" b="1" dirty="0" err="1"/>
              <a:t>btn</a:t>
            </a:r>
            <a:r>
              <a:rPr lang="pt-BR" dirty="0"/>
              <a:t>(0) inicia uma operação de leitura, retirando o dado da FIFO</a:t>
            </a:r>
          </a:p>
          <a:p>
            <a:r>
              <a:rPr lang="pt-BR" dirty="0"/>
              <a:t>Os LEDs </a:t>
            </a:r>
            <a:r>
              <a:rPr lang="pt-BR" b="1" dirty="0"/>
              <a:t>led</a:t>
            </a:r>
            <a:r>
              <a:rPr lang="pt-BR" dirty="0"/>
              <a:t>(2 </a:t>
            </a:r>
            <a:r>
              <a:rPr lang="pt-BR" dirty="0" err="1"/>
              <a:t>downto</a:t>
            </a:r>
            <a:r>
              <a:rPr lang="pt-BR" dirty="0"/>
              <a:t> 0) mostram a cada instante o dado na primeira posição na fila </a:t>
            </a:r>
          </a:p>
          <a:p>
            <a:r>
              <a:rPr lang="pt-BR" dirty="0"/>
              <a:t>Lembre-se: </a:t>
            </a:r>
            <a:r>
              <a:rPr lang="pt-BR" b="1" dirty="0" err="1"/>
              <a:t>btn</a:t>
            </a:r>
            <a:r>
              <a:rPr lang="pt-BR" dirty="0"/>
              <a:t>(0) é </a:t>
            </a:r>
            <a:r>
              <a:rPr lang="pt-BR" b="1" dirty="0" err="1"/>
              <a:t>btnu</a:t>
            </a:r>
            <a:r>
              <a:rPr lang="pt-BR" dirty="0"/>
              <a:t> (</a:t>
            </a:r>
            <a:r>
              <a:rPr lang="pt-BR" i="1" dirty="0" err="1"/>
              <a:t>up</a:t>
            </a:r>
            <a:r>
              <a:rPr lang="pt-BR" dirty="0"/>
              <a:t> - superior) e a contagem cresce em sentido horário</a:t>
            </a:r>
            <a:endParaRPr lang="en-US" dirty="0"/>
          </a:p>
          <a:p>
            <a:endParaRPr lang="en-US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FIFO </a:t>
            </a:r>
            <a:r>
              <a:rPr lang="pt-BR" i="1" dirty="0"/>
              <a:t>buffer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FIFO (</a:t>
            </a:r>
            <a:r>
              <a:rPr lang="pt-BR" i="1" dirty="0" err="1"/>
              <a:t>first-in-first-out</a:t>
            </a:r>
            <a:r>
              <a:rPr lang="pt-BR" dirty="0"/>
              <a:t>) é um elemento de armazenamento “elástico” entre dois subsistemas como mostrado no diagrama conceitual da figura abaixo. É uma fila! </a:t>
            </a:r>
          </a:p>
          <a:p>
            <a:r>
              <a:rPr lang="pt-BR" dirty="0"/>
              <a:t>Ele pode ser construído encapsulando um componente de memória regular com um controlador especial. </a:t>
            </a:r>
          </a:p>
          <a:p>
            <a:r>
              <a:rPr lang="pt-BR" dirty="0"/>
              <a:t>Neste projeto será usado um arquivo de registro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DB27D7-9280-6CCD-A220-4B0F58D8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795038"/>
            <a:ext cx="5456903" cy="2448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FIFO </a:t>
            </a:r>
            <a:r>
              <a:rPr lang="pt-BR" i="1" dirty="0"/>
              <a:t>buffer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FIFO (</a:t>
            </a:r>
            <a:r>
              <a:rPr lang="pt-BR" i="1" dirty="0" err="1"/>
              <a:t>first-in-first-out</a:t>
            </a:r>
            <a:r>
              <a:rPr lang="pt-BR" dirty="0"/>
              <a:t>) é um elemento de armazenamento “elástico” entre dois subsistemas como mostrado no diagrama conceitual da figura abaixo. É uma fila! </a:t>
            </a:r>
          </a:p>
          <a:p>
            <a:r>
              <a:rPr lang="pt-BR" dirty="0"/>
              <a:t>Ele pode ser construído encapsulando um componente de memória regular com um controlador especial. </a:t>
            </a:r>
          </a:p>
          <a:p>
            <a:r>
              <a:rPr lang="pt-BR" dirty="0"/>
              <a:t>Neste projeto será usado um arquivo de registro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DB27D7-9280-6CCD-A220-4B0F58D8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795038"/>
            <a:ext cx="5456903" cy="2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FIFO </a:t>
            </a:r>
            <a:r>
              <a:rPr lang="pt-BR" i="1" dirty="0"/>
              <a:t>buffer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circuito tem dois sinais de controle </a:t>
            </a:r>
            <a:r>
              <a:rPr lang="pt-BR" i="1" dirty="0" err="1"/>
              <a:t>wr</a:t>
            </a:r>
            <a:r>
              <a:rPr lang="pt-BR" dirty="0"/>
              <a:t> e </a:t>
            </a:r>
            <a:r>
              <a:rPr lang="pt-BR" i="1" dirty="0" err="1"/>
              <a:t>rd</a:t>
            </a:r>
            <a:r>
              <a:rPr lang="pt-BR" dirty="0"/>
              <a:t>, para operações de escrita (</a:t>
            </a:r>
            <a:r>
              <a:rPr lang="pt-BR" i="1" dirty="0" err="1"/>
              <a:t>write</a:t>
            </a:r>
            <a:r>
              <a:rPr lang="pt-BR" dirty="0"/>
              <a:t>) e leitura (</a:t>
            </a:r>
            <a:r>
              <a:rPr lang="pt-BR" i="1" dirty="0" err="1"/>
              <a:t>read</a:t>
            </a:r>
            <a:r>
              <a:rPr lang="pt-BR" dirty="0"/>
              <a:t>), respectivamente. </a:t>
            </a:r>
          </a:p>
          <a:p>
            <a:r>
              <a:rPr lang="pt-BR" dirty="0"/>
              <a:t>Quando </a:t>
            </a:r>
            <a:r>
              <a:rPr lang="pt-BR" i="1" dirty="0" err="1"/>
              <a:t>wr</a:t>
            </a:r>
            <a:r>
              <a:rPr lang="pt-BR" dirty="0"/>
              <a:t> é ativado, o dado de entrada é escrito no ‘rabo’, isto é, no fim do </a:t>
            </a:r>
            <a:r>
              <a:rPr lang="pt-BR" i="1" dirty="0"/>
              <a:t>buffer. </a:t>
            </a:r>
            <a:r>
              <a:rPr lang="pt-BR" dirty="0"/>
              <a:t>  </a:t>
            </a:r>
          </a:p>
          <a:p>
            <a:r>
              <a:rPr lang="pt-BR" dirty="0"/>
              <a:t>Quando o sinal </a:t>
            </a:r>
            <a:r>
              <a:rPr lang="pt-BR" i="1" dirty="0"/>
              <a:t>rd</a:t>
            </a:r>
            <a:r>
              <a:rPr lang="pt-BR" dirty="0"/>
              <a:t> é ativado, o dato é recuperado ou removido da ‘cabeça’, isto é, do início do </a:t>
            </a:r>
            <a:r>
              <a:rPr lang="pt-BR" i="1" dirty="0"/>
              <a:t>buffer</a:t>
            </a:r>
            <a:r>
              <a:rPr lang="pt-BR" dirty="0"/>
              <a:t>.  A retirada de dados é baseada na ordem de escrita ao buffer e consequentemente é feita de forma que o primeiro a entrar é o primeiro a sair (ou seja, em uma base </a:t>
            </a:r>
            <a:r>
              <a:rPr lang="pt-BR" i="1" dirty="0" err="1"/>
              <a:t>first</a:t>
            </a:r>
            <a:r>
              <a:rPr lang="pt-BR" i="1" dirty="0"/>
              <a:t>-in-</a:t>
            </a:r>
            <a:r>
              <a:rPr lang="pt-BR" i="1" dirty="0" err="1"/>
              <a:t>first</a:t>
            </a:r>
            <a:r>
              <a:rPr lang="pt-BR" i="1" dirty="0"/>
              <a:t>-out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FIFO </a:t>
            </a:r>
            <a:r>
              <a:rPr lang="pt-BR" i="1" dirty="0"/>
              <a:t>buffer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 aspecto sutil de uma FIFO é sua configuração de leitura, que especifica como o dado é recuperado e removido do buffer. Na configuração FWFT (</a:t>
            </a:r>
            <a:r>
              <a:rPr lang="pt-BR" i="1" dirty="0" err="1"/>
              <a:t>first</a:t>
            </a:r>
            <a:r>
              <a:rPr lang="pt-BR" i="1" dirty="0"/>
              <a:t> word </a:t>
            </a:r>
            <a:r>
              <a:rPr lang="pt-BR" i="1" dirty="0" err="1"/>
              <a:t>fall</a:t>
            </a:r>
            <a:r>
              <a:rPr lang="pt-BR" i="1" dirty="0"/>
              <a:t> </a:t>
            </a:r>
            <a:r>
              <a:rPr lang="pt-BR" i="1" dirty="0" err="1"/>
              <a:t>through</a:t>
            </a:r>
            <a:r>
              <a:rPr lang="pt-BR" dirty="0"/>
              <a:t>), o dado na ‘cabeça’ do buffer está disponível automaticamente na porta de leitura sem a ativação de nenhum sinal de controle. </a:t>
            </a:r>
          </a:p>
          <a:p>
            <a:r>
              <a:rPr lang="pt-BR" dirty="0"/>
              <a:t>Quando uma palavra de dado é escrita em um FIFO buffer vazio, ele passa direto (</a:t>
            </a:r>
            <a:r>
              <a:rPr lang="pt-BR" i="1" dirty="0" err="1"/>
              <a:t>falls</a:t>
            </a:r>
            <a:r>
              <a:rPr lang="pt-BR" i="1" dirty="0"/>
              <a:t> </a:t>
            </a:r>
            <a:r>
              <a:rPr lang="pt-BR" i="1" dirty="0" err="1"/>
              <a:t>through</a:t>
            </a:r>
            <a:r>
              <a:rPr lang="pt-BR" dirty="0"/>
              <a:t>) à porta de leitura imediatamente. </a:t>
            </a:r>
          </a:p>
          <a:p>
            <a:r>
              <a:rPr lang="pt-BR" dirty="0"/>
              <a:t>O sinal </a:t>
            </a:r>
            <a:r>
              <a:rPr lang="pt-BR" i="1" dirty="0"/>
              <a:t>rd</a:t>
            </a:r>
            <a:r>
              <a:rPr lang="pt-BR" dirty="0"/>
              <a:t>, de fato funciona como um sinal de remoção. </a:t>
            </a:r>
          </a:p>
          <a:p>
            <a:r>
              <a:rPr lang="pt-BR" dirty="0"/>
              <a:t>Quando ele é ativado, o dado na primeira posição do </a:t>
            </a:r>
            <a:r>
              <a:rPr lang="pt-BR" i="1" dirty="0"/>
              <a:t>buffer</a:t>
            </a:r>
            <a:r>
              <a:rPr lang="pt-BR" dirty="0"/>
              <a:t> é apagado (deletado) e o dado seguinte no </a:t>
            </a:r>
            <a:r>
              <a:rPr lang="pt-BR" i="1" dirty="0"/>
              <a:t>buffer</a:t>
            </a:r>
            <a:r>
              <a:rPr lang="pt-BR" dirty="0"/>
              <a:t> torna-se disponível no próximo ciclo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519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FIFO </a:t>
            </a:r>
            <a:r>
              <a:rPr lang="pt-BR" i="1" dirty="0"/>
              <a:t>buffer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configuração padrão, o sinal de leitura é usado para recuperar o dado na ‘cabeça’ do FIFO </a:t>
            </a:r>
            <a:r>
              <a:rPr lang="pt-BR" i="1" dirty="0"/>
              <a:t>buffer</a:t>
            </a:r>
            <a:endParaRPr lang="pt-BR" dirty="0"/>
          </a:p>
          <a:p>
            <a:r>
              <a:rPr lang="pt-BR" dirty="0"/>
              <a:t>Quando uma palavra de dado é escrita a um FIFO buffer vazio, a porta de leitura da FIFO permanece inalterada</a:t>
            </a:r>
          </a:p>
          <a:p>
            <a:r>
              <a:rPr lang="pt-BR" dirty="0"/>
              <a:t>O sinal de leitura funciona como um sinal de </a:t>
            </a:r>
            <a:r>
              <a:rPr lang="pt-BR" i="1" dirty="0" err="1"/>
              <a:t>request</a:t>
            </a:r>
            <a:endParaRPr lang="pt-BR" dirty="0"/>
          </a:p>
          <a:p>
            <a:r>
              <a:rPr lang="pt-BR" dirty="0"/>
              <a:t>Quando ele é ativado, o dado na cabeça da fila é recuperado e se torna disponível no próximo ciclo de </a:t>
            </a:r>
            <a:r>
              <a:rPr lang="pt-BR" i="1" dirty="0" err="1"/>
              <a:t>clock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01553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FIFO </a:t>
            </a:r>
            <a:r>
              <a:rPr lang="pt-BR" i="1" dirty="0"/>
              <a:t>buffer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FWFT FIFO buffer pode ser convertido para um FIFO buffer padrão inserindo um registrador extra como mostrado na figura. </a:t>
            </a:r>
          </a:p>
          <a:p>
            <a:r>
              <a:rPr lang="pt-BR" dirty="0"/>
              <a:t>O projeto apresentado é de um FWFT FIFO buffer.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CFF783-83FF-B5A8-DED5-5267CFBB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81141"/>
            <a:ext cx="6066503" cy="31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FIFO </a:t>
            </a:r>
            <a:r>
              <a:rPr lang="pt-BR" i="1" dirty="0"/>
              <a:t>buffer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método para implementar o FIFO </a:t>
            </a:r>
            <a:r>
              <a:rPr lang="pt-BR" i="1" dirty="0"/>
              <a:t>buffer</a:t>
            </a:r>
            <a:r>
              <a:rPr lang="pt-BR" dirty="0"/>
              <a:t> é arranjar um espaço de memória linear como uma fila circular com dois apontadores. </a:t>
            </a:r>
          </a:p>
          <a:p>
            <a:r>
              <a:rPr lang="pt-BR" dirty="0"/>
              <a:t>O ponteiro </a:t>
            </a:r>
            <a:r>
              <a:rPr lang="pt-BR" i="1" dirty="0" err="1"/>
              <a:t>write</a:t>
            </a:r>
            <a:r>
              <a:rPr lang="pt-BR" dirty="0"/>
              <a:t> aponta para a ‘cabeça’ da fila e o ponteiro </a:t>
            </a:r>
            <a:r>
              <a:rPr lang="pt-BR" i="1" dirty="0" err="1"/>
              <a:t>read</a:t>
            </a:r>
            <a:r>
              <a:rPr lang="pt-BR" dirty="0"/>
              <a:t> aponta para o ‘rabo’ da fila. </a:t>
            </a:r>
          </a:p>
          <a:p>
            <a:r>
              <a:rPr lang="pt-BR" dirty="0"/>
              <a:t>O ponteiro avança uma posição para cada operação </a:t>
            </a:r>
            <a:r>
              <a:rPr lang="pt-BR" i="1" dirty="0" err="1"/>
              <a:t>write</a:t>
            </a:r>
            <a:r>
              <a:rPr lang="pt-BR" dirty="0"/>
              <a:t> ou </a:t>
            </a:r>
            <a:r>
              <a:rPr lang="pt-BR" i="1" dirty="0" err="1"/>
              <a:t>read</a:t>
            </a:r>
            <a:r>
              <a:rPr lang="pt-BR" dirty="0"/>
              <a:t>. </a:t>
            </a:r>
          </a:p>
          <a:p>
            <a:r>
              <a:rPr lang="pt-BR" dirty="0"/>
              <a:t>Um controlador FIFO pode ser construído para implementar o algoritmo de fila circular. </a:t>
            </a:r>
          </a:p>
        </p:txBody>
      </p:sp>
    </p:spTree>
    <p:extLst>
      <p:ext uri="{BB962C8B-B14F-4D97-AF65-F5344CB8AC3E}">
        <p14:creationId xmlns:p14="http://schemas.microsoft.com/office/powerpoint/2010/main" val="3150381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2595</TotalTime>
  <Words>1771</Words>
  <Application>Microsoft Office PowerPoint</Application>
  <PresentationFormat>Apresentação na tela (4:3)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41" baseType="lpstr">
      <vt:lpstr>Bookman Old Style</vt:lpstr>
      <vt:lpstr>Calibri</vt:lpstr>
      <vt:lpstr>CMMI7</vt:lpstr>
      <vt:lpstr>CMR10</vt:lpstr>
      <vt:lpstr>CMTT10</vt:lpstr>
      <vt:lpstr>CMTT9</vt:lpstr>
      <vt:lpstr>Consolas</vt:lpstr>
      <vt:lpstr>Gill Sans MT</vt:lpstr>
      <vt:lpstr>Roboto</vt:lpstr>
      <vt:lpstr>Wingdings</vt:lpstr>
      <vt:lpstr>Wingdings 3</vt:lpstr>
      <vt:lpstr>Origem</vt:lpstr>
      <vt:lpstr>ELE08572-Sistemas Digitais</vt:lpstr>
      <vt:lpstr>Projeto 10- FIFO</vt:lpstr>
      <vt:lpstr>FIFO buffer</vt:lpstr>
      <vt:lpstr>FIFO buffer</vt:lpstr>
      <vt:lpstr>FIFO buffer</vt:lpstr>
      <vt:lpstr>FIFO buffer</vt:lpstr>
      <vt:lpstr>FIFO buffer</vt:lpstr>
      <vt:lpstr>FIFO buffer</vt:lpstr>
      <vt:lpstr>FIFO buffer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  <vt:lpstr>FIFO buffer –  Implementação baseada em buffer circular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UFES</cp:lastModifiedBy>
  <cp:revision>377</cp:revision>
  <dcterms:created xsi:type="dcterms:W3CDTF">2018-02-19T15:01:38Z</dcterms:created>
  <dcterms:modified xsi:type="dcterms:W3CDTF">2022-05-25T18:20:39Z</dcterms:modified>
</cp:coreProperties>
</file>