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03" r:id="rId4"/>
    <p:sldId id="321" r:id="rId5"/>
    <p:sldId id="302" r:id="rId6"/>
    <p:sldId id="304" r:id="rId7"/>
    <p:sldId id="305" r:id="rId8"/>
    <p:sldId id="32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18/05/2022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--***************************************************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  -- counter to generate 10 ms tick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  --***************************************************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zero;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'event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q_reg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-- next-state logic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q_reg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--output tick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q_reg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'0’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--***************************************************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debouncing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FSM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  --***************************************************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state register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reset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zero;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'event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-- next-state logic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begin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--default: back to same state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-- default 0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zero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wait1_1;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wait1_1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zero;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wait1_2;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wait1_2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zero;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wait1_3;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wait1_3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zero;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one;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one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'0'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wait0_1;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wait0_1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one;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wait0_2;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wait0_2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one;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wait0_3;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when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wait0_3 =&gt;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6060C0"/>
                </a:solidFill>
                <a:latin typeface="Consolas" panose="020B0609020204030204" pitchFamily="49" charset="0"/>
              </a:rPr>
              <a:t>db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one;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zero;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process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500"/>
              </a:spcBef>
              <a:buNone/>
            </a:pPr>
            <a:r>
              <a:rPr 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arch;</a:t>
            </a:r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9734"/>
          </a:xfrm>
        </p:spPr>
        <p:txBody>
          <a:bodyPr>
            <a:normAutofit/>
          </a:bodyPr>
          <a:lstStyle/>
          <a:p>
            <a:r>
              <a:rPr lang="pt-BR" dirty="0"/>
              <a:t>Circuito de teste: </a:t>
            </a:r>
          </a:p>
          <a:p>
            <a:pPr lvl="1"/>
            <a:r>
              <a:rPr lang="pt-BR" dirty="0"/>
              <a:t>Um circuito contador será usado para contar as oscilações do botão e verificar a operação do detector de borda de subida</a:t>
            </a:r>
          </a:p>
          <a:p>
            <a:pPr lvl="1"/>
            <a:r>
              <a:rPr lang="pt-BR" dirty="0"/>
              <a:t>O diagrama de blocos é mostrado na figura abaixo.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EA308C-92EF-1A0A-473C-3D71013D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56" y="2928934"/>
            <a:ext cx="78867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entrada do circuito de verificação é um botão (</a:t>
            </a:r>
            <a:r>
              <a:rPr lang="pt-BR" i="1" dirty="0" err="1"/>
              <a:t>pushbutton</a:t>
            </a:r>
            <a:r>
              <a:rPr lang="pt-BR" dirty="0"/>
              <a:t>). </a:t>
            </a:r>
          </a:p>
          <a:p>
            <a:r>
              <a:rPr lang="pt-BR" dirty="0"/>
              <a:t>Na parte de baixo, o sinal é conectado ao circuito de </a:t>
            </a:r>
            <a:r>
              <a:rPr lang="pt-BR" i="1" dirty="0" err="1"/>
              <a:t>debouncing</a:t>
            </a:r>
            <a:r>
              <a:rPr lang="pt-BR" dirty="0"/>
              <a:t> e então ao detector de subida. Portanto, um </a:t>
            </a:r>
            <a:r>
              <a:rPr lang="pt-BR" i="1" dirty="0" err="1"/>
              <a:t>tick</a:t>
            </a:r>
            <a:r>
              <a:rPr lang="pt-BR" dirty="0"/>
              <a:t> com duração de um ciclo de </a:t>
            </a:r>
            <a:r>
              <a:rPr lang="pt-BR" i="1" dirty="0" err="1"/>
              <a:t>clock</a:t>
            </a:r>
            <a:r>
              <a:rPr lang="pt-BR" dirty="0"/>
              <a:t> é gerado cada vez que o botão é pressionado. </a:t>
            </a:r>
          </a:p>
          <a:p>
            <a:r>
              <a:rPr lang="pt-BR" dirty="0"/>
              <a:t>O </a:t>
            </a:r>
            <a:r>
              <a:rPr lang="pt-BR" i="1" dirty="0" err="1"/>
              <a:t>tick</a:t>
            </a:r>
            <a:r>
              <a:rPr lang="pt-BR" dirty="0"/>
              <a:t> por sua vez controla a entrada de </a:t>
            </a:r>
            <a:r>
              <a:rPr lang="pt-BR" i="1" dirty="0" err="1"/>
              <a:t>enable</a:t>
            </a:r>
            <a:r>
              <a:rPr lang="pt-BR" dirty="0"/>
              <a:t> de um contador de 8 </a:t>
            </a:r>
            <a:r>
              <a:rPr lang="pt-BR" i="1" dirty="0"/>
              <a:t>bits</a:t>
            </a:r>
            <a:r>
              <a:rPr lang="pt-BR" dirty="0"/>
              <a:t>, cuja saída é passada a um circuito de </a:t>
            </a:r>
            <a:r>
              <a:rPr lang="pt-BR" dirty="0" err="1"/>
              <a:t>multiplexação</a:t>
            </a:r>
            <a:r>
              <a:rPr lang="pt-BR" dirty="0"/>
              <a:t> para o </a:t>
            </a:r>
            <a:r>
              <a:rPr lang="pt-BR" i="1" dirty="0"/>
              <a:t>display</a:t>
            </a:r>
            <a:r>
              <a:rPr lang="pt-BR" dirty="0"/>
              <a:t> de 7 segmentos</a:t>
            </a:r>
          </a:p>
          <a:p>
            <a:r>
              <a:rPr lang="pt-BR" dirty="0"/>
              <a:t>Na parte superior, o sinal de entrada é conectado diretamente ao detector de subida (sem </a:t>
            </a:r>
            <a:r>
              <a:rPr lang="pt-BR" i="1" dirty="0" err="1"/>
              <a:t>debounce</a:t>
            </a:r>
            <a:r>
              <a:rPr lang="pt-BR" dirty="0"/>
              <a:t>), gerando um </a:t>
            </a:r>
            <a:r>
              <a:rPr lang="pt-BR" i="1" dirty="0" err="1"/>
              <a:t>tick</a:t>
            </a:r>
            <a:r>
              <a:rPr lang="pt-BR" dirty="0"/>
              <a:t> cada vez que este sinal sobe. O </a:t>
            </a:r>
            <a:r>
              <a:rPr lang="pt-BR" i="1" dirty="0" err="1"/>
              <a:t>tick</a:t>
            </a:r>
            <a:r>
              <a:rPr lang="pt-BR" dirty="0"/>
              <a:t> controla a entrada </a:t>
            </a:r>
            <a:r>
              <a:rPr lang="pt-BR" i="1" dirty="0" err="1"/>
              <a:t>enable</a:t>
            </a:r>
            <a:r>
              <a:rPr lang="pt-BR" dirty="0"/>
              <a:t> de outro contador de 8 </a:t>
            </a:r>
            <a:r>
              <a:rPr lang="pt-BR" i="1" dirty="0"/>
              <a:t>bits</a:t>
            </a:r>
            <a:r>
              <a:rPr lang="pt-BR" dirty="0"/>
              <a:t>, cuja saída é passada ao circuito de </a:t>
            </a:r>
            <a:r>
              <a:rPr lang="pt-BR" dirty="0" err="1"/>
              <a:t>multiplexação</a:t>
            </a:r>
            <a:r>
              <a:rPr lang="pt-BR" dirty="0"/>
              <a:t>. </a:t>
            </a:r>
          </a:p>
          <a:p>
            <a:r>
              <a:rPr lang="pt-BR" dirty="0"/>
              <a:t>O circuito de </a:t>
            </a:r>
            <a:r>
              <a:rPr lang="pt-BR" dirty="0" err="1"/>
              <a:t>multiplexação</a:t>
            </a:r>
            <a:r>
              <a:rPr lang="pt-BR" dirty="0"/>
              <a:t> usado é o da segunda versão, onde os sinais de entrada são hexadecimais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de teste é apresentado a seguir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D7CEA5-53AC-D1FA-D3C4-909A0D00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35021"/>
            <a:ext cx="82677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6AB96D-6434-A2ED-B138-8D46F6C6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7" y="1249175"/>
            <a:ext cx="6685935" cy="4916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11- Circuito de </a:t>
            </a:r>
            <a:r>
              <a:rPr lang="pt-BR" i="1" dirty="0" err="1"/>
              <a:t>debouncing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5- Máquinas de Estados Finitos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51C796-2885-D7E0-264B-54D04B4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0675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8A6B28-4FA8-5DFD-6045-C2CDE1F8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08454"/>
            <a:ext cx="6803923" cy="46408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Crie um projeto novo e adicione uma cópia do arquivo de teste de </a:t>
            </a:r>
            <a:r>
              <a:rPr lang="pt-BR" sz="2400" i="1" dirty="0" err="1"/>
              <a:t>debouncing</a:t>
            </a:r>
            <a:r>
              <a:rPr lang="pt-BR" sz="2400" dirty="0"/>
              <a:t> (</a:t>
            </a:r>
            <a:r>
              <a:rPr lang="pt-BR" sz="2400" i="1" dirty="0" err="1"/>
              <a:t>debounce_test.vhd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uma cópia do arquivo que descreve o circuito de </a:t>
            </a:r>
            <a:r>
              <a:rPr lang="pt-BR" sz="2400" i="1" dirty="0" err="1"/>
              <a:t>debounce</a:t>
            </a:r>
            <a:r>
              <a:rPr lang="pt-BR" sz="2400" i="1" dirty="0"/>
              <a:t> </a:t>
            </a:r>
            <a:r>
              <a:rPr lang="pt-BR" sz="2400" dirty="0"/>
              <a:t>(</a:t>
            </a:r>
            <a:r>
              <a:rPr lang="pt-BR" sz="2400" i="1" dirty="0" err="1"/>
              <a:t>db_fsm.vhd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uma cópia do circuito de multiplexação entre os </a:t>
            </a:r>
            <a:r>
              <a:rPr lang="pt-BR" sz="2400" i="1" dirty="0"/>
              <a:t>displays</a:t>
            </a:r>
            <a:r>
              <a:rPr lang="pt-BR" sz="2400" dirty="0"/>
              <a:t> implementado no Capítulo 04 (</a:t>
            </a:r>
            <a:r>
              <a:rPr lang="pt-BR" sz="2400" i="1" dirty="0" err="1"/>
              <a:t>disp_hex_mux.vhd</a:t>
            </a:r>
            <a:r>
              <a:rPr lang="pt-BR" sz="2400" dirty="0"/>
              <a:t>)</a:t>
            </a:r>
          </a:p>
          <a:p>
            <a:r>
              <a:rPr lang="pt-BR" sz="2400" dirty="0"/>
              <a:t>Inclua uma cópia do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Gere o arquivo de programação, configure a FPGA e teste o circuito pressionando o botão </a:t>
            </a:r>
            <a:r>
              <a:rPr lang="pt-BR" sz="2400" dirty="0" err="1"/>
              <a:t>btn</a:t>
            </a:r>
            <a:r>
              <a:rPr lang="pt-BR" sz="2400" dirty="0"/>
              <a:t>(0) para zerar o contador e </a:t>
            </a:r>
            <a:r>
              <a:rPr lang="pt-BR" sz="2400" dirty="0" err="1"/>
              <a:t>btn</a:t>
            </a:r>
            <a:r>
              <a:rPr lang="pt-BR" sz="2400" dirty="0"/>
              <a:t>(1) para aumentar a contagem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altLang="en-US" dirty="0">
                <a:solidFill>
                  <a:prstClr val="black"/>
                </a:solidFill>
              </a:rPr>
              <a:t>A placa de prototipagem </a:t>
            </a:r>
            <a:r>
              <a:rPr lang="pt-BR" altLang="en-US" dirty="0" err="1">
                <a:solidFill>
                  <a:prstClr val="black"/>
                </a:solidFill>
              </a:rPr>
              <a:t>Nexys</a:t>
            </a:r>
            <a:r>
              <a:rPr lang="pt-BR" altLang="en-US" dirty="0">
                <a:solidFill>
                  <a:prstClr val="black"/>
                </a:solidFill>
              </a:rPr>
              <a:t> A7 contém chaves do tipo </a:t>
            </a:r>
            <a:r>
              <a:rPr lang="pt-BR" altLang="en-US" i="1" dirty="0" err="1">
                <a:solidFill>
                  <a:prstClr val="black"/>
                </a:solidFill>
              </a:rPr>
              <a:t>pushbutton</a:t>
            </a:r>
            <a:r>
              <a:rPr lang="pt-BR" altLang="en-US" i="1" dirty="0">
                <a:solidFill>
                  <a:prstClr val="black"/>
                </a:solidFill>
              </a:rPr>
              <a:t> </a:t>
            </a:r>
          </a:p>
          <a:p>
            <a:pPr algn="l"/>
            <a:r>
              <a:rPr lang="pt-BR" altLang="en-US" dirty="0">
                <a:solidFill>
                  <a:prstClr val="black"/>
                </a:solidFill>
              </a:rPr>
              <a:t>Quando movidas, chaves de contato mecânico podem oscilar (</a:t>
            </a:r>
            <a:r>
              <a:rPr lang="pt-BR" altLang="en-US" i="1" dirty="0" err="1">
                <a:solidFill>
                  <a:prstClr val="black"/>
                </a:solidFill>
              </a:rPr>
              <a:t>bounce</a:t>
            </a:r>
            <a:r>
              <a:rPr lang="pt-BR" altLang="en-US" dirty="0">
                <a:solidFill>
                  <a:prstClr val="black"/>
                </a:solidFill>
              </a:rPr>
              <a:t>) algumas vezes antes de estabilizar.</a:t>
            </a:r>
          </a:p>
          <a:p>
            <a:pPr algn="l"/>
            <a:r>
              <a:rPr lang="pt-BR" altLang="en-US" dirty="0">
                <a:solidFill>
                  <a:prstClr val="black"/>
                </a:solidFill>
              </a:rPr>
              <a:t>As oscilações levam a </a:t>
            </a:r>
            <a:r>
              <a:rPr lang="pt-BR" altLang="en-US" i="1" dirty="0" err="1">
                <a:solidFill>
                  <a:prstClr val="black"/>
                </a:solidFill>
              </a:rPr>
              <a:t>glitches</a:t>
            </a:r>
            <a:r>
              <a:rPr lang="pt-BR" altLang="en-US" dirty="0">
                <a:solidFill>
                  <a:prstClr val="black"/>
                </a:solidFill>
              </a:rPr>
              <a:t> no sinal como mostrado na figura</a:t>
            </a:r>
          </a:p>
          <a:p>
            <a:r>
              <a:rPr lang="pt-BR" altLang="en-US" dirty="0">
                <a:solidFill>
                  <a:prstClr val="black"/>
                </a:solidFill>
              </a:rPr>
              <a:t>As oscilações usualmente acabam dentro de 20ms</a:t>
            </a:r>
          </a:p>
          <a:p>
            <a:pPr algn="l"/>
            <a:endParaRPr lang="pt-BR" altLang="en-US" dirty="0">
              <a:solidFill>
                <a:prstClr val="black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4B76F-BE11-3814-451F-D022DCA3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335363"/>
            <a:ext cx="63627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altLang="en-US" dirty="0">
                <a:solidFill>
                  <a:prstClr val="black"/>
                </a:solidFill>
              </a:rPr>
              <a:t>O objetivo do circuito de </a:t>
            </a:r>
            <a:r>
              <a:rPr lang="pt-BR" altLang="en-US" i="1" dirty="0" err="1">
                <a:solidFill>
                  <a:prstClr val="black"/>
                </a:solidFill>
              </a:rPr>
              <a:t>debouncing</a:t>
            </a:r>
            <a:r>
              <a:rPr lang="pt-BR" altLang="en-US" dirty="0">
                <a:solidFill>
                  <a:prstClr val="black"/>
                </a:solidFill>
              </a:rPr>
              <a:t> é filtrar os </a:t>
            </a:r>
            <a:r>
              <a:rPr lang="pt-BR" altLang="en-US" i="1" dirty="0" err="1">
                <a:solidFill>
                  <a:prstClr val="black"/>
                </a:solidFill>
              </a:rPr>
              <a:t>glitches</a:t>
            </a:r>
            <a:r>
              <a:rPr lang="pt-BR" altLang="en-US" dirty="0">
                <a:solidFill>
                  <a:prstClr val="black"/>
                </a:solidFill>
              </a:rPr>
              <a:t> associados com as transições das chaves</a:t>
            </a:r>
          </a:p>
          <a:p>
            <a:r>
              <a:rPr lang="pt-BR" altLang="en-US" dirty="0">
                <a:solidFill>
                  <a:prstClr val="black"/>
                </a:solidFill>
              </a:rPr>
              <a:t>Pode-se projetar um circuito de </a:t>
            </a:r>
            <a:r>
              <a:rPr lang="pt-BR" altLang="en-US" i="1" dirty="0" err="1">
                <a:solidFill>
                  <a:prstClr val="black"/>
                </a:solidFill>
              </a:rPr>
              <a:t>debouncing</a:t>
            </a:r>
            <a:r>
              <a:rPr lang="pt-BR" altLang="en-US" dirty="0">
                <a:solidFill>
                  <a:prstClr val="black"/>
                </a:solidFill>
              </a:rPr>
              <a:t> dentro da FPGA para filtrar o sinal das chaves</a:t>
            </a:r>
          </a:p>
          <a:p>
            <a:r>
              <a:rPr lang="pt-BR" altLang="en-US" dirty="0">
                <a:solidFill>
                  <a:prstClr val="black"/>
                </a:solidFill>
              </a:rPr>
              <a:t>Dois esquemas podem ser usados no circuito:</a:t>
            </a:r>
          </a:p>
          <a:p>
            <a:pPr lvl="1"/>
            <a:r>
              <a:rPr lang="pt-BR" altLang="en-US" dirty="0">
                <a:solidFill>
                  <a:prstClr val="black"/>
                </a:solidFill>
              </a:rPr>
              <a:t>Detecção atrasada (</a:t>
            </a:r>
            <a:r>
              <a:rPr lang="pt-BR" altLang="en-US" i="1" dirty="0" err="1">
                <a:solidFill>
                  <a:prstClr val="black"/>
                </a:solidFill>
              </a:rPr>
              <a:t>delayed</a:t>
            </a:r>
            <a:r>
              <a:rPr lang="pt-BR" altLang="en-US" i="1" dirty="0">
                <a:solidFill>
                  <a:prstClr val="black"/>
                </a:solidFill>
              </a:rPr>
              <a:t> </a:t>
            </a:r>
            <a:r>
              <a:rPr lang="pt-BR" altLang="en-US" i="1" dirty="0" err="1">
                <a:solidFill>
                  <a:prstClr val="black"/>
                </a:solidFill>
              </a:rPr>
              <a:t>detection</a:t>
            </a:r>
            <a:r>
              <a:rPr lang="pt-BR" altLang="en-US" dirty="0">
                <a:solidFill>
                  <a:prstClr val="black"/>
                </a:solidFill>
              </a:rPr>
              <a:t>): responde quando o sinal estiver estável por pelo menos 20 </a:t>
            </a:r>
            <a:r>
              <a:rPr lang="pt-BR" altLang="en-US" dirty="0" err="1">
                <a:solidFill>
                  <a:prstClr val="black"/>
                </a:solidFill>
              </a:rPr>
              <a:t>ms</a:t>
            </a:r>
            <a:endParaRPr lang="pt-BR" altLang="en-US" dirty="0">
              <a:solidFill>
                <a:prstClr val="black"/>
              </a:solidFill>
            </a:endParaRPr>
          </a:p>
          <a:p>
            <a:pPr lvl="1"/>
            <a:r>
              <a:rPr lang="pt-BR" altLang="en-US" dirty="0">
                <a:solidFill>
                  <a:prstClr val="black"/>
                </a:solidFill>
              </a:rPr>
              <a:t>Detecção antecipada (</a:t>
            </a:r>
            <a:r>
              <a:rPr lang="pt-BR" altLang="en-US" i="1" dirty="0" err="1">
                <a:solidFill>
                  <a:prstClr val="black"/>
                </a:solidFill>
              </a:rPr>
              <a:t>early</a:t>
            </a:r>
            <a:r>
              <a:rPr lang="pt-BR" altLang="en-US" i="1" dirty="0">
                <a:solidFill>
                  <a:prstClr val="black"/>
                </a:solidFill>
              </a:rPr>
              <a:t> </a:t>
            </a:r>
            <a:r>
              <a:rPr lang="pt-BR" altLang="en-US" i="1" dirty="0" err="1">
                <a:solidFill>
                  <a:prstClr val="black"/>
                </a:solidFill>
              </a:rPr>
              <a:t>detection</a:t>
            </a:r>
            <a:r>
              <a:rPr lang="pt-BR" altLang="en-US" dirty="0">
                <a:solidFill>
                  <a:prstClr val="black"/>
                </a:solidFill>
              </a:rPr>
              <a:t>):  responde imediatamente  mas ignora transições nos 20 </a:t>
            </a:r>
            <a:r>
              <a:rPr lang="pt-BR" altLang="en-US" dirty="0" err="1">
                <a:solidFill>
                  <a:prstClr val="black"/>
                </a:solidFill>
              </a:rPr>
              <a:t>ms</a:t>
            </a:r>
            <a:r>
              <a:rPr lang="pt-BR" altLang="en-US" dirty="0">
                <a:solidFill>
                  <a:prstClr val="black"/>
                </a:solidFill>
              </a:rPr>
              <a:t> seguintes</a:t>
            </a:r>
          </a:p>
        </p:txBody>
      </p:sp>
    </p:spTree>
    <p:extLst>
      <p:ext uri="{BB962C8B-B14F-4D97-AF65-F5344CB8AC3E}">
        <p14:creationId xmlns:p14="http://schemas.microsoft.com/office/powerpoint/2010/main" val="75163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altLang="en-US" dirty="0">
                <a:solidFill>
                  <a:prstClr val="black"/>
                </a:solidFill>
              </a:rPr>
              <a:t>Diagrama de tempo do circuito </a:t>
            </a:r>
            <a:r>
              <a:rPr lang="pt-BR" altLang="en-US" i="1" dirty="0" err="1">
                <a:solidFill>
                  <a:prstClr val="black"/>
                </a:solidFill>
              </a:rPr>
              <a:t>debouncing</a:t>
            </a:r>
            <a:endParaRPr lang="pt-BR" altLang="en-US" i="1" dirty="0">
              <a:solidFill>
                <a:prstClr val="black"/>
              </a:solidFill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1EC620-8C82-CFBB-8A11-C05E2716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69437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altLang="en-US" dirty="0">
                <a:solidFill>
                  <a:prstClr val="black"/>
                </a:solidFill>
              </a:rPr>
              <a:t>Este projeto implementa o circuito </a:t>
            </a:r>
            <a:r>
              <a:rPr lang="pt-BR" altLang="en-US" i="1" dirty="0" err="1">
                <a:solidFill>
                  <a:prstClr val="black"/>
                </a:solidFill>
              </a:rPr>
              <a:t>debouncing</a:t>
            </a:r>
            <a:r>
              <a:rPr lang="pt-BR" altLang="en-US" dirty="0">
                <a:solidFill>
                  <a:prstClr val="black"/>
                </a:solidFill>
              </a:rPr>
              <a:t> baseado em FSM e usa um timer de 10ms </a:t>
            </a:r>
            <a:r>
              <a:rPr lang="pt-BR" altLang="en-US" i="1" dirty="0" err="1">
                <a:solidFill>
                  <a:prstClr val="black"/>
                </a:solidFill>
              </a:rPr>
              <a:t>free</a:t>
            </a:r>
            <a:r>
              <a:rPr lang="pt-BR" altLang="en-US" i="1" dirty="0">
                <a:solidFill>
                  <a:prstClr val="black"/>
                </a:solidFill>
              </a:rPr>
              <a:t>-running</a:t>
            </a:r>
            <a:r>
              <a:rPr lang="pt-BR" altLang="en-US" dirty="0">
                <a:solidFill>
                  <a:prstClr val="black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altLang="en-US" dirty="0">
                <a:solidFill>
                  <a:prstClr val="black"/>
                </a:solidFill>
              </a:rPr>
              <a:t>O </a:t>
            </a:r>
            <a:r>
              <a:rPr lang="pt-BR" altLang="en-US" i="1" dirty="0">
                <a:solidFill>
                  <a:prstClr val="black"/>
                </a:solidFill>
              </a:rPr>
              <a:t>timer</a:t>
            </a:r>
            <a:r>
              <a:rPr lang="pt-BR" altLang="en-US" dirty="0">
                <a:solidFill>
                  <a:prstClr val="black"/>
                </a:solidFill>
              </a:rPr>
              <a:t> gera um sinal de </a:t>
            </a:r>
            <a:r>
              <a:rPr lang="pt-BR" altLang="en-US" i="1" dirty="0" err="1">
                <a:solidFill>
                  <a:prstClr val="black"/>
                </a:solidFill>
              </a:rPr>
              <a:t>tick</a:t>
            </a:r>
            <a:r>
              <a:rPr lang="pt-BR" altLang="en-US" i="1" dirty="0">
                <a:solidFill>
                  <a:prstClr val="black"/>
                </a:solidFill>
              </a:rPr>
              <a:t> </a:t>
            </a:r>
            <a:r>
              <a:rPr lang="pt-BR" altLang="en-US" i="1" dirty="0" err="1">
                <a:solidFill>
                  <a:prstClr val="black"/>
                </a:solidFill>
              </a:rPr>
              <a:t>enable</a:t>
            </a:r>
            <a:r>
              <a:rPr lang="pt-BR" altLang="en-US" dirty="0">
                <a:solidFill>
                  <a:prstClr val="black"/>
                </a:solidFill>
              </a:rPr>
              <a:t> de um ciclo de </a:t>
            </a:r>
            <a:r>
              <a:rPr lang="pt-BR" altLang="en-US" i="1" dirty="0" err="1">
                <a:solidFill>
                  <a:prstClr val="black"/>
                </a:solidFill>
              </a:rPr>
              <a:t>clock</a:t>
            </a:r>
            <a:r>
              <a:rPr lang="pt-BR" altLang="en-US" dirty="0">
                <a:solidFill>
                  <a:prstClr val="black"/>
                </a:solidFill>
              </a:rPr>
              <a:t> (</a:t>
            </a:r>
            <a:r>
              <a:rPr lang="pt-BR" altLang="en-US" b="1" dirty="0" err="1">
                <a:solidFill>
                  <a:prstClr val="black"/>
                </a:solidFill>
              </a:rPr>
              <a:t>m_tick</a:t>
            </a:r>
            <a:r>
              <a:rPr lang="pt-BR" altLang="en-US" dirty="0">
                <a:solidFill>
                  <a:prstClr val="black"/>
                </a:solidFill>
              </a:rPr>
              <a:t>) a cada 10 ms. </a:t>
            </a:r>
          </a:p>
          <a:p>
            <a:pPr>
              <a:lnSpc>
                <a:spcPct val="100000"/>
              </a:lnSpc>
            </a:pPr>
            <a:r>
              <a:rPr lang="pt-BR" altLang="en-US" dirty="0">
                <a:solidFill>
                  <a:prstClr val="black"/>
                </a:solidFill>
              </a:rPr>
              <a:t>A FSM usa o sinal </a:t>
            </a:r>
            <a:r>
              <a:rPr lang="pt-BR" altLang="en-US" b="1" dirty="0" err="1">
                <a:solidFill>
                  <a:prstClr val="black"/>
                </a:solidFill>
              </a:rPr>
              <a:t>m_tick</a:t>
            </a:r>
            <a:r>
              <a:rPr lang="pt-BR" altLang="en-US" dirty="0">
                <a:solidFill>
                  <a:prstClr val="black"/>
                </a:solidFill>
              </a:rPr>
              <a:t> do </a:t>
            </a:r>
            <a:r>
              <a:rPr lang="pt-BR" altLang="en-US" i="1" dirty="0">
                <a:solidFill>
                  <a:prstClr val="black"/>
                </a:solidFill>
              </a:rPr>
              <a:t>timer</a:t>
            </a:r>
            <a:r>
              <a:rPr lang="pt-BR" altLang="en-US" dirty="0">
                <a:solidFill>
                  <a:prstClr val="black"/>
                </a:solidFill>
              </a:rPr>
              <a:t> para determinar se o sinal está estável por pelo menos 20 </a:t>
            </a:r>
            <a:r>
              <a:rPr lang="pt-BR" altLang="en-US" dirty="0" err="1">
                <a:solidFill>
                  <a:prstClr val="black"/>
                </a:solidFill>
              </a:rPr>
              <a:t>ms</a:t>
            </a:r>
            <a:endParaRPr lang="pt-BR" altLang="en-US" dirty="0">
              <a:solidFill>
                <a:prstClr val="black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971792" cy="4710130"/>
          </a:xfrm>
        </p:spPr>
        <p:txBody>
          <a:bodyPr>
            <a:normAutofit lnSpcReduction="10000"/>
          </a:bodyPr>
          <a:lstStyle/>
          <a:p>
            <a:r>
              <a:rPr lang="pt-BR" sz="2200" dirty="0"/>
              <a:t>Diagrama de estados da FSM</a:t>
            </a:r>
          </a:p>
          <a:p>
            <a:r>
              <a:rPr lang="pt-BR" sz="2200" dirty="0"/>
              <a:t>O estado </a:t>
            </a:r>
            <a:r>
              <a:rPr lang="pt-BR" sz="2200" b="1" dirty="0"/>
              <a:t>zero</a:t>
            </a:r>
            <a:r>
              <a:rPr lang="pt-BR" sz="2200" dirty="0"/>
              <a:t> indica que o sinal de entrada </a:t>
            </a:r>
            <a:r>
              <a:rPr lang="pt-BR" sz="2200" b="1" dirty="0" err="1"/>
              <a:t>sw</a:t>
            </a:r>
            <a:r>
              <a:rPr lang="pt-BR" sz="2200" dirty="0"/>
              <a:t> está estável em ‘0’ </a:t>
            </a:r>
          </a:p>
          <a:p>
            <a:r>
              <a:rPr lang="pt-BR" sz="2200" dirty="0"/>
              <a:t>O estado </a:t>
            </a:r>
            <a:r>
              <a:rPr lang="pt-BR" sz="2200" b="1" dirty="0" err="1">
                <a:solidFill>
                  <a:prstClr val="black"/>
                </a:solidFill>
              </a:rPr>
              <a:t>one</a:t>
            </a:r>
            <a:r>
              <a:rPr lang="pt-BR" sz="2200" dirty="0">
                <a:solidFill>
                  <a:prstClr val="black"/>
                </a:solidFill>
              </a:rPr>
              <a:t> indica que o sinal </a:t>
            </a:r>
            <a:r>
              <a:rPr lang="pt-BR" sz="2200" b="1" dirty="0" err="1">
                <a:solidFill>
                  <a:prstClr val="black"/>
                </a:solidFill>
              </a:rPr>
              <a:t>sw</a:t>
            </a:r>
            <a:r>
              <a:rPr lang="pt-BR" sz="2200" dirty="0">
                <a:solidFill>
                  <a:prstClr val="black"/>
                </a:solidFill>
              </a:rPr>
              <a:t> está estável em ‘1’ </a:t>
            </a:r>
          </a:p>
          <a:p>
            <a:r>
              <a:rPr lang="pt-BR" sz="2200" dirty="0"/>
              <a:t>Os estados </a:t>
            </a:r>
            <a:r>
              <a:rPr lang="pt-BR" sz="2200" b="1" dirty="0" err="1"/>
              <a:t>wait</a:t>
            </a:r>
            <a:r>
              <a:rPr lang="pt-BR" sz="2200" dirty="0"/>
              <a:t> garantem que </a:t>
            </a:r>
            <a:r>
              <a:rPr lang="pt-BR" sz="2200" b="1" dirty="0" err="1"/>
              <a:t>sw</a:t>
            </a:r>
            <a:r>
              <a:rPr lang="pt-BR" sz="2200" dirty="0"/>
              <a:t> esteja estável por pelo menos 20 </a:t>
            </a:r>
            <a:r>
              <a:rPr lang="pt-BR" sz="2200" dirty="0" err="1"/>
              <a:t>ms</a:t>
            </a:r>
            <a:r>
              <a:rPr lang="pt-BR" sz="2200" dirty="0"/>
              <a:t> antes de ir para os estados </a:t>
            </a:r>
            <a:r>
              <a:rPr lang="pt-BR" sz="2200" b="1" dirty="0"/>
              <a:t>zero</a:t>
            </a:r>
            <a:r>
              <a:rPr lang="pt-BR" sz="2200" dirty="0"/>
              <a:t> ou </a:t>
            </a:r>
            <a:r>
              <a:rPr lang="pt-BR" sz="2200" b="1" dirty="0" err="1"/>
              <a:t>one</a:t>
            </a:r>
            <a:endParaRPr lang="pt-BR" sz="2200" dirty="0"/>
          </a:p>
          <a:p>
            <a:pPr lvl="1"/>
            <a:endParaRPr lang="pt-BR" sz="2200" dirty="0"/>
          </a:p>
          <a:p>
            <a:pPr lvl="1"/>
            <a:endParaRPr lang="pt-BR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0929EA5-0082-490F-B079-BE6BBDDC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01" y="1325693"/>
            <a:ext cx="5431717" cy="4679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Assuma que a FSM está inicialmente no estado </a:t>
            </a:r>
            <a:r>
              <a:rPr lang="pt-BR" b="1" dirty="0"/>
              <a:t>zero</a:t>
            </a:r>
            <a:r>
              <a:rPr lang="pt-BR" dirty="0"/>
              <a:t>. Ela se move ao estado wait1_1 quando </a:t>
            </a:r>
            <a:r>
              <a:rPr lang="pt-BR" b="1" dirty="0" err="1"/>
              <a:t>sw</a:t>
            </a:r>
            <a:r>
              <a:rPr lang="pt-BR" dirty="0"/>
              <a:t> muda para ‘1’. No estado </a:t>
            </a:r>
            <a:r>
              <a:rPr lang="pt-BR" b="1" dirty="0"/>
              <a:t>wait1_1</a:t>
            </a:r>
            <a:r>
              <a:rPr lang="pt-BR" dirty="0"/>
              <a:t>, a FSM espera até a ativação do sinal </a:t>
            </a:r>
            <a:r>
              <a:rPr lang="pt-BR" b="1" dirty="0" err="1"/>
              <a:t>m_tick</a:t>
            </a:r>
            <a:r>
              <a:rPr lang="pt-BR" dirty="0"/>
              <a:t>. Se o sinal </a:t>
            </a:r>
            <a:r>
              <a:rPr lang="pt-BR" b="1" dirty="0" err="1"/>
              <a:t>sw</a:t>
            </a:r>
            <a:r>
              <a:rPr lang="pt-BR" dirty="0"/>
              <a:t> se torna ‘0’ neste estado, isso implica que o tempo em ‘1’ não durou o suficiente e a FSM retorna ao estado zero.  A mesma ação é repetida nos estados </a:t>
            </a:r>
            <a:r>
              <a:rPr lang="pt-BR" b="1" dirty="0"/>
              <a:t>wait1_2</a:t>
            </a:r>
            <a:r>
              <a:rPr lang="pt-BR" dirty="0"/>
              <a:t> e </a:t>
            </a:r>
            <a:r>
              <a:rPr lang="pt-BR" b="1" dirty="0"/>
              <a:t>wait1_3</a:t>
            </a:r>
            <a:r>
              <a:rPr lang="pt-BR" dirty="0"/>
              <a:t>. </a:t>
            </a:r>
          </a:p>
          <a:p>
            <a:r>
              <a:rPr lang="pt-BR" dirty="0"/>
              <a:t>A operação começando no estado </a:t>
            </a:r>
            <a:r>
              <a:rPr lang="pt-BR" b="1" dirty="0" err="1"/>
              <a:t>one</a:t>
            </a:r>
            <a:r>
              <a:rPr lang="pt-BR" dirty="0"/>
              <a:t> é similar, exceto que o sinal </a:t>
            </a:r>
            <a:r>
              <a:rPr lang="pt-BR" b="1" dirty="0" err="1"/>
              <a:t>sw</a:t>
            </a:r>
            <a:r>
              <a:rPr lang="pt-BR" dirty="0"/>
              <a:t> deve ser ‘0’. </a:t>
            </a:r>
          </a:p>
          <a:p>
            <a:r>
              <a:rPr lang="pt-BR" dirty="0"/>
              <a:t>Note que o tempo em que a FSM fica nos estados </a:t>
            </a:r>
            <a:r>
              <a:rPr lang="pt-BR" b="1" dirty="0"/>
              <a:t>wait1_1</a:t>
            </a:r>
            <a:r>
              <a:rPr lang="pt-BR" dirty="0"/>
              <a:t> e </a:t>
            </a:r>
            <a:r>
              <a:rPr lang="pt-BR" b="1" dirty="0"/>
              <a:t>wait0_1</a:t>
            </a:r>
            <a:r>
              <a:rPr lang="pt-BR" dirty="0"/>
              <a:t> até que </a:t>
            </a:r>
            <a:r>
              <a:rPr lang="pt-BR" b="1" dirty="0" err="1"/>
              <a:t>m_tick</a:t>
            </a:r>
            <a:r>
              <a:rPr lang="pt-BR" dirty="0"/>
              <a:t> seja ativado está entre 0 e 10 ms. Por outro lado, o tempo que a FSM fica nos estados </a:t>
            </a:r>
            <a:r>
              <a:rPr lang="pt-BR" b="1" dirty="0"/>
              <a:t>wait1_2</a:t>
            </a:r>
            <a:r>
              <a:rPr lang="pt-BR" dirty="0"/>
              <a:t>, </a:t>
            </a:r>
            <a:r>
              <a:rPr lang="pt-BR" b="1" dirty="0"/>
              <a:t>wait1_3</a:t>
            </a:r>
            <a:r>
              <a:rPr lang="pt-BR" dirty="0"/>
              <a:t>, </a:t>
            </a:r>
            <a:r>
              <a:rPr lang="pt-BR" b="1" dirty="0"/>
              <a:t>wait0_2 </a:t>
            </a:r>
            <a:r>
              <a:rPr lang="pt-BR" dirty="0"/>
              <a:t>e </a:t>
            </a:r>
            <a:r>
              <a:rPr lang="pt-BR" b="1" dirty="0"/>
              <a:t>wait0_3</a:t>
            </a:r>
            <a:r>
              <a:rPr lang="pt-BR" dirty="0"/>
              <a:t> até que </a:t>
            </a:r>
            <a:r>
              <a:rPr lang="pt-BR" b="1" dirty="0" err="1"/>
              <a:t>m_tick</a:t>
            </a:r>
            <a:r>
              <a:rPr lang="pt-BR" dirty="0"/>
              <a:t> seja ativado é 10ms exatamente.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68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Aft>
                <a:spcPts val="1200"/>
              </a:spcAft>
            </a:pPr>
            <a:r>
              <a:rPr lang="pt-BR" sz="5400" dirty="0"/>
              <a:t>Código do circuito de </a:t>
            </a:r>
            <a:r>
              <a:rPr lang="pt-BR" sz="5400" i="1" dirty="0" err="1"/>
              <a:t>debouncing</a:t>
            </a:r>
            <a:r>
              <a:rPr lang="pt-BR" sz="5400" dirty="0"/>
              <a:t> baseado em FSM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library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ieee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ieee.std_logic_1164.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all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use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ieee.numeric_std.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all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entity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db_fsm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port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9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clk</a:t>
            </a:r>
            <a:r>
              <a:rPr lang="en-US" sz="2900" b="1" dirty="0">
                <a:solidFill>
                  <a:srgbClr val="6060C0"/>
                </a:solidFill>
                <a:latin typeface="Consolas" panose="020B0609020204030204" pitchFamily="49" charset="0"/>
              </a:rPr>
              <a:t>, reset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6060C0"/>
                </a:solidFill>
                <a:latin typeface="Consolas" panose="020B0609020204030204" pitchFamily="49" charset="0"/>
              </a:rPr>
              <a:t>         </a:t>
            </a:r>
            <a:r>
              <a:rPr lang="en-US" sz="2900" b="1" dirty="0" err="1">
                <a:solidFill>
                  <a:srgbClr val="6060C0"/>
                </a:solidFill>
                <a:latin typeface="Consolas" panose="020B0609020204030204" pitchFamily="49" charset="0"/>
              </a:rPr>
              <a:t>sw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900" b="1" dirty="0">
                <a:solidFill>
                  <a:srgbClr val="6060C0"/>
                </a:solidFill>
                <a:latin typeface="Consolas" panose="020B0609020204030204" pitchFamily="49" charset="0"/>
              </a:rPr>
              <a:t>db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out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end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db_fsm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9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architecture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arch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of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db_fsm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constant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N: integer := </a:t>
            </a:r>
            <a:r>
              <a:rPr lang="en-US" sz="2900" b="1" dirty="0">
                <a:solidFill>
                  <a:srgbClr val="7D7D7D"/>
                </a:solidFill>
                <a:latin typeface="Consolas" panose="020B0609020204030204" pitchFamily="49" charset="0"/>
              </a:rPr>
              <a:t>20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900" b="1" dirty="0">
                <a:solidFill>
                  <a:srgbClr val="3F7F5F"/>
                </a:solidFill>
                <a:latin typeface="Consolas" panose="020B0609020204030204" pitchFamily="49" charset="0"/>
              </a:rPr>
              <a:t>-- 2^N * 10ns = 10ms tick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db_state_type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is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(zero,wait1_1,wait1_2,wait1_3,one,wait0_1,wait0_2,wait0_3);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q_reg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q_next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: unsigned(N-</a:t>
            </a:r>
            <a:r>
              <a:rPr lang="en-US" sz="29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downto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rgbClr val="7D7D7D"/>
                </a:solidFill>
                <a:latin typeface="Consolas" panose="020B0609020204030204" pitchFamily="49" charset="0"/>
              </a:rPr>
              <a:t>0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m_tick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2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std_logic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state_reg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: </a:t>
            </a:r>
            <a:r>
              <a:rPr lang="en-US" sz="2900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db_state_type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signal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state_next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2900" b="1" dirty="0" err="1">
                <a:solidFill>
                  <a:srgbClr val="808000"/>
                </a:solidFill>
                <a:latin typeface="Consolas" panose="020B0609020204030204" pitchFamily="49" charset="0"/>
              </a:rPr>
              <a:t>db_state_type</a:t>
            </a:r>
            <a:r>
              <a:rPr lang="en-US" sz="2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7F0055"/>
                </a:solidFill>
                <a:latin typeface="Consolas" panose="020B0609020204030204" pitchFamily="49" charset="0"/>
              </a:rPr>
              <a:t>begin</a:t>
            </a:r>
            <a:endParaRPr lang="en-US" sz="29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2451</TotalTime>
  <Words>1632</Words>
  <Application>Microsoft Office PowerPoint</Application>
  <PresentationFormat>Apresentação na tela (4:3)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Bookman Old Style</vt:lpstr>
      <vt:lpstr>Consolas</vt:lpstr>
      <vt:lpstr>Gill Sans MT</vt:lpstr>
      <vt:lpstr>Wingdings</vt:lpstr>
      <vt:lpstr>Wingdings 3</vt:lpstr>
      <vt:lpstr>Origem</vt:lpstr>
      <vt:lpstr>ELE08572-Sistemas Digitais</vt:lpstr>
      <vt:lpstr>Projeto 11- Circuito de debouncing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  <vt:lpstr>Máquinas de Estados Finitos  Circuito de debouncing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UFES</cp:lastModifiedBy>
  <cp:revision>597</cp:revision>
  <dcterms:created xsi:type="dcterms:W3CDTF">2018-02-19T15:01:38Z</dcterms:created>
  <dcterms:modified xsi:type="dcterms:W3CDTF">2022-05-18T14:27:14Z</dcterms:modified>
</cp:coreProperties>
</file>