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322" r:id="rId5"/>
    <p:sldId id="343" r:id="rId6"/>
    <p:sldId id="321" r:id="rId7"/>
    <p:sldId id="323" r:id="rId8"/>
    <p:sldId id="324" r:id="rId9"/>
    <p:sldId id="344" r:id="rId10"/>
    <p:sldId id="325" r:id="rId11"/>
    <p:sldId id="326" r:id="rId12"/>
    <p:sldId id="345" r:id="rId13"/>
    <p:sldId id="327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D1E9E6C-DE82-4FB1-B094-B0E172B4A5AC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D1E9E6C-DE82-4FB1-B094-B0E172B4A5AC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1E9E6C-DE82-4FB1-B094-B0E172B4A5AC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ELE08572-Sistemas Digitais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Profa</a:t>
            </a:r>
            <a:r>
              <a:rPr lang="pt-BR" dirty="0"/>
              <a:t>. </a:t>
            </a:r>
            <a:r>
              <a:rPr lang="pt-BR" dirty="0" err="1"/>
              <a:t>Eliete</a:t>
            </a:r>
            <a:r>
              <a:rPr lang="pt-BR" dirty="0"/>
              <a:t> Caldeira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de </a:t>
            </a:r>
            <a:r>
              <a:rPr lang="pt-BR" i="1" dirty="0" err="1"/>
              <a:t>debouncing</a:t>
            </a:r>
            <a:r>
              <a:rPr lang="pt-BR" dirty="0"/>
              <a:t> baseado em RTL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O código abaixo descreve este circuito.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FC2B106-66C9-63BC-16AD-3B27AC021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87" y="1916832"/>
            <a:ext cx="7267575" cy="27908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de </a:t>
            </a:r>
            <a:r>
              <a:rPr lang="pt-BR" i="1" dirty="0" err="1"/>
              <a:t>debouncing</a:t>
            </a:r>
            <a:r>
              <a:rPr lang="pt-BR" dirty="0"/>
              <a:t> baseado em RTL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287BA0E-EF98-06DC-478E-A449039CC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352094"/>
            <a:ext cx="6990735" cy="477847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de </a:t>
            </a:r>
            <a:r>
              <a:rPr lang="pt-BR" i="1" dirty="0" err="1"/>
              <a:t>debouncing</a:t>
            </a:r>
            <a:r>
              <a:rPr lang="pt-BR" dirty="0"/>
              <a:t> baseado em RTL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EB4BCCE-0240-0AB9-1196-DCACC6910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68760"/>
            <a:ext cx="7010400" cy="524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53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de </a:t>
            </a:r>
            <a:r>
              <a:rPr lang="pt-BR" i="1" dirty="0" err="1"/>
              <a:t>debouncing</a:t>
            </a:r>
            <a:r>
              <a:rPr lang="pt-BR" dirty="0"/>
              <a:t> baseado em RTL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A5D54E-310F-9F78-F0BE-C472B1548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20433"/>
            <a:ext cx="7256206" cy="41197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de </a:t>
            </a:r>
            <a:r>
              <a:rPr lang="pt-BR" i="1" dirty="0" err="1"/>
              <a:t>debouncing</a:t>
            </a:r>
            <a:r>
              <a:rPr lang="pt-BR" dirty="0"/>
              <a:t> baseado em RTL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Versão 2: código com componentes do </a:t>
            </a:r>
            <a:r>
              <a:rPr lang="pt-BR" i="1" dirty="0" err="1"/>
              <a:t>datapath</a:t>
            </a:r>
            <a:r>
              <a:rPr lang="pt-BR" dirty="0"/>
              <a:t> implícitos, ou seja, onde as operações de transferência entre registradores são incorporadas dentro da FSM de controle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de </a:t>
            </a:r>
            <a:r>
              <a:rPr lang="pt-BR" i="1" dirty="0" err="1"/>
              <a:t>debouncing</a:t>
            </a:r>
            <a:r>
              <a:rPr lang="pt-BR" dirty="0"/>
              <a:t> baseado em RTL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O código do circuito é mostrado abaixo.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198C714-0DFE-6ED0-3B85-E03D20E04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38" y="1666568"/>
            <a:ext cx="7413523" cy="397223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de </a:t>
            </a:r>
            <a:r>
              <a:rPr lang="pt-BR" i="1" dirty="0" err="1"/>
              <a:t>debouncing</a:t>
            </a:r>
            <a:r>
              <a:rPr lang="pt-BR" dirty="0"/>
              <a:t> baseado em RTL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AEB46E-EED0-D1C0-8C3F-DD36463D0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19200"/>
            <a:ext cx="6449961" cy="497512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de </a:t>
            </a:r>
            <a:r>
              <a:rPr lang="pt-BR" i="1" dirty="0" err="1"/>
              <a:t>debouncing</a:t>
            </a:r>
            <a:r>
              <a:rPr lang="pt-BR" dirty="0"/>
              <a:t> baseado em RTL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C600713-BD99-8E77-296E-DE47C131B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68760"/>
            <a:ext cx="7315200" cy="408038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de </a:t>
            </a:r>
            <a:r>
              <a:rPr lang="pt-BR" i="1" dirty="0" err="1"/>
              <a:t>debouncing</a:t>
            </a:r>
            <a:r>
              <a:rPr lang="pt-BR" dirty="0"/>
              <a:t> baseado em RTL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código consiste de um segmento de memória e um segmento de lógica </a:t>
            </a:r>
            <a:r>
              <a:rPr lang="pt-BR" dirty="0" err="1"/>
              <a:t>combinacional</a:t>
            </a:r>
            <a:r>
              <a:rPr lang="pt-BR" dirty="0"/>
              <a:t>.</a:t>
            </a:r>
          </a:p>
          <a:p>
            <a:r>
              <a:rPr lang="pt-BR" dirty="0"/>
              <a:t>O primeiro contém o registrador de estados da FSM e o registrador de dados do </a:t>
            </a:r>
            <a:r>
              <a:rPr lang="pt-BR" i="1" dirty="0" err="1"/>
              <a:t>datapath</a:t>
            </a:r>
            <a:endParaRPr lang="pt-BR" i="1" dirty="0"/>
          </a:p>
          <a:p>
            <a:r>
              <a:rPr lang="pt-BR" dirty="0"/>
              <a:t>O segundo basicamente especifica a lógica de próximo estado da FSM </a:t>
            </a:r>
          </a:p>
          <a:p>
            <a:r>
              <a:rPr lang="pt-BR" dirty="0"/>
              <a:t>Em vez de gerar sinais de controle, os próximos valores do registrador de dados são especificados em cada estado</a:t>
            </a:r>
          </a:p>
          <a:p>
            <a:r>
              <a:rPr lang="pt-BR" dirty="0"/>
              <a:t>A lógica de próximo estado do </a:t>
            </a:r>
            <a:r>
              <a:rPr lang="pt-BR" i="1" dirty="0" err="1"/>
              <a:t>datapath</a:t>
            </a:r>
            <a:r>
              <a:rPr lang="pt-BR" i="1" dirty="0"/>
              <a:t>,</a:t>
            </a:r>
            <a:r>
              <a:rPr lang="pt-BR" dirty="0"/>
              <a:t> consistindo de unidades funcionais e redes de </a:t>
            </a:r>
            <a:r>
              <a:rPr lang="pt-BR" dirty="0" err="1"/>
              <a:t>roteamento</a:t>
            </a:r>
            <a:r>
              <a:rPr lang="pt-BR" dirty="0"/>
              <a:t>, é criada adequadamente.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de </a:t>
            </a:r>
            <a:r>
              <a:rPr lang="pt-BR" i="1" dirty="0" err="1"/>
              <a:t>debouncing</a:t>
            </a:r>
            <a:r>
              <a:rPr lang="pt-BR" dirty="0"/>
              <a:t> baseado em RTL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Circuito de teste: </a:t>
            </a:r>
          </a:p>
          <a:p>
            <a:r>
              <a:rPr lang="pt-BR" dirty="0"/>
              <a:t>O circuito de teste do </a:t>
            </a:r>
            <a:r>
              <a:rPr lang="pt-BR" i="1" dirty="0" err="1"/>
              <a:t>debouncing</a:t>
            </a:r>
            <a:r>
              <a:rPr lang="pt-BR" dirty="0"/>
              <a:t> discutido no Capítulo 5 pode ser usado para verificar a operação do novo projeto. </a:t>
            </a:r>
          </a:p>
          <a:p>
            <a:r>
              <a:rPr lang="pt-BR" dirty="0"/>
              <a:t>Desde que a saída do circuito de </a:t>
            </a:r>
            <a:r>
              <a:rPr lang="pt-BR" i="1" dirty="0" err="1"/>
              <a:t>debouncing</a:t>
            </a:r>
            <a:r>
              <a:rPr lang="pt-BR" dirty="0"/>
              <a:t> inclui um sinal de um ciclo de </a:t>
            </a:r>
            <a:r>
              <a:rPr lang="pt-BR" i="1" dirty="0" err="1"/>
              <a:t>clock</a:t>
            </a:r>
            <a:r>
              <a:rPr lang="pt-BR" dirty="0"/>
              <a:t> que avisa quando o sinal subiu, nenhum detector de borda é necessário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 12- Circuito de </a:t>
            </a:r>
            <a:r>
              <a:rPr lang="pt-BR" i="1" dirty="0" err="1"/>
              <a:t>debouncing</a:t>
            </a:r>
            <a:endParaRPr lang="pt-BR" i="1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Capítulo 6- Máquinas de Estados Finitos com </a:t>
            </a:r>
            <a:r>
              <a:rPr lang="pt-BR" i="1" dirty="0" err="1"/>
              <a:t>Datapath</a:t>
            </a:r>
            <a:endParaRPr lang="pt-BR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de </a:t>
            </a:r>
            <a:r>
              <a:rPr lang="pt-BR" i="1" dirty="0" err="1"/>
              <a:t>debouncing</a:t>
            </a:r>
            <a:r>
              <a:rPr lang="pt-BR" dirty="0"/>
              <a:t> baseado em RTL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diagrama de blocos do circuito de teste é mostrado abaixo. 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23553"/>
            <a:ext cx="9144000" cy="301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de </a:t>
            </a:r>
            <a:r>
              <a:rPr lang="pt-BR" i="1" dirty="0" err="1"/>
              <a:t>debouncing</a:t>
            </a:r>
            <a:r>
              <a:rPr lang="pt-BR" dirty="0"/>
              <a:t> baseado em RTL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código do circuito de teste é mostrado abaixo.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655" y="1643050"/>
            <a:ext cx="7895369" cy="5091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de </a:t>
            </a:r>
            <a:r>
              <a:rPr lang="pt-BR" i="1" dirty="0" err="1"/>
              <a:t>debouncing</a:t>
            </a:r>
            <a:r>
              <a:rPr lang="pt-BR" dirty="0"/>
              <a:t> baseado em RTL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928802"/>
            <a:ext cx="9116855" cy="3762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de </a:t>
            </a:r>
            <a:r>
              <a:rPr lang="pt-BR" i="1" dirty="0" err="1"/>
              <a:t>debouncing</a:t>
            </a:r>
            <a:r>
              <a:rPr lang="pt-BR" dirty="0"/>
              <a:t> baseado em RTL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1" y="2000241"/>
            <a:ext cx="9144032" cy="298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de </a:t>
            </a:r>
            <a:r>
              <a:rPr lang="pt-BR" i="1" dirty="0" err="1"/>
              <a:t>debouncing</a:t>
            </a:r>
            <a:r>
              <a:rPr lang="pt-BR" dirty="0"/>
              <a:t> baseado em RTL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142984"/>
            <a:ext cx="7893629" cy="542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de </a:t>
            </a:r>
            <a:r>
              <a:rPr lang="pt-BR" i="1" dirty="0" err="1"/>
              <a:t>debouncing</a:t>
            </a:r>
            <a:r>
              <a:rPr lang="pt-BR" dirty="0"/>
              <a:t> baseado em RTL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/>
              <a:t>Crie um projeto novo e adicione uma cópia do arquivo de teste (</a:t>
            </a:r>
            <a:r>
              <a:rPr lang="pt-BR" sz="2400" i="1" dirty="0"/>
              <a:t>list_ch06_03_db_test.vhd</a:t>
            </a:r>
            <a:r>
              <a:rPr lang="pt-BR" sz="2400" dirty="0"/>
              <a:t>) do </a:t>
            </a:r>
            <a:r>
              <a:rPr lang="pt-BR" sz="2400" b="1" dirty="0"/>
              <a:t>livro 1ª edição</a:t>
            </a:r>
          </a:p>
          <a:p>
            <a:r>
              <a:rPr lang="pt-BR" sz="2400" dirty="0"/>
              <a:t>Adicione uma cópia do arquivo de </a:t>
            </a:r>
            <a:r>
              <a:rPr lang="pt-BR" sz="2400" i="1" dirty="0" err="1"/>
              <a:t>debounce</a:t>
            </a:r>
            <a:r>
              <a:rPr lang="pt-BR" sz="2400" dirty="0"/>
              <a:t> (</a:t>
            </a:r>
            <a:r>
              <a:rPr lang="pt-BR" sz="2400" i="1" dirty="0" err="1"/>
              <a:t>debounce_all.vhd</a:t>
            </a:r>
            <a:r>
              <a:rPr lang="pt-BR" sz="2400" dirty="0"/>
              <a:t>) do </a:t>
            </a:r>
            <a:r>
              <a:rPr lang="pt-BR" sz="2400" b="1" dirty="0"/>
              <a:t>livro 2ª edição</a:t>
            </a:r>
          </a:p>
          <a:p>
            <a:r>
              <a:rPr lang="pt-BR" sz="2400" dirty="0"/>
              <a:t>Adicione uma cópia do arquivo que descreve o circuito de multiplexação do Capítulo 04(</a:t>
            </a:r>
            <a:r>
              <a:rPr lang="pt-BR" sz="2400" i="1" dirty="0" err="1"/>
              <a:t>disp_hex_mux.vhd</a:t>
            </a:r>
            <a:r>
              <a:rPr lang="pt-BR" sz="2400" dirty="0"/>
              <a:t>) do </a:t>
            </a:r>
            <a:r>
              <a:rPr lang="pt-BR" sz="2400" b="1" dirty="0"/>
              <a:t>livro 2ª edição</a:t>
            </a:r>
            <a:endParaRPr lang="pt-BR" sz="2400" dirty="0"/>
          </a:p>
          <a:p>
            <a:r>
              <a:rPr lang="pt-BR" sz="2400" dirty="0"/>
              <a:t>Inclua uma cópia do arquivo de </a:t>
            </a:r>
            <a:r>
              <a:rPr lang="pt-BR" sz="2400" i="1" dirty="0" err="1"/>
              <a:t>constraints</a:t>
            </a:r>
            <a:r>
              <a:rPr lang="pt-BR" sz="2400" dirty="0"/>
              <a:t> </a:t>
            </a:r>
            <a:r>
              <a:rPr lang="pt-BR" sz="2400" dirty="0" err="1"/>
              <a:t>xdc</a:t>
            </a:r>
            <a:r>
              <a:rPr lang="pt-BR" sz="2400" dirty="0"/>
              <a:t> geral da placa </a:t>
            </a:r>
            <a:r>
              <a:rPr lang="pt-BR" sz="2400" dirty="0" err="1"/>
              <a:t>Nexys</a:t>
            </a:r>
            <a:r>
              <a:rPr lang="pt-BR" sz="2400" dirty="0"/>
              <a:t> A7 (</a:t>
            </a:r>
            <a:r>
              <a:rPr lang="pt-BR" sz="2400" i="1" dirty="0"/>
              <a:t>Nexys4_DDR_chu.xdc</a:t>
            </a:r>
            <a:r>
              <a:rPr lang="pt-BR" sz="2400" dirty="0"/>
              <a:t>) disponível no diretório </a:t>
            </a:r>
            <a:r>
              <a:rPr lang="pt-BR" sz="2400" i="1" dirty="0"/>
              <a:t>chap00_constraint </a:t>
            </a:r>
            <a:r>
              <a:rPr lang="pt-BR" sz="2400" dirty="0"/>
              <a:t>e comente (colocando #) os pinos que não serão utilizados </a:t>
            </a:r>
          </a:p>
          <a:p>
            <a:r>
              <a:rPr lang="pt-BR" sz="2400" dirty="0"/>
              <a:t>Gere o arquivo de programação, configure a FPGA e teste o circuito pressionando o botão </a:t>
            </a:r>
            <a:r>
              <a:rPr lang="pt-BR" sz="2400" b="1" dirty="0" err="1"/>
              <a:t>btn</a:t>
            </a:r>
            <a:r>
              <a:rPr lang="pt-BR" sz="2400" dirty="0"/>
              <a:t>(0) para zerar o contador e </a:t>
            </a:r>
            <a:r>
              <a:rPr lang="pt-BR" sz="2400" b="1" dirty="0" err="1"/>
              <a:t>btn</a:t>
            </a:r>
            <a:r>
              <a:rPr lang="pt-BR" sz="2400" dirty="0"/>
              <a:t>(1) para aumentar a contagem</a:t>
            </a:r>
          </a:p>
          <a:p>
            <a:r>
              <a:rPr lang="pt-BR" sz="2400" dirty="0"/>
              <a:t>Lembre-se: </a:t>
            </a:r>
            <a:r>
              <a:rPr lang="pt-BR" sz="2400" b="1" dirty="0" err="1"/>
              <a:t>btn</a:t>
            </a:r>
            <a:r>
              <a:rPr lang="pt-BR" sz="2400" dirty="0"/>
              <a:t>(0) é </a:t>
            </a:r>
            <a:r>
              <a:rPr lang="pt-BR" sz="2400" b="1" dirty="0" err="1"/>
              <a:t>btnu</a:t>
            </a:r>
            <a:r>
              <a:rPr lang="pt-BR" sz="2400" dirty="0"/>
              <a:t> (</a:t>
            </a:r>
            <a:r>
              <a:rPr lang="pt-BR" sz="2400" i="1" dirty="0" err="1"/>
              <a:t>up</a:t>
            </a:r>
            <a:r>
              <a:rPr lang="pt-BR" sz="2400" dirty="0"/>
              <a:t> - superior) e a contagem cresce em sentido horário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de </a:t>
            </a:r>
            <a:r>
              <a:rPr lang="pt-BR" i="1" dirty="0" err="1"/>
              <a:t>debouncing</a:t>
            </a:r>
            <a:r>
              <a:rPr lang="pt-BR" dirty="0"/>
              <a:t> baseado em RTL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Com a metodologia de lógica de transferência entre registradores (RTL), pode-se usar uma máquina de estados finitos (FSM) para controlar a inicialização do timer para obter o intervalo de tempo exato.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de </a:t>
            </a:r>
            <a:r>
              <a:rPr lang="pt-BR" i="1" dirty="0" err="1"/>
              <a:t>debouncing</a:t>
            </a:r>
            <a:r>
              <a:rPr lang="pt-BR" dirty="0"/>
              <a:t> baseado em RTL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 carta ASMD é </a:t>
            </a:r>
          </a:p>
          <a:p>
            <a:pPr>
              <a:buNone/>
            </a:pPr>
            <a:r>
              <a:rPr lang="pt-BR" sz="2800" dirty="0"/>
              <a:t>mostrada na figura ao lado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C14285-F979-F27E-2C62-29187D0DE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152128"/>
            <a:ext cx="3944441" cy="51571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de </a:t>
            </a:r>
            <a:r>
              <a:rPr lang="pt-BR" i="1" dirty="0" err="1"/>
              <a:t>debouncing</a:t>
            </a:r>
            <a:r>
              <a:rPr lang="pt-BR" dirty="0"/>
              <a:t> baseado em RTL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/>
              <a:t>O circuito é expandido para incluir dois sinais de saída: </a:t>
            </a:r>
            <a:r>
              <a:rPr lang="pt-BR" sz="2800" i="1" dirty="0" err="1"/>
              <a:t>db_level</a:t>
            </a:r>
            <a:r>
              <a:rPr lang="pt-BR" sz="2800" dirty="0"/>
              <a:t>, que é o sinal filtrado, e </a:t>
            </a:r>
            <a:r>
              <a:rPr lang="pt-BR" sz="2800" i="1" dirty="0" err="1"/>
              <a:t>db_tick</a:t>
            </a:r>
            <a:r>
              <a:rPr lang="pt-BR" sz="2800" dirty="0"/>
              <a:t>, que é um sinal que fica em ‘1’ por um ciclo de </a:t>
            </a:r>
            <a:r>
              <a:rPr lang="pt-BR" sz="2800" i="1" dirty="0" err="1"/>
              <a:t>clock</a:t>
            </a:r>
            <a:r>
              <a:rPr lang="pt-BR" sz="2800" dirty="0"/>
              <a:t> quando há uma transição de 0-para-1.</a:t>
            </a:r>
          </a:p>
          <a:p>
            <a:r>
              <a:rPr lang="pt-BR" sz="2800" dirty="0"/>
              <a:t>Os estados </a:t>
            </a:r>
            <a:r>
              <a:rPr lang="pt-BR" sz="2800" b="1" dirty="0"/>
              <a:t>zero</a:t>
            </a:r>
            <a:r>
              <a:rPr lang="pt-BR" sz="2800" dirty="0"/>
              <a:t> e </a:t>
            </a:r>
            <a:r>
              <a:rPr lang="pt-BR" sz="2800" b="1" dirty="0" err="1"/>
              <a:t>one</a:t>
            </a:r>
            <a:r>
              <a:rPr lang="pt-BR" sz="2800" dirty="0"/>
              <a:t> significam que a entrada </a:t>
            </a:r>
            <a:r>
              <a:rPr lang="pt-BR" sz="2800" b="1" dirty="0" err="1"/>
              <a:t>sw</a:t>
            </a:r>
            <a:r>
              <a:rPr lang="pt-BR" sz="2800" dirty="0"/>
              <a:t> estabilizou em ‘0’ ou em ‘1’, respectivamente.</a:t>
            </a:r>
          </a:p>
          <a:p>
            <a:r>
              <a:rPr lang="pt-BR" sz="2800" dirty="0"/>
              <a:t>Os estados </a:t>
            </a:r>
            <a:r>
              <a:rPr lang="pt-BR" sz="2800" b="1" dirty="0" err="1"/>
              <a:t>waitl</a:t>
            </a:r>
            <a:r>
              <a:rPr lang="pt-BR" sz="2800" dirty="0"/>
              <a:t> e </a:t>
            </a:r>
            <a:r>
              <a:rPr lang="pt-BR" sz="2800" b="1" dirty="0"/>
              <a:t>wait0</a:t>
            </a:r>
            <a:r>
              <a:rPr lang="pt-BR" sz="2800" dirty="0"/>
              <a:t> são usados para eliminar pequenos </a:t>
            </a:r>
            <a:r>
              <a:rPr lang="pt-BR" sz="2800" i="1" dirty="0" err="1"/>
              <a:t>glitches</a:t>
            </a:r>
            <a:r>
              <a:rPr lang="pt-BR" sz="2800" dirty="0"/>
              <a:t>. </a:t>
            </a:r>
          </a:p>
          <a:p>
            <a:r>
              <a:rPr lang="pt-BR" sz="2800" dirty="0"/>
              <a:t>O sinal </a:t>
            </a:r>
            <a:r>
              <a:rPr lang="pt-BR" sz="2800" b="1" dirty="0" err="1"/>
              <a:t>sw</a:t>
            </a:r>
            <a:r>
              <a:rPr lang="pt-BR" sz="2800" dirty="0"/>
              <a:t> deve estar estável por uma certa quantidade de tempo ou a transição será tratada como um </a:t>
            </a:r>
            <a:r>
              <a:rPr lang="pt-BR" sz="2800" i="1" dirty="0" err="1"/>
              <a:t>glitch</a:t>
            </a:r>
            <a:r>
              <a:rPr lang="pt-BR" sz="2800" dirty="0"/>
              <a:t>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de </a:t>
            </a:r>
            <a:r>
              <a:rPr lang="pt-BR" i="1" dirty="0" err="1"/>
              <a:t>debouncing</a:t>
            </a:r>
            <a:r>
              <a:rPr lang="pt-BR" dirty="0"/>
              <a:t> baseado em RTL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O caminho de dados contém um registrador </a:t>
            </a:r>
            <a:r>
              <a:rPr lang="pt-BR" sz="2800" b="1" dirty="0"/>
              <a:t>q</a:t>
            </a:r>
            <a:r>
              <a:rPr lang="pt-BR" sz="2800" i="1" dirty="0"/>
              <a:t> </a:t>
            </a:r>
            <a:r>
              <a:rPr lang="pt-BR" sz="2800" dirty="0"/>
              <a:t>que tem 22 </a:t>
            </a:r>
            <a:r>
              <a:rPr lang="pt-BR" sz="2800" i="1" dirty="0"/>
              <a:t>bits</a:t>
            </a:r>
            <a:r>
              <a:rPr lang="pt-BR" sz="2800" dirty="0"/>
              <a:t> de largura. </a:t>
            </a:r>
          </a:p>
          <a:p>
            <a:r>
              <a:rPr lang="pt-BR" sz="2800" dirty="0"/>
              <a:t>Assuma que a FSMD está originalmente no estado </a:t>
            </a:r>
            <a:r>
              <a:rPr lang="pt-BR" sz="2800" b="1" dirty="0"/>
              <a:t>zero</a:t>
            </a:r>
          </a:p>
          <a:p>
            <a:r>
              <a:rPr lang="pt-BR" sz="2800" dirty="0"/>
              <a:t>Quando a entrada </a:t>
            </a:r>
            <a:r>
              <a:rPr lang="pt-BR" sz="2800" b="1" dirty="0" err="1"/>
              <a:t>sw</a:t>
            </a:r>
            <a:r>
              <a:rPr lang="pt-BR" sz="2800" dirty="0"/>
              <a:t> se torna ‘1’, a FSMD se move para o estado </a:t>
            </a:r>
            <a:r>
              <a:rPr lang="pt-BR" sz="2800" b="1" dirty="0"/>
              <a:t>wait1</a:t>
            </a:r>
            <a:r>
              <a:rPr lang="pt-BR" sz="2800" dirty="0"/>
              <a:t> e inicializa </a:t>
            </a:r>
            <a:r>
              <a:rPr lang="pt-BR" sz="2800" b="1" dirty="0"/>
              <a:t>q</a:t>
            </a:r>
            <a:r>
              <a:rPr lang="pt-BR" sz="2800" dirty="0"/>
              <a:t> = “1…1” </a:t>
            </a:r>
          </a:p>
          <a:p>
            <a:r>
              <a:rPr lang="pt-BR" sz="2800" dirty="0"/>
              <a:t>No estado </a:t>
            </a:r>
            <a:r>
              <a:rPr lang="pt-BR" sz="2800" b="1" dirty="0"/>
              <a:t>wait1</a:t>
            </a:r>
            <a:r>
              <a:rPr lang="pt-BR" sz="2800" dirty="0"/>
              <a:t>, </a:t>
            </a:r>
            <a:r>
              <a:rPr lang="pt-BR" sz="2800" b="1" dirty="0"/>
              <a:t>q</a:t>
            </a:r>
            <a:r>
              <a:rPr lang="pt-BR" sz="2800" dirty="0"/>
              <a:t> decrementa em cada ciclo de </a:t>
            </a:r>
            <a:r>
              <a:rPr lang="pt-BR" sz="2800" i="1" dirty="0" err="1"/>
              <a:t>clock</a:t>
            </a:r>
            <a:r>
              <a:rPr lang="pt-BR" sz="2800" dirty="0"/>
              <a:t>. Se </a:t>
            </a:r>
            <a:r>
              <a:rPr lang="pt-BR" sz="2800" b="1" dirty="0" err="1"/>
              <a:t>sw</a:t>
            </a:r>
            <a:r>
              <a:rPr lang="pt-BR" sz="2800" dirty="0"/>
              <a:t> permanece como ‘1’, a FSMD se mantém no estado </a:t>
            </a:r>
            <a:r>
              <a:rPr lang="pt-BR" sz="2800" b="1" dirty="0"/>
              <a:t>wait1</a:t>
            </a:r>
            <a:r>
              <a:rPr lang="pt-BR" sz="2800" dirty="0"/>
              <a:t> até </a:t>
            </a:r>
            <a:r>
              <a:rPr lang="pt-BR" sz="2800" b="1" dirty="0"/>
              <a:t>q</a:t>
            </a:r>
            <a:r>
              <a:rPr lang="pt-BR" sz="2800" dirty="0"/>
              <a:t> chegar a “0…0” e, então, se move para o estado </a:t>
            </a:r>
            <a:r>
              <a:rPr lang="pt-BR" sz="2800" b="1" dirty="0" err="1"/>
              <a:t>one</a:t>
            </a:r>
            <a:r>
              <a:rPr lang="pt-BR" sz="280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de </a:t>
            </a:r>
            <a:r>
              <a:rPr lang="pt-BR" i="1" dirty="0" err="1"/>
              <a:t>debouncing</a:t>
            </a:r>
            <a:r>
              <a:rPr lang="pt-BR" dirty="0"/>
              <a:t> baseado em RTL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Como o </a:t>
            </a:r>
            <a:r>
              <a:rPr lang="pt-BR" sz="2400" i="1" dirty="0" err="1"/>
              <a:t>clock</a:t>
            </a:r>
            <a:r>
              <a:rPr lang="pt-BR" sz="2400" dirty="0"/>
              <a:t> da placa NexysA7 é de 100 MHz (isto é, tem um período de 10 </a:t>
            </a:r>
            <a:r>
              <a:rPr lang="pt-BR" sz="2400" dirty="0" err="1"/>
              <a:t>ns</a:t>
            </a:r>
            <a:r>
              <a:rPr lang="pt-BR" sz="2400" dirty="0"/>
              <a:t>), a FSMD fica no estado </a:t>
            </a:r>
            <a:r>
              <a:rPr lang="pt-BR" sz="2400" b="1" dirty="0" err="1"/>
              <a:t>waitl</a:t>
            </a:r>
            <a:r>
              <a:rPr lang="pt-BR" sz="2400" dirty="0"/>
              <a:t> por 2</a:t>
            </a:r>
            <a:r>
              <a:rPr lang="pt-BR" sz="2400" baseline="30000" dirty="0"/>
              <a:t>22 </a:t>
            </a:r>
            <a:r>
              <a:rPr lang="pt-BR" sz="2400" dirty="0"/>
              <a:t>ciclos de </a:t>
            </a:r>
            <a:r>
              <a:rPr lang="pt-BR" sz="2400" i="1" dirty="0" err="1"/>
              <a:t>clock</a:t>
            </a:r>
            <a:r>
              <a:rPr lang="pt-BR" sz="2400" dirty="0"/>
              <a:t>, ou seja, por cerca de 40ms (isto é, 2</a:t>
            </a:r>
            <a:r>
              <a:rPr lang="pt-BR" sz="2400" baseline="30000" dirty="0"/>
              <a:t>22</a:t>
            </a:r>
            <a:r>
              <a:rPr lang="pt-BR" sz="2400" dirty="0"/>
              <a:t>*10 </a:t>
            </a:r>
            <a:r>
              <a:rPr lang="pt-BR" sz="2400" dirty="0" err="1"/>
              <a:t>ns</a:t>
            </a:r>
            <a:r>
              <a:rPr lang="pt-BR" sz="2400" dirty="0"/>
              <a:t>). </a:t>
            </a:r>
          </a:p>
          <a:p>
            <a:r>
              <a:rPr lang="pt-BR" sz="2400" dirty="0"/>
              <a:t>Pode-se modificar o valor inicial do registrador </a:t>
            </a:r>
            <a:r>
              <a:rPr lang="pt-BR" sz="2400" i="1" dirty="0"/>
              <a:t>q</a:t>
            </a:r>
            <a:r>
              <a:rPr lang="pt-BR" sz="2400" dirty="0"/>
              <a:t> para obter o intervalo desejado</a:t>
            </a:r>
          </a:p>
          <a:p>
            <a:r>
              <a:rPr lang="pt-BR" sz="2400" dirty="0"/>
              <a:t>Há dois caminhos para derivar o código HDL, um com a declaração explícita do caminho de dados (</a:t>
            </a:r>
            <a:r>
              <a:rPr lang="pt-BR" sz="2400" i="1" dirty="0" err="1"/>
              <a:t>datapath</a:t>
            </a:r>
            <a:r>
              <a:rPr lang="pt-BR" sz="2400" dirty="0"/>
              <a:t>) e uma com uma descrição implícita destes componentes</a:t>
            </a:r>
            <a:endParaRPr lang="pt-BR" sz="2800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de </a:t>
            </a:r>
            <a:r>
              <a:rPr lang="pt-BR" i="1" dirty="0" err="1"/>
              <a:t>debouncing</a:t>
            </a:r>
            <a:r>
              <a:rPr lang="pt-BR" dirty="0"/>
              <a:t> baseado em RTL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Versão 1:  separando a máquina de estados de controle dos componentes do </a:t>
            </a:r>
            <a:r>
              <a:rPr lang="pt-BR" i="1" dirty="0" err="1"/>
              <a:t>datapath</a:t>
            </a:r>
            <a:endParaRPr lang="pt-BR" i="1" dirty="0"/>
          </a:p>
          <a:p>
            <a:r>
              <a:rPr lang="pt-BR" dirty="0"/>
              <a:t>Na FSMD é preciso identificar os componentes do </a:t>
            </a:r>
            <a:r>
              <a:rPr lang="pt-BR" i="1" dirty="0" err="1"/>
              <a:t>datapath</a:t>
            </a:r>
            <a:r>
              <a:rPr lang="pt-BR" dirty="0"/>
              <a:t> e os sinais de controle associados e, então, descrevê-los em segmentos de código individual</a:t>
            </a:r>
          </a:p>
          <a:p>
            <a:r>
              <a:rPr lang="pt-BR" dirty="0"/>
              <a:t>No circuito de </a:t>
            </a:r>
            <a:r>
              <a:rPr lang="pt-BR" i="1" dirty="0" err="1"/>
              <a:t>debouncing</a:t>
            </a:r>
            <a:r>
              <a:rPr lang="pt-BR" dirty="0"/>
              <a:t> o componente é um contador decrescente de 21 </a:t>
            </a:r>
            <a:r>
              <a:rPr lang="pt-BR" i="1" dirty="0"/>
              <a:t>bits</a:t>
            </a:r>
            <a:r>
              <a:rPr lang="pt-BR" dirty="0"/>
              <a:t> que pode: </a:t>
            </a:r>
          </a:p>
          <a:p>
            <a:pPr lvl="1"/>
            <a:r>
              <a:rPr lang="pt-BR" dirty="0"/>
              <a:t>Ser inicializado com um valor específico</a:t>
            </a:r>
          </a:p>
          <a:p>
            <a:pPr lvl="1"/>
            <a:r>
              <a:rPr lang="pt-BR" dirty="0"/>
              <a:t>Contar decrescente ou pausar</a:t>
            </a:r>
          </a:p>
          <a:p>
            <a:pPr lvl="1"/>
            <a:r>
              <a:rPr lang="pt-BR" dirty="0"/>
              <a:t>Ativar um sinal de status quando a contagem chega a 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de </a:t>
            </a:r>
            <a:r>
              <a:rPr lang="pt-BR" i="1" dirty="0" err="1"/>
              <a:t>debouncing</a:t>
            </a:r>
            <a:r>
              <a:rPr lang="pt-BR" dirty="0"/>
              <a:t> baseado em RTL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Pode-se criar um contador binário com um sinal </a:t>
            </a:r>
            <a:r>
              <a:rPr lang="pt-BR" b="1" dirty="0" err="1"/>
              <a:t>q_load</a:t>
            </a:r>
            <a:r>
              <a:rPr lang="pt-BR" dirty="0"/>
              <a:t> para carregar um valor inicial e um </a:t>
            </a:r>
            <a:r>
              <a:rPr lang="pt-BR" b="1" dirty="0" err="1"/>
              <a:t>q_dec</a:t>
            </a:r>
            <a:r>
              <a:rPr lang="pt-BR" b="1" dirty="0"/>
              <a:t> </a:t>
            </a:r>
            <a:r>
              <a:rPr lang="pt-BR" dirty="0"/>
              <a:t>para habilitar a contagem</a:t>
            </a:r>
          </a:p>
          <a:p>
            <a:r>
              <a:rPr lang="pt-BR" dirty="0"/>
              <a:t>O contador gera um sinal de status </a:t>
            </a:r>
            <a:r>
              <a:rPr lang="pt-BR" b="1" dirty="0" err="1"/>
              <a:t>q_zero</a:t>
            </a:r>
            <a:r>
              <a:rPr lang="pt-BR" b="1" dirty="0"/>
              <a:t> </a:t>
            </a:r>
            <a:r>
              <a:rPr lang="pt-BR" dirty="0"/>
              <a:t>que é ativado quando a contagem chega a 0</a:t>
            </a:r>
          </a:p>
          <a:p>
            <a:r>
              <a:rPr lang="pt-BR" dirty="0"/>
              <a:t>O </a:t>
            </a:r>
            <a:r>
              <a:rPr lang="pt-BR" i="1" dirty="0" err="1"/>
              <a:t>datapath</a:t>
            </a:r>
            <a:r>
              <a:rPr lang="pt-BR" dirty="0"/>
              <a:t> é composto do registrador </a:t>
            </a:r>
            <a:r>
              <a:rPr lang="pt-BR" b="1" dirty="0"/>
              <a:t>q</a:t>
            </a:r>
            <a:r>
              <a:rPr lang="pt-BR" dirty="0"/>
              <a:t> e a lógica de próximo estado do </a:t>
            </a:r>
            <a:r>
              <a:rPr lang="pt-BR" dirty="0" err="1"/>
              <a:t>decrementador</a:t>
            </a:r>
            <a:r>
              <a:rPr lang="pt-BR" dirty="0"/>
              <a:t>. </a:t>
            </a:r>
          </a:p>
          <a:p>
            <a:r>
              <a:rPr lang="pt-BR" dirty="0"/>
              <a:t>Um circuito de comparação é incluído para gerar o </a:t>
            </a:r>
            <a:r>
              <a:rPr lang="pt-BR" i="1" dirty="0"/>
              <a:t>status</a:t>
            </a:r>
            <a:r>
              <a:rPr lang="pt-BR" dirty="0"/>
              <a:t> </a:t>
            </a:r>
            <a:r>
              <a:rPr lang="pt-BR" b="1" dirty="0" err="1"/>
              <a:t>q_zero</a:t>
            </a:r>
            <a:endParaRPr lang="pt-BR" b="1" dirty="0"/>
          </a:p>
          <a:p>
            <a:r>
              <a:rPr lang="pt-BR" dirty="0"/>
              <a:t>O circuito de controle consiste em um FSM que toma a entrada </a:t>
            </a:r>
            <a:r>
              <a:rPr lang="pt-BR" b="1" dirty="0" err="1"/>
              <a:t>sw</a:t>
            </a:r>
            <a:r>
              <a:rPr lang="pt-BR" dirty="0"/>
              <a:t> e o </a:t>
            </a:r>
            <a:r>
              <a:rPr lang="pt-BR" i="1" dirty="0"/>
              <a:t>status</a:t>
            </a:r>
            <a:r>
              <a:rPr lang="pt-BR" dirty="0"/>
              <a:t> </a:t>
            </a:r>
            <a:r>
              <a:rPr lang="pt-BR" b="1" dirty="0" err="1"/>
              <a:t>q_zero</a:t>
            </a:r>
            <a:r>
              <a:rPr lang="pt-BR" b="1" dirty="0"/>
              <a:t> </a:t>
            </a:r>
            <a:r>
              <a:rPr lang="pt-BR" dirty="0"/>
              <a:t>e ativa os sinais de controle </a:t>
            </a:r>
            <a:r>
              <a:rPr lang="pt-BR" b="1" dirty="0" err="1"/>
              <a:t>q_load</a:t>
            </a:r>
            <a:r>
              <a:rPr lang="pt-BR" b="1" dirty="0"/>
              <a:t> </a:t>
            </a:r>
            <a:r>
              <a:rPr lang="pt-BR" dirty="0"/>
              <a:t>e </a:t>
            </a:r>
            <a:r>
              <a:rPr lang="pt-BR" b="1" dirty="0" err="1"/>
              <a:t>q_dec</a:t>
            </a:r>
            <a:r>
              <a:rPr lang="pt-BR" dirty="0"/>
              <a:t>, de acordo com a ação desejada na carta ASMD.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2583</TotalTime>
  <Words>1159</Words>
  <Application>Microsoft Office PowerPoint</Application>
  <PresentationFormat>Apresentação na tela (4:3)</PresentationFormat>
  <Paragraphs>71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Bookman Old Style</vt:lpstr>
      <vt:lpstr>Gill Sans MT</vt:lpstr>
      <vt:lpstr>Wingdings</vt:lpstr>
      <vt:lpstr>Wingdings 3</vt:lpstr>
      <vt:lpstr>Origem</vt:lpstr>
      <vt:lpstr>ELE08572-Sistemas Digitais</vt:lpstr>
      <vt:lpstr>Projeto 12- Circuito de debouncing</vt:lpstr>
      <vt:lpstr>Máquinas de Estados Finitos  Circuito de debouncing baseado em RTL</vt:lpstr>
      <vt:lpstr>Máquinas de Estados Finitos  Circuito de debouncing baseado em RTL</vt:lpstr>
      <vt:lpstr>Máquinas de Estados Finitos  Circuito de debouncing baseado em RTL</vt:lpstr>
      <vt:lpstr>Máquinas de Estados Finitos  Circuito de debouncing baseado em RTL</vt:lpstr>
      <vt:lpstr>Máquinas de Estados Finitos  Circuito de debouncing baseado em RTL</vt:lpstr>
      <vt:lpstr>Máquinas de Estados Finitos  Circuito de debouncing baseado em RTL</vt:lpstr>
      <vt:lpstr>Máquinas de Estados Finitos  Circuito de debouncing baseado em RTL</vt:lpstr>
      <vt:lpstr>Máquinas de Estados Finitos  Circuito de debouncing baseado em RTL</vt:lpstr>
      <vt:lpstr>Máquinas de Estados Finitos  Circuito de debouncing baseado em RTL</vt:lpstr>
      <vt:lpstr>Máquinas de Estados Finitos  Circuito de debouncing baseado em RTL</vt:lpstr>
      <vt:lpstr>Máquinas de Estados Finitos  Circuito de debouncing baseado em RTL</vt:lpstr>
      <vt:lpstr>Máquinas de Estados Finitos  Circuito de debouncing baseado em RTL</vt:lpstr>
      <vt:lpstr>Máquinas de Estados Finitos  Circuito de debouncing baseado em RTL</vt:lpstr>
      <vt:lpstr>Máquinas de Estados Finitos  Circuito de debouncing baseado em RTL</vt:lpstr>
      <vt:lpstr>Máquinas de Estados Finitos  Circuito de debouncing baseado em RTL</vt:lpstr>
      <vt:lpstr>Máquinas de Estados Finitos  Circuito de debouncing baseado em RTL</vt:lpstr>
      <vt:lpstr>Máquinas de Estados Finitos  Circuito de debouncing baseado em RTL</vt:lpstr>
      <vt:lpstr>Máquinas de Estados Finitos  Circuito de debouncing baseado em RTL</vt:lpstr>
      <vt:lpstr>Máquinas de Estados Finitos  Circuito de debouncing baseado em RTL</vt:lpstr>
      <vt:lpstr>Máquinas de Estados Finitos  Circuito de debouncing baseado em RTL</vt:lpstr>
      <vt:lpstr>Máquinas de Estados Finitos  Circuito de debouncing baseado em RTL</vt:lpstr>
      <vt:lpstr>Máquinas de Estados Finitos  Circuito de debouncing baseado em RTL</vt:lpstr>
      <vt:lpstr>Máquinas de Estados Finitos  Circuito de debouncing baseado em RTL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ELE08572-Sistemas Digitais</dc:title>
  <dc:creator>Eliete Maria de Oliveira Caldeira</dc:creator>
  <cp:lastModifiedBy>UFES</cp:lastModifiedBy>
  <cp:revision>620</cp:revision>
  <dcterms:created xsi:type="dcterms:W3CDTF">2018-02-19T15:01:38Z</dcterms:created>
  <dcterms:modified xsi:type="dcterms:W3CDTF">2022-05-25T13:30:15Z</dcterms:modified>
</cp:coreProperties>
</file>