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31/05/2022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gerador do número de </a:t>
            </a:r>
            <a:r>
              <a:rPr lang="pt-BR" dirty="0" err="1"/>
              <a:t>Fibonacci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5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01EBAB-2EB5-C15E-70E6-A10226FAC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52988"/>
            <a:ext cx="8052619" cy="53585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gerador do número de </a:t>
            </a:r>
            <a:r>
              <a:rPr lang="pt-BR" dirty="0" err="1"/>
              <a:t>Fibonacci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5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DE5FC21-52BA-076E-5196-C82E04344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61" y="1295400"/>
            <a:ext cx="7521677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gerador do número de </a:t>
            </a:r>
            <a:r>
              <a:rPr lang="pt-BR" dirty="0" err="1"/>
              <a:t>Fibonacci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5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3C37B8-06DA-C631-B11C-909976D1F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37951"/>
            <a:ext cx="7924800" cy="46113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gerador do número de </a:t>
            </a:r>
            <a:r>
              <a:rPr lang="pt-BR" dirty="0" err="1"/>
              <a:t>Fibonacci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500" dirty="0"/>
              <a:t>Circuito de teste: </a:t>
            </a:r>
          </a:p>
          <a:p>
            <a:r>
              <a:rPr lang="pt-BR" sz="2500" dirty="0"/>
              <a:t>Usando 5 chaves para entrar com o</a:t>
            </a:r>
            <a:r>
              <a:rPr lang="pt-BR" sz="2500" b="1" dirty="0"/>
              <a:t> i </a:t>
            </a:r>
            <a:r>
              <a:rPr lang="pt-BR" sz="2500" dirty="0"/>
              <a:t>que dá o número de </a:t>
            </a:r>
            <a:r>
              <a:rPr lang="pt-BR" sz="2500" dirty="0" err="1"/>
              <a:t>Fibonacci</a:t>
            </a:r>
            <a:r>
              <a:rPr lang="pt-BR" sz="2500" dirty="0"/>
              <a:t> que se deseja calcular, usando um botão para iniciar o cálculo, o resultado poderá ter até 21 bits. </a:t>
            </a:r>
          </a:p>
          <a:p>
            <a:r>
              <a:rPr lang="pt-BR" sz="2500" dirty="0"/>
              <a:t>Usando cinco LEDs e os quatro displays de 7 segmentos é possível apresentar o resultado.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gerador do número de </a:t>
            </a:r>
            <a:r>
              <a:rPr lang="pt-BR" dirty="0" err="1"/>
              <a:t>Fibonacci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500" dirty="0"/>
              <a:t>O código do circuito de teste desenvolvido é mostrado abaixo.</a:t>
            </a:r>
          </a:p>
          <a:p>
            <a:endParaRPr lang="en-US" sz="25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800" y="2019322"/>
            <a:ext cx="76581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gerador do número de </a:t>
            </a:r>
            <a:r>
              <a:rPr lang="pt-BR" dirty="0" err="1"/>
              <a:t>Fibonacci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5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800" y="1681180"/>
            <a:ext cx="66103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gerador do número de </a:t>
            </a:r>
            <a:r>
              <a:rPr lang="pt-BR" dirty="0" err="1"/>
              <a:t>Fibonacci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714488"/>
            <a:ext cx="84296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gerador do número de </a:t>
            </a:r>
            <a:r>
              <a:rPr lang="pt-BR" dirty="0" err="1"/>
              <a:t>Fibonacci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Crie um projeto novo e adicione o arquivo que descreve o circuito de teste (</a:t>
            </a:r>
            <a:r>
              <a:rPr lang="pt-BR" sz="2400" i="1" dirty="0" err="1"/>
              <a:t>fib_test.vhd</a:t>
            </a:r>
            <a:r>
              <a:rPr lang="pt-BR" sz="2400" dirty="0"/>
              <a:t>) que está disponível no </a:t>
            </a:r>
            <a:r>
              <a:rPr lang="pt-BR" sz="2400" dirty="0" err="1"/>
              <a:t>Classroom</a:t>
            </a:r>
            <a:endParaRPr lang="pt-BR" sz="2400" dirty="0"/>
          </a:p>
          <a:p>
            <a:r>
              <a:rPr lang="pt-BR" sz="2400" dirty="0"/>
              <a:t>Adicione o arquivo que descreve o circuito de geração do número de Fibonacci (</a:t>
            </a:r>
            <a:r>
              <a:rPr lang="pt-BR" sz="2400" i="1" dirty="0" err="1"/>
              <a:t>fib.vhd</a:t>
            </a:r>
            <a:r>
              <a:rPr lang="pt-BR" sz="2400" dirty="0"/>
              <a:t>) do Cap.06 do livro 2ª edição</a:t>
            </a:r>
          </a:p>
          <a:p>
            <a:pPr lvl="1"/>
            <a:r>
              <a:rPr lang="pt-BR" sz="2000" dirty="0"/>
              <a:t>O número de bits de </a:t>
            </a:r>
            <a:r>
              <a:rPr lang="pt-BR" sz="2000" i="1" dirty="0"/>
              <a:t>f</a:t>
            </a:r>
            <a:r>
              <a:rPr lang="pt-BR" sz="2000" dirty="0"/>
              <a:t> no </a:t>
            </a:r>
            <a:r>
              <a:rPr lang="pt-BR" sz="2000" i="1" dirty="0" err="1"/>
              <a:t>port</a:t>
            </a:r>
            <a:r>
              <a:rPr lang="pt-BR" sz="2000" dirty="0"/>
              <a:t> bem como os sinais </a:t>
            </a:r>
            <a:r>
              <a:rPr lang="pt-BR" sz="2000" i="1" dirty="0"/>
              <a:t>t0_reg</a:t>
            </a:r>
            <a:r>
              <a:rPr lang="pt-BR" sz="2000" dirty="0"/>
              <a:t>, </a:t>
            </a:r>
            <a:r>
              <a:rPr lang="pt-BR" sz="2000" i="1" dirty="0"/>
              <a:t>t0_next</a:t>
            </a:r>
            <a:r>
              <a:rPr lang="pt-BR" sz="2000" dirty="0"/>
              <a:t>, </a:t>
            </a:r>
            <a:r>
              <a:rPr lang="pt-BR" sz="2000" i="1" dirty="0"/>
              <a:t>t1_reg</a:t>
            </a:r>
            <a:r>
              <a:rPr lang="pt-BR" sz="2000" dirty="0"/>
              <a:t> e </a:t>
            </a:r>
            <a:r>
              <a:rPr lang="pt-BR" sz="2000" i="1" dirty="0"/>
              <a:t>t1_next</a:t>
            </a:r>
            <a:r>
              <a:rPr lang="pt-BR" sz="2000" dirty="0"/>
              <a:t> devem ser modificados para 21 para caber o resultado de </a:t>
            </a:r>
            <a:r>
              <a:rPr lang="pt-BR" sz="2000" i="1" dirty="0"/>
              <a:t>f</a:t>
            </a:r>
            <a:r>
              <a:rPr lang="pt-BR" sz="2000" dirty="0"/>
              <a:t>(</a:t>
            </a:r>
            <a:r>
              <a:rPr lang="pt-BR" sz="2000" i="1" dirty="0"/>
              <a:t>31</a:t>
            </a:r>
            <a:r>
              <a:rPr lang="pt-BR" sz="2000" dirty="0"/>
              <a:t>) </a:t>
            </a:r>
          </a:p>
          <a:p>
            <a:r>
              <a:rPr lang="pt-BR" sz="2400" dirty="0"/>
              <a:t>Adicione o arquivo do circuito de </a:t>
            </a:r>
            <a:r>
              <a:rPr lang="pt-BR" sz="2400" i="1" dirty="0" err="1"/>
              <a:t>debounce</a:t>
            </a:r>
            <a:r>
              <a:rPr lang="pt-BR" sz="2400" dirty="0"/>
              <a:t> do Capítulo 06 (</a:t>
            </a:r>
            <a:r>
              <a:rPr lang="pt-BR" sz="2400" i="1" dirty="0"/>
              <a:t>list_ch06_01_02_debounce.vhd</a:t>
            </a:r>
            <a:r>
              <a:rPr lang="pt-BR" sz="2400" dirty="0"/>
              <a:t>) do Cap.06 do livro 2ª edição</a:t>
            </a:r>
          </a:p>
          <a:p>
            <a:r>
              <a:rPr lang="pt-BR" sz="2400" dirty="0"/>
              <a:t>Adicione uma cópia do circuito de multiplexação entre os </a:t>
            </a:r>
            <a:r>
              <a:rPr lang="pt-BR" sz="2400" i="1" dirty="0"/>
              <a:t>displays</a:t>
            </a:r>
            <a:r>
              <a:rPr lang="pt-BR" sz="2400" dirty="0"/>
              <a:t> (</a:t>
            </a:r>
            <a:r>
              <a:rPr lang="pt-BR" sz="2400" i="1" dirty="0" err="1"/>
              <a:t>disp_hex_mux.vhd</a:t>
            </a:r>
            <a:r>
              <a:rPr lang="pt-BR" sz="2400" dirty="0"/>
              <a:t>) do Cap.04 do livro 2ª edição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gerador do número de </a:t>
            </a:r>
            <a:r>
              <a:rPr lang="pt-BR" dirty="0" err="1"/>
              <a:t>Fibonacci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Inclua uma cópia do arquivo de </a:t>
            </a:r>
            <a:r>
              <a:rPr lang="pt-BR" sz="2400" i="1" dirty="0" err="1"/>
              <a:t>constraints</a:t>
            </a:r>
            <a:r>
              <a:rPr lang="pt-BR" sz="2400" dirty="0"/>
              <a:t> </a:t>
            </a:r>
            <a:r>
              <a:rPr lang="pt-BR" sz="2400" dirty="0" err="1"/>
              <a:t>xdc</a:t>
            </a:r>
            <a:r>
              <a:rPr lang="pt-BR" sz="2400" dirty="0"/>
              <a:t> geral da placa </a:t>
            </a:r>
            <a:r>
              <a:rPr lang="pt-BR" sz="2400" dirty="0" err="1"/>
              <a:t>Nexys</a:t>
            </a:r>
            <a:r>
              <a:rPr lang="pt-BR" sz="2400" dirty="0"/>
              <a:t> A7 (</a:t>
            </a:r>
            <a:r>
              <a:rPr lang="pt-BR" sz="2400" i="1" dirty="0"/>
              <a:t>Nexys4_DDR_chu.xdc</a:t>
            </a:r>
            <a:r>
              <a:rPr lang="pt-BR" sz="2400" dirty="0"/>
              <a:t>) disponível no diretório </a:t>
            </a:r>
            <a:r>
              <a:rPr lang="pt-BR" sz="2400" i="1" dirty="0"/>
              <a:t>chap00_constraint </a:t>
            </a:r>
            <a:r>
              <a:rPr lang="pt-BR" sz="2400" dirty="0"/>
              <a:t>e comente (colocando #) os pinos que não serão utilizados </a:t>
            </a:r>
          </a:p>
          <a:p>
            <a:r>
              <a:rPr lang="pt-BR" sz="2400" dirty="0"/>
              <a:t>Gere o arquivo de programação e configure a FPGA na placa para testar o circuito</a:t>
            </a:r>
          </a:p>
          <a:p>
            <a:r>
              <a:rPr lang="pt-BR" sz="2400" dirty="0"/>
              <a:t>Modifique os valores das 5 chaves da direita para informar o valor de </a:t>
            </a:r>
            <a:r>
              <a:rPr lang="pt-BR" sz="2400" b="1" dirty="0"/>
              <a:t>i</a:t>
            </a:r>
          </a:p>
          <a:p>
            <a:r>
              <a:rPr lang="pt-BR" sz="2400" dirty="0"/>
              <a:t>Apertando o botão </a:t>
            </a:r>
            <a:r>
              <a:rPr lang="pt-BR" sz="2400" b="1" dirty="0" err="1"/>
              <a:t>btn</a:t>
            </a:r>
            <a:r>
              <a:rPr lang="pt-BR" sz="2400" dirty="0"/>
              <a:t>(0), o valor do número de Fibonacci de número </a:t>
            </a:r>
            <a:r>
              <a:rPr lang="pt-BR" sz="2400" b="1" dirty="0"/>
              <a:t>i</a:t>
            </a:r>
            <a:r>
              <a:rPr lang="pt-BR" sz="2400" dirty="0"/>
              <a:t> será mostrado usando os 5 LEDs da direita e o display de 7 seguimentos em hexa. </a:t>
            </a:r>
          </a:p>
          <a:p>
            <a:r>
              <a:rPr lang="pt-BR" sz="2400" dirty="0"/>
              <a:t>Lembre-se: </a:t>
            </a:r>
            <a:r>
              <a:rPr lang="pt-BR" sz="2400" b="1" dirty="0" err="1"/>
              <a:t>btn</a:t>
            </a:r>
            <a:r>
              <a:rPr lang="pt-BR" sz="2400" dirty="0"/>
              <a:t>(0) é </a:t>
            </a:r>
            <a:r>
              <a:rPr lang="pt-BR" sz="2400" b="1" dirty="0" err="1"/>
              <a:t>btnu</a:t>
            </a:r>
            <a:r>
              <a:rPr lang="pt-BR" sz="2400" dirty="0"/>
              <a:t> (</a:t>
            </a:r>
            <a:r>
              <a:rPr lang="pt-BR" sz="2400" i="1" dirty="0" err="1"/>
              <a:t>up</a:t>
            </a:r>
            <a:r>
              <a:rPr lang="pt-BR" sz="2400" dirty="0"/>
              <a:t> - superior)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13- Número de </a:t>
            </a:r>
            <a:r>
              <a:rPr lang="pt-BR" dirty="0" err="1"/>
              <a:t>Fibonacci</a:t>
            </a:r>
            <a:endParaRPr lang="pt-BR" i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Capítulo 6- Máquinas de Estados Finitos com </a:t>
            </a:r>
            <a:r>
              <a:rPr lang="pt-BR" i="1" dirty="0" err="1"/>
              <a:t>Datapath</a:t>
            </a:r>
            <a:endParaRPr lang="pt-BR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gerador do número de </a:t>
            </a:r>
            <a:r>
              <a:rPr lang="pt-BR" dirty="0" err="1"/>
              <a:t>Fibonacci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/>
              <a:t>Os números de </a:t>
            </a:r>
            <a:r>
              <a:rPr lang="pt-BR" sz="2800" dirty="0" err="1"/>
              <a:t>Fibonacci</a:t>
            </a:r>
            <a:r>
              <a:rPr lang="pt-BR" sz="2800" dirty="0"/>
              <a:t> constituem uma </a:t>
            </a:r>
            <a:r>
              <a:rPr lang="pt-BR" sz="2800" dirty="0" err="1"/>
              <a:t>sequência</a:t>
            </a:r>
            <a:r>
              <a:rPr lang="pt-BR" sz="2800" dirty="0"/>
              <a:t> definida como</a:t>
            </a:r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Um caminho para calcular </a:t>
            </a:r>
            <a:r>
              <a:rPr lang="pt-BR" sz="2800" i="1" dirty="0" err="1"/>
              <a:t>fib</a:t>
            </a:r>
            <a:r>
              <a:rPr lang="pt-BR" sz="2800" i="1" dirty="0"/>
              <a:t>(i</a:t>
            </a:r>
            <a:r>
              <a:rPr lang="pt-BR" sz="2800" dirty="0"/>
              <a:t>) é construir a função iterativamente, de 0 até o </a:t>
            </a:r>
            <a:r>
              <a:rPr lang="pt-BR" sz="2800" i="1" dirty="0"/>
              <a:t>i</a:t>
            </a:r>
            <a:r>
              <a:rPr lang="pt-BR" sz="2800" dirty="0"/>
              <a:t> desejado</a:t>
            </a:r>
            <a:endParaRPr lang="pt-BR" sz="2800" b="1" i="1" dirty="0"/>
          </a:p>
          <a:p>
            <a:r>
              <a:rPr lang="pt-BR" sz="2800" dirty="0"/>
              <a:t>Esta aproximação requer dois registradores temporários para armazenar os dois últimos valores calculados, isto é  </a:t>
            </a:r>
            <a:r>
              <a:rPr lang="pt-BR" sz="2800" b="1" dirty="0" err="1"/>
              <a:t>fib</a:t>
            </a:r>
            <a:r>
              <a:rPr lang="pt-BR" sz="2800" dirty="0"/>
              <a:t>(</a:t>
            </a:r>
            <a:r>
              <a:rPr lang="pt-BR" sz="2800" b="1" dirty="0"/>
              <a:t>i</a:t>
            </a:r>
            <a:r>
              <a:rPr lang="pt-BR" sz="2800" dirty="0"/>
              <a:t> -1) </a:t>
            </a:r>
            <a:r>
              <a:rPr lang="pt-BR" sz="2800" i="1" dirty="0"/>
              <a:t>e </a:t>
            </a:r>
            <a:r>
              <a:rPr lang="pt-BR" sz="2800" b="1" dirty="0" err="1"/>
              <a:t>fib</a:t>
            </a:r>
            <a:r>
              <a:rPr lang="pt-BR" sz="2800" dirty="0"/>
              <a:t>(</a:t>
            </a:r>
            <a:r>
              <a:rPr lang="pt-BR" sz="2800" b="1" dirty="0"/>
              <a:t>i</a:t>
            </a:r>
            <a:r>
              <a:rPr lang="pt-BR" sz="2800" i="1" dirty="0"/>
              <a:t> - 2</a:t>
            </a:r>
            <a:r>
              <a:rPr lang="pt-BR" sz="2800" dirty="0"/>
              <a:t>) e um registrador de indexação para armazenar o número de iterações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A785B7-2289-83B5-E67C-8F0F393E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988840"/>
            <a:ext cx="429577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gerador do número de </a:t>
            </a:r>
            <a:r>
              <a:rPr lang="pt-BR" dirty="0" err="1"/>
              <a:t>Fibonacci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carta ASMD é mostrada a seguir, onde </a:t>
            </a:r>
            <a:r>
              <a:rPr lang="pt-BR" sz="2400" b="1" i="1" dirty="0"/>
              <a:t>t1</a:t>
            </a:r>
            <a:r>
              <a:rPr lang="pt-BR" sz="2400" dirty="0"/>
              <a:t>e </a:t>
            </a:r>
            <a:r>
              <a:rPr lang="pt-BR" sz="2400" b="1" i="1" dirty="0"/>
              <a:t>t0</a:t>
            </a:r>
            <a:r>
              <a:rPr lang="pt-BR" sz="2400" b="1" dirty="0"/>
              <a:t> </a:t>
            </a:r>
            <a:r>
              <a:rPr lang="pt-BR" sz="2400" dirty="0"/>
              <a:t>são os registradores temporários e </a:t>
            </a:r>
            <a:r>
              <a:rPr lang="pt-BR" sz="2400" b="1" dirty="0"/>
              <a:t>n</a:t>
            </a:r>
            <a:r>
              <a:rPr lang="pt-BR" sz="2400" dirty="0"/>
              <a:t> é o registrador que conta as iterações</a:t>
            </a:r>
          </a:p>
          <a:p>
            <a:r>
              <a:rPr lang="pt-BR" sz="2400" dirty="0"/>
              <a:t>Em adição aos sinais de entrada e saída regulares </a:t>
            </a:r>
            <a:r>
              <a:rPr lang="pt-BR" sz="2400" b="1" dirty="0"/>
              <a:t>i</a:t>
            </a:r>
            <a:r>
              <a:rPr lang="pt-BR" sz="2400" dirty="0"/>
              <a:t> e </a:t>
            </a:r>
            <a:r>
              <a:rPr lang="pt-BR" sz="2400" b="1" dirty="0"/>
              <a:t>f</a:t>
            </a:r>
            <a:r>
              <a:rPr lang="pt-BR" sz="2400" dirty="0"/>
              <a:t>, foram incluídos um sinal de entrada </a:t>
            </a:r>
            <a:r>
              <a:rPr lang="pt-BR" sz="2400" b="1" dirty="0"/>
              <a:t>start</a:t>
            </a:r>
            <a:r>
              <a:rPr lang="pt-BR" sz="2400" dirty="0"/>
              <a:t> que começa a operação e dois sinais de saída de </a:t>
            </a:r>
            <a:r>
              <a:rPr lang="pt-BR" sz="2400" i="1" dirty="0"/>
              <a:t>status</a:t>
            </a:r>
            <a:r>
              <a:rPr lang="pt-BR" sz="2400" dirty="0"/>
              <a:t>: </a:t>
            </a:r>
          </a:p>
          <a:p>
            <a:pPr lvl="1"/>
            <a:r>
              <a:rPr lang="pt-BR" sz="2100" b="1" dirty="0" err="1"/>
              <a:t>ready</a:t>
            </a:r>
            <a:r>
              <a:rPr lang="pt-BR" sz="2100" dirty="0"/>
              <a:t>, que indica que o circuito está disponível (</a:t>
            </a:r>
            <a:r>
              <a:rPr lang="pt-BR" sz="2100" i="1" dirty="0" err="1"/>
              <a:t>idle</a:t>
            </a:r>
            <a:r>
              <a:rPr lang="pt-BR" sz="2100" dirty="0"/>
              <a:t>) e pronto para receber novas entradas; </a:t>
            </a:r>
          </a:p>
          <a:p>
            <a:pPr lvl="1"/>
            <a:r>
              <a:rPr lang="pt-BR" sz="2100" dirty="0"/>
              <a:t>e, </a:t>
            </a:r>
            <a:r>
              <a:rPr lang="pt-BR" sz="2100" b="1" dirty="0" err="1"/>
              <a:t>done_tick</a:t>
            </a:r>
            <a:r>
              <a:rPr lang="pt-BR" sz="2100" dirty="0"/>
              <a:t>, que é ativado por um ciclo de </a:t>
            </a:r>
            <a:r>
              <a:rPr lang="pt-BR" sz="2100" i="1" dirty="0" err="1"/>
              <a:t>clock</a:t>
            </a:r>
            <a:r>
              <a:rPr lang="pt-BR" sz="2100" dirty="0"/>
              <a:t> quando a operação termina. </a:t>
            </a:r>
          </a:p>
          <a:p>
            <a:r>
              <a:rPr lang="pt-BR" sz="2400" dirty="0"/>
              <a:t>Estes sinais extras são necessários para fazer a interface deste subsistema com outros, em um grande sistema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gerador do número de </a:t>
            </a:r>
            <a:r>
              <a:rPr lang="pt-BR" dirty="0" err="1"/>
              <a:t>Fibonacci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55DB69-3EE5-CC71-AAE5-F384AD586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23" y="1143000"/>
            <a:ext cx="337797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Máquinas de Estados Finitos </a:t>
            </a:r>
            <a:br>
              <a:rPr lang="pt-BR"/>
            </a:br>
            <a:r>
              <a:rPr lang="pt-BR"/>
              <a:t>Circuito gerador do número de Fibonacci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A carta ASMD tem três estados. </a:t>
            </a:r>
          </a:p>
          <a:p>
            <a:r>
              <a:rPr lang="pt-BR" sz="2400" dirty="0"/>
              <a:t>O estado </a:t>
            </a:r>
            <a:r>
              <a:rPr lang="pt-BR" sz="2400" i="1" dirty="0" err="1"/>
              <a:t>idle</a:t>
            </a:r>
            <a:r>
              <a:rPr lang="pt-BR" sz="2400" dirty="0"/>
              <a:t> indica que o sistema está livre e pode atender um novo pedido. Quando o sinal </a:t>
            </a:r>
            <a:r>
              <a:rPr lang="pt-BR" sz="2400" i="1" dirty="0"/>
              <a:t>start</a:t>
            </a:r>
            <a:r>
              <a:rPr lang="pt-BR" sz="2400" dirty="0"/>
              <a:t> é ativado, a FSMD se move ao estado </a:t>
            </a:r>
            <a:r>
              <a:rPr lang="pt-BR" sz="2400" i="1" dirty="0" err="1"/>
              <a:t>op</a:t>
            </a:r>
            <a:r>
              <a:rPr lang="pt-BR" sz="2400" dirty="0"/>
              <a:t> e carrega os valores iniciais para os três registradores. </a:t>
            </a:r>
          </a:p>
          <a:p>
            <a:r>
              <a:rPr lang="pt-BR" sz="2400" dirty="0"/>
              <a:t>Os registradores </a:t>
            </a:r>
            <a:r>
              <a:rPr lang="pt-BR" sz="2400" b="1" dirty="0"/>
              <a:t>t0</a:t>
            </a:r>
            <a:r>
              <a:rPr lang="pt-BR" sz="2400" dirty="0"/>
              <a:t> e </a:t>
            </a:r>
            <a:r>
              <a:rPr lang="pt-BR" sz="2400" b="1" dirty="0"/>
              <a:t>t1</a:t>
            </a:r>
            <a:r>
              <a:rPr lang="pt-BR" sz="2400" dirty="0"/>
              <a:t> são carregados com 0 e 1, que representam  </a:t>
            </a:r>
            <a:r>
              <a:rPr lang="pt-BR" sz="2400" b="1" dirty="0" err="1"/>
              <a:t>fib</a:t>
            </a:r>
            <a:r>
              <a:rPr lang="pt-BR" sz="2400" dirty="0"/>
              <a:t>(0) e </a:t>
            </a:r>
            <a:r>
              <a:rPr lang="pt-BR" sz="2400" b="1" dirty="0" err="1"/>
              <a:t>fib</a:t>
            </a:r>
            <a:r>
              <a:rPr lang="pt-BR" sz="2400" dirty="0"/>
              <a:t>(l)</a:t>
            </a:r>
            <a:r>
              <a:rPr lang="pt-BR" sz="2400" i="1" dirty="0"/>
              <a:t>, </a:t>
            </a:r>
            <a:r>
              <a:rPr lang="pt-BR" sz="2400" dirty="0"/>
              <a:t>respectivamente. O registrador</a:t>
            </a:r>
            <a:r>
              <a:rPr lang="pt-BR" sz="2400" b="1" dirty="0"/>
              <a:t> n </a:t>
            </a:r>
            <a:r>
              <a:rPr lang="pt-BR" sz="2400" dirty="0"/>
              <a:t>é carregado com o valor </a:t>
            </a:r>
            <a:r>
              <a:rPr lang="pt-BR" sz="2400" b="1" dirty="0"/>
              <a:t>i</a:t>
            </a:r>
            <a:r>
              <a:rPr lang="pt-BR" sz="2400" i="1" dirty="0"/>
              <a:t>,</a:t>
            </a:r>
            <a:r>
              <a:rPr lang="pt-BR" sz="2400" dirty="0"/>
              <a:t> o número desejado de iterações</a:t>
            </a:r>
          </a:p>
          <a:p>
            <a:r>
              <a:rPr lang="pt-BR" sz="2400" dirty="0"/>
              <a:t>O cômputo principal é realizado no estado</a:t>
            </a:r>
            <a:r>
              <a:rPr lang="pt-BR" sz="2400" b="1" i="1" dirty="0"/>
              <a:t> </a:t>
            </a:r>
            <a:r>
              <a:rPr lang="pt-BR" sz="2400" b="1" i="1" dirty="0" err="1"/>
              <a:t>op</a:t>
            </a:r>
            <a:r>
              <a:rPr lang="pt-BR" sz="2400" b="1" i="1" dirty="0"/>
              <a:t> </a:t>
            </a:r>
            <a:r>
              <a:rPr lang="pt-BR" sz="2400" dirty="0"/>
              <a:t>por três operações de transferência entre registradores 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0DA1D51-380C-576C-3F45-B2CF76E6F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5290185"/>
            <a:ext cx="1609725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gerador do número de </a:t>
            </a:r>
            <a:r>
              <a:rPr lang="pt-BR" dirty="0" err="1"/>
              <a:t>Fibonacci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As duas primeiras operações obtêm um novo valor na série e armazenam os dois últimos valores calculados em </a:t>
            </a:r>
            <a:r>
              <a:rPr lang="pt-BR" sz="2400" b="1" dirty="0"/>
              <a:t>t1</a:t>
            </a:r>
            <a:r>
              <a:rPr lang="pt-BR" sz="2400" dirty="0"/>
              <a:t> e </a:t>
            </a:r>
            <a:r>
              <a:rPr lang="pt-BR" sz="2400" b="1" dirty="0"/>
              <a:t>t0</a:t>
            </a:r>
            <a:endParaRPr lang="pt-BR" sz="2400" b="1" i="1" dirty="0"/>
          </a:p>
          <a:p>
            <a:r>
              <a:rPr lang="pt-BR" sz="2400" dirty="0"/>
              <a:t>A terceira operação decrementa o índice da iteração.  As iterações terminam quando </a:t>
            </a:r>
            <a:r>
              <a:rPr lang="pt-BR" sz="2400" b="1" dirty="0"/>
              <a:t>n</a:t>
            </a:r>
            <a:r>
              <a:rPr lang="pt-BR" sz="2400" dirty="0"/>
              <a:t> chega a 1 ou seu valor inicial é 0</a:t>
            </a:r>
          </a:p>
          <a:p>
            <a:r>
              <a:rPr lang="pt-BR" sz="2400" dirty="0"/>
              <a:t>Diferente de um fluxograma regular, as operações em um bloco ASMD podem ser executadas concorrentemente no mesmo ciclo de </a:t>
            </a:r>
            <a:r>
              <a:rPr lang="pt-BR" sz="2400" i="1" dirty="0" err="1"/>
              <a:t>clock</a:t>
            </a:r>
            <a:endParaRPr lang="pt-BR" sz="2400" i="1" dirty="0"/>
          </a:p>
          <a:p>
            <a:r>
              <a:rPr lang="pt-BR" sz="2400" dirty="0"/>
              <a:t>A comparação e as operações de transferência entre registradores foram colocadas no mesmo estado </a:t>
            </a:r>
            <a:r>
              <a:rPr lang="pt-BR" sz="2400" b="1" dirty="0" err="1"/>
              <a:t>op</a:t>
            </a:r>
            <a:r>
              <a:rPr lang="pt-BR" sz="2400" b="1" dirty="0"/>
              <a:t> </a:t>
            </a:r>
            <a:r>
              <a:rPr lang="pt-BR" sz="2400" dirty="0"/>
              <a:t>para reduzir o tempo de cálculo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gerador do número de </a:t>
            </a:r>
            <a:r>
              <a:rPr lang="pt-BR" dirty="0" err="1"/>
              <a:t>Fibonacci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Note que os novos valores de</a:t>
            </a:r>
            <a:r>
              <a:rPr lang="pt-BR" sz="2400" i="1" dirty="0"/>
              <a:t> </a:t>
            </a:r>
            <a:r>
              <a:rPr lang="pt-BR" sz="2400" b="1" dirty="0"/>
              <a:t>t1</a:t>
            </a:r>
            <a:r>
              <a:rPr lang="pt-BR" sz="2400" i="1" dirty="0"/>
              <a:t> </a:t>
            </a:r>
            <a:r>
              <a:rPr lang="pt-BR" sz="2400" dirty="0"/>
              <a:t>e </a:t>
            </a:r>
            <a:r>
              <a:rPr lang="pt-BR" sz="2400" b="1" dirty="0"/>
              <a:t>t0</a:t>
            </a:r>
            <a:r>
              <a:rPr lang="pt-BR" sz="2400" dirty="0"/>
              <a:t> são carregados ao mesmo tempo quando a FSMD sai do estado </a:t>
            </a:r>
            <a:r>
              <a:rPr lang="pt-BR" sz="2400" b="1" dirty="0" err="1"/>
              <a:t>op</a:t>
            </a:r>
            <a:r>
              <a:rPr lang="pt-BR" sz="2400" dirty="0"/>
              <a:t> (isto é, na borda de subida do </a:t>
            </a:r>
            <a:r>
              <a:rPr lang="pt-BR" sz="2400" i="1" dirty="0" err="1"/>
              <a:t>clock</a:t>
            </a:r>
            <a:r>
              <a:rPr lang="pt-BR" sz="2400" dirty="0"/>
              <a:t>). Consequentemente, o valor de </a:t>
            </a:r>
            <a:r>
              <a:rPr lang="pt-BR" sz="2400" b="1" dirty="0"/>
              <a:t>t1</a:t>
            </a:r>
            <a:r>
              <a:rPr lang="pt-BR" sz="2400" dirty="0"/>
              <a:t>, não de </a:t>
            </a:r>
            <a:r>
              <a:rPr lang="pt-BR" sz="2400" b="1" dirty="0"/>
              <a:t>t1+t0</a:t>
            </a:r>
            <a:r>
              <a:rPr lang="pt-BR" sz="2400" dirty="0"/>
              <a:t>, é armazenado em </a:t>
            </a:r>
            <a:r>
              <a:rPr lang="pt-BR" sz="2400" i="1" dirty="0"/>
              <a:t>t0</a:t>
            </a:r>
          </a:p>
          <a:p>
            <a:r>
              <a:rPr lang="pt-BR" sz="2400" dirty="0"/>
              <a:t>O propósito do estado </a:t>
            </a:r>
            <a:r>
              <a:rPr lang="pt-BR" sz="2400" b="1" dirty="0" err="1"/>
              <a:t>done</a:t>
            </a:r>
            <a:r>
              <a:rPr lang="pt-BR" sz="2400" dirty="0"/>
              <a:t> é gerar a saída </a:t>
            </a:r>
            <a:r>
              <a:rPr lang="pt-BR" sz="2400" b="1" dirty="0" err="1"/>
              <a:t>done_tick</a:t>
            </a:r>
            <a:r>
              <a:rPr lang="pt-BR" sz="2400" b="1" dirty="0"/>
              <a:t> </a:t>
            </a:r>
            <a:r>
              <a:rPr lang="pt-BR" sz="2400" dirty="0"/>
              <a:t>com um ciclo de </a:t>
            </a:r>
            <a:r>
              <a:rPr lang="pt-BR" sz="2400" i="1" dirty="0" err="1"/>
              <a:t>clock</a:t>
            </a:r>
            <a:r>
              <a:rPr lang="pt-BR" sz="2400" dirty="0"/>
              <a:t> para indicar que a operação está completa</a:t>
            </a:r>
          </a:p>
          <a:p>
            <a:r>
              <a:rPr lang="pt-BR" sz="2400" dirty="0"/>
              <a:t>Este estado pode ser omitido se o sinal de </a:t>
            </a:r>
            <a:r>
              <a:rPr lang="pt-BR" sz="2400" i="1" dirty="0"/>
              <a:t>status</a:t>
            </a:r>
            <a:r>
              <a:rPr lang="pt-BR" sz="2400" dirty="0"/>
              <a:t> não for necessário.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Circuito gerador do número de </a:t>
            </a:r>
            <a:r>
              <a:rPr lang="pt-BR" dirty="0" err="1"/>
              <a:t>Fibonacci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código do circuito é mostrado a seguir. Note que a função de </a:t>
            </a:r>
            <a:r>
              <a:rPr lang="pt-BR" sz="2400" dirty="0" err="1"/>
              <a:t>Fibonacci</a:t>
            </a:r>
            <a:r>
              <a:rPr lang="pt-BR" sz="2400" dirty="0"/>
              <a:t> cresce rapidamente e que o sinal de saída deve ser largo o suficiente para acomodar o resultado desejado.</a:t>
            </a:r>
            <a:endParaRPr lang="pt-BR" sz="25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A6690A9-71E3-9801-1B98-6316171C0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75535"/>
            <a:ext cx="8315325" cy="37814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2870</TotalTime>
  <Words>1013</Words>
  <Application>Microsoft Office PowerPoint</Application>
  <PresentationFormat>Apresentação na tela (4:3)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Bookman Old Style</vt:lpstr>
      <vt:lpstr>Gill Sans MT</vt:lpstr>
      <vt:lpstr>Wingdings</vt:lpstr>
      <vt:lpstr>Wingdings 3</vt:lpstr>
      <vt:lpstr>Origem</vt:lpstr>
      <vt:lpstr>ELE08572-Sistemas Digitais</vt:lpstr>
      <vt:lpstr>Projeto 13- Número de Fibonacci</vt:lpstr>
      <vt:lpstr>Máquinas de Estados Finitos  Circuito gerador do número de Fibonacci</vt:lpstr>
      <vt:lpstr>Máquinas de Estados Finitos  Circuito gerador do número de Fibonacci</vt:lpstr>
      <vt:lpstr>Máquinas de Estados Finitos  Circuito gerador do número de Fibonacci</vt:lpstr>
      <vt:lpstr>Máquinas de Estados Finitos  Circuito gerador do número de Fibonacci</vt:lpstr>
      <vt:lpstr>Máquinas de Estados Finitos  Circuito gerador do número de Fibonacci</vt:lpstr>
      <vt:lpstr>Máquinas de Estados Finitos  Circuito gerador do número de Fibonacci</vt:lpstr>
      <vt:lpstr>Máquinas de Estados Finitos  Circuito gerador do número de Fibonacci</vt:lpstr>
      <vt:lpstr>Máquinas de Estados Finitos  Circuito gerador do número de Fibonacci</vt:lpstr>
      <vt:lpstr>Máquinas de Estados Finitos  Circuito gerador do número de Fibonacci</vt:lpstr>
      <vt:lpstr>Máquinas de Estados Finitos  Circuito gerador do número de Fibonacci</vt:lpstr>
      <vt:lpstr>Máquinas de Estados Finitos  Circuito gerador do número de Fibonacci</vt:lpstr>
      <vt:lpstr>Máquinas de Estados Finitos  Circuito gerador do número de Fibonacci</vt:lpstr>
      <vt:lpstr>Máquinas de Estados Finitos  Circuito gerador do número de Fibonacci</vt:lpstr>
      <vt:lpstr>Máquinas de Estados Finitos  Circuito gerador do número de Fibonacci</vt:lpstr>
      <vt:lpstr>Máquinas de Estados Finitos  Circuito gerador do número de Fibonacci</vt:lpstr>
      <vt:lpstr>Máquinas de Estados Finitos  Circuito gerador do número de Fibonacci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Usuário do Windows</cp:lastModifiedBy>
  <cp:revision>653</cp:revision>
  <dcterms:created xsi:type="dcterms:W3CDTF">2018-02-19T15:01:38Z</dcterms:created>
  <dcterms:modified xsi:type="dcterms:W3CDTF">2022-05-31T21:44:26Z</dcterms:modified>
</cp:coreProperties>
</file>