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2" r:id="rId4"/>
    <p:sldId id="273" r:id="rId5"/>
    <p:sldId id="274" r:id="rId6"/>
    <p:sldId id="275" r:id="rId7"/>
    <p:sldId id="287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01/06/2022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47850"/>
            <a:ext cx="9144000" cy="2902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2985"/>
            <a:ext cx="686916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53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263318"/>
            <a:ext cx="9144000" cy="502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96412"/>
            <a:ext cx="9144000" cy="466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</a:t>
            </a:r>
          </a:p>
          <a:p>
            <a:pPr lvl="1"/>
            <a:r>
              <a:rPr lang="pt-BR" dirty="0"/>
              <a:t>Usa 4 chaves </a:t>
            </a:r>
            <a:r>
              <a:rPr lang="pt-BR" i="1" dirty="0" err="1"/>
              <a:t>sw</a:t>
            </a:r>
            <a:r>
              <a:rPr lang="pt-BR" i="1" dirty="0"/>
              <a:t> </a:t>
            </a:r>
            <a:r>
              <a:rPr lang="pt-BR" dirty="0"/>
              <a:t>(</a:t>
            </a:r>
            <a:r>
              <a:rPr lang="pt-BR" i="1" dirty="0"/>
              <a:t>7</a:t>
            </a:r>
            <a:r>
              <a:rPr lang="pt-BR" dirty="0"/>
              <a:t> </a:t>
            </a:r>
            <a:r>
              <a:rPr lang="pt-BR" i="1" dirty="0" err="1"/>
              <a:t>downto</a:t>
            </a:r>
            <a:r>
              <a:rPr lang="pt-BR" dirty="0"/>
              <a:t> 4) para o dividendo, 4 chaves </a:t>
            </a:r>
            <a:r>
              <a:rPr lang="pt-BR" i="1" dirty="0" err="1"/>
              <a:t>sw</a:t>
            </a:r>
            <a:r>
              <a:rPr lang="pt-BR" dirty="0"/>
              <a:t> (3 </a:t>
            </a:r>
            <a:r>
              <a:rPr lang="pt-BR" i="1" dirty="0" err="1"/>
              <a:t>downto</a:t>
            </a:r>
            <a:r>
              <a:rPr lang="pt-BR" dirty="0"/>
              <a:t> 0) para o divisor</a:t>
            </a:r>
          </a:p>
          <a:p>
            <a:pPr lvl="1"/>
            <a:r>
              <a:rPr lang="pt-BR" dirty="0"/>
              <a:t>Usa o botão </a:t>
            </a:r>
            <a:r>
              <a:rPr lang="pt-BR" i="1" dirty="0" err="1"/>
              <a:t>btn</a:t>
            </a:r>
            <a:r>
              <a:rPr lang="pt-BR" dirty="0"/>
              <a:t>(0) para iniciar o cálculo</a:t>
            </a:r>
          </a:p>
          <a:p>
            <a:pPr lvl="1"/>
            <a:r>
              <a:rPr lang="pt-BR" dirty="0"/>
              <a:t>Usa o </a:t>
            </a:r>
            <a:r>
              <a:rPr lang="pt-BR" i="1" dirty="0" err="1"/>
              <a:t>led</a:t>
            </a:r>
            <a:r>
              <a:rPr lang="pt-BR" dirty="0"/>
              <a:t>(0) para mostrar o sinal </a:t>
            </a:r>
            <a:r>
              <a:rPr lang="pt-BR" i="1" dirty="0" err="1"/>
              <a:t>ready</a:t>
            </a:r>
            <a:endParaRPr lang="pt-BR" i="1" dirty="0"/>
          </a:p>
          <a:p>
            <a:pPr lvl="1"/>
            <a:r>
              <a:rPr lang="pt-BR" dirty="0"/>
              <a:t>Usa os 4 </a:t>
            </a:r>
            <a:r>
              <a:rPr lang="pt-BR" i="1" dirty="0"/>
              <a:t>displays</a:t>
            </a:r>
            <a:r>
              <a:rPr lang="pt-BR" dirty="0"/>
              <a:t> de 7 segmentos para mostrar o dividendo, o divisor, o quociente e o resto. </a:t>
            </a:r>
          </a:p>
          <a:p>
            <a:pPr lvl="1"/>
            <a:r>
              <a:rPr lang="pt-BR" dirty="0"/>
              <a:t>Instancia o circuito de </a:t>
            </a:r>
            <a:r>
              <a:rPr lang="pt-BR" i="1" dirty="0" err="1"/>
              <a:t>debounce</a:t>
            </a:r>
            <a:r>
              <a:rPr lang="pt-BR" dirty="0"/>
              <a:t> do Cap. 06 para gerar </a:t>
            </a:r>
            <a:r>
              <a:rPr lang="pt-BR" i="1" dirty="0" err="1"/>
              <a:t>db_tick</a:t>
            </a:r>
            <a:r>
              <a:rPr lang="pt-BR" dirty="0"/>
              <a:t> = ‘1’ quando o sinal filtrado sobe</a:t>
            </a:r>
          </a:p>
          <a:p>
            <a:pPr lvl="1"/>
            <a:r>
              <a:rPr lang="pt-BR" dirty="0"/>
              <a:t>Instancia o circuito de divisão com 4 </a:t>
            </a:r>
            <a:r>
              <a:rPr lang="pt-BR" i="1" dirty="0"/>
              <a:t>bits</a:t>
            </a:r>
            <a:r>
              <a:rPr lang="pt-BR" dirty="0"/>
              <a:t> (W = 4 e C_BIT = 3)</a:t>
            </a:r>
          </a:p>
          <a:p>
            <a:pPr lvl="1"/>
            <a:r>
              <a:rPr lang="pt-BR" dirty="0"/>
              <a:t>Instancia o circuito de </a:t>
            </a:r>
            <a:r>
              <a:rPr lang="pt-BR" dirty="0" err="1"/>
              <a:t>multiplexação</a:t>
            </a:r>
            <a:r>
              <a:rPr lang="pt-BR" dirty="0"/>
              <a:t> entre os </a:t>
            </a:r>
            <a:r>
              <a:rPr lang="pt-BR" i="1" dirty="0"/>
              <a:t>displays</a:t>
            </a:r>
            <a:r>
              <a:rPr lang="pt-BR" dirty="0"/>
              <a:t> para mostrar o resultado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Código do circuito de teste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47148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39814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Crie um projeto novo e adicione o arquivo de teste disponível no </a:t>
            </a:r>
            <a:r>
              <a:rPr lang="pt-BR" sz="2400" dirty="0" err="1"/>
              <a:t>Classroom</a:t>
            </a:r>
            <a:r>
              <a:rPr lang="pt-BR" sz="2400" dirty="0"/>
              <a:t> (</a:t>
            </a:r>
            <a:r>
              <a:rPr lang="pt-BR" sz="2400" i="1" dirty="0" err="1"/>
              <a:t>division_test.vhd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que descreve o circuito de divisão (</a:t>
            </a:r>
            <a:r>
              <a:rPr lang="pt-BR" sz="2400" i="1" dirty="0" err="1"/>
              <a:t>div.vhd</a:t>
            </a:r>
            <a:r>
              <a:rPr lang="pt-BR" sz="2400" dirty="0"/>
              <a:t>) </a:t>
            </a:r>
          </a:p>
          <a:p>
            <a:r>
              <a:rPr lang="pt-BR" sz="2400" dirty="0"/>
              <a:t>Adicione o arquivo do circuito de </a:t>
            </a:r>
            <a:r>
              <a:rPr lang="pt-BR" sz="2400" i="1" dirty="0" err="1"/>
              <a:t>debounce</a:t>
            </a:r>
            <a:r>
              <a:rPr lang="pt-BR" sz="2400" dirty="0"/>
              <a:t> do Capítulo 06 (</a:t>
            </a:r>
            <a:r>
              <a:rPr lang="pt-BR" sz="2400" i="1" dirty="0" err="1"/>
              <a:t>debounce_all.vhd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do circuito de multiplexação entre os displays do Capítulo 04 (</a:t>
            </a:r>
            <a:r>
              <a:rPr lang="pt-BR" sz="2400" i="1" dirty="0" err="1"/>
              <a:t>disp_hex_mux</a:t>
            </a:r>
            <a:r>
              <a:rPr lang="pt-BR" sz="2400" dirty="0" err="1"/>
              <a:t>.vhd</a:t>
            </a:r>
            <a:r>
              <a:rPr lang="pt-BR" sz="2400" dirty="0"/>
              <a:t>)</a:t>
            </a:r>
          </a:p>
          <a:p>
            <a:r>
              <a:rPr lang="pt-BR" sz="2400" dirty="0"/>
              <a:t>Inclua o arquivo de </a:t>
            </a:r>
            <a:r>
              <a:rPr lang="pt-BR" sz="2400" i="1" dirty="0" err="1"/>
              <a:t>constraints</a:t>
            </a:r>
            <a:r>
              <a:rPr lang="pt-BR" sz="2400" dirty="0"/>
              <a:t> </a:t>
            </a:r>
            <a:r>
              <a:rPr lang="pt-BR" sz="2400" dirty="0" err="1"/>
              <a:t>xdc</a:t>
            </a:r>
            <a:r>
              <a:rPr lang="pt-BR" sz="2400" dirty="0"/>
              <a:t> geral da placa </a:t>
            </a:r>
            <a:r>
              <a:rPr lang="pt-BR" sz="2400" dirty="0" err="1"/>
              <a:t>Nexys</a:t>
            </a:r>
            <a:r>
              <a:rPr lang="pt-BR" sz="2400" dirty="0"/>
              <a:t>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r>
              <a:rPr lang="pt-BR" sz="2400" dirty="0"/>
              <a:t>Gere o arquivo de programação e configure a FPGA na placa para testar o circuito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Modifique os valores das 8 chaves da direita para informar os valores do dividendo e do divisor, com 4 bits cada</a:t>
            </a:r>
            <a:endParaRPr lang="pt-BR" sz="2400" b="1" dirty="0"/>
          </a:p>
          <a:p>
            <a:r>
              <a:rPr lang="pt-BR" sz="2400" dirty="0"/>
              <a:t>Aperte o botão </a:t>
            </a:r>
            <a:r>
              <a:rPr lang="pt-BR" sz="2400" b="1" dirty="0" err="1"/>
              <a:t>btn</a:t>
            </a:r>
            <a:r>
              <a:rPr lang="pt-BR" sz="2400" dirty="0"/>
              <a:t>(0) para iniciar a divisão</a:t>
            </a:r>
          </a:p>
          <a:p>
            <a:r>
              <a:rPr lang="pt-BR" sz="2400" dirty="0"/>
              <a:t>O </a:t>
            </a:r>
            <a:r>
              <a:rPr lang="pt-BR" sz="2400" i="1" dirty="0"/>
              <a:t>display</a:t>
            </a:r>
            <a:r>
              <a:rPr lang="pt-BR" sz="2400" dirty="0"/>
              <a:t> de 7 segmentos mostrará nos dígitos da esquerda para a direita respectivamente os valores de dividendo, divisor, quociente e resto</a:t>
            </a:r>
          </a:p>
          <a:p>
            <a:r>
              <a:rPr lang="pt-BR" sz="2400" dirty="0"/>
              <a:t>Lembre-se: </a:t>
            </a:r>
            <a:r>
              <a:rPr lang="pt-BR" sz="2400" b="1" dirty="0" err="1"/>
              <a:t>btn</a:t>
            </a:r>
            <a:r>
              <a:rPr lang="pt-BR" sz="2400" dirty="0"/>
              <a:t>(0) é </a:t>
            </a:r>
            <a:r>
              <a:rPr lang="pt-BR" sz="2400" b="1" dirty="0" err="1"/>
              <a:t>btnu</a:t>
            </a:r>
            <a:r>
              <a:rPr lang="pt-BR" sz="2400" dirty="0"/>
              <a:t> (</a:t>
            </a:r>
            <a:r>
              <a:rPr lang="pt-BR" sz="2400" i="1" dirty="0" err="1"/>
              <a:t>up</a:t>
            </a:r>
            <a:r>
              <a:rPr lang="pt-BR" sz="2400" dirty="0"/>
              <a:t> - superior)</a:t>
            </a:r>
          </a:p>
        </p:txBody>
      </p:sp>
    </p:spTree>
    <p:extLst>
      <p:ext uri="{BB962C8B-B14F-4D97-AF65-F5344CB8AC3E}">
        <p14:creationId xmlns:p14="http://schemas.microsoft.com/office/powerpoint/2010/main" val="370453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14- Divisão inteira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6- Máquinas de Estados Finitos com </a:t>
            </a:r>
            <a:r>
              <a:rPr lang="pt-BR" i="1" dirty="0" err="1"/>
              <a:t>Datapath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causa da complexidade, a operação de divisão não pode ser sintetizada automaticamente. </a:t>
            </a:r>
          </a:p>
          <a:p>
            <a:r>
              <a:rPr lang="pt-BR" dirty="0"/>
              <a:t>Pode-se usar uma FSMD para implementar o algoritmo de divisão</a:t>
            </a:r>
          </a:p>
          <a:p>
            <a:r>
              <a:rPr lang="pt-BR" dirty="0"/>
              <a:t>O algoritmo é ilustrado pela divisão de inteiros na figura.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414735"/>
            <a:ext cx="40481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algoritmo pode ser sumarizado como segue:</a:t>
            </a:r>
          </a:p>
          <a:p>
            <a:pPr lvl="1"/>
            <a:r>
              <a:rPr lang="pt-BR" dirty="0"/>
              <a:t>Passo 1- Dobre a largura do dividendo acrescentando 0’s à esquerda e alinhe o divisor ao </a:t>
            </a:r>
            <a:r>
              <a:rPr lang="pt-BR" i="1" dirty="0"/>
              <a:t>bit</a:t>
            </a:r>
            <a:r>
              <a:rPr lang="pt-BR" dirty="0"/>
              <a:t> mais à esquerda do dividendo estendido</a:t>
            </a:r>
          </a:p>
          <a:p>
            <a:pPr lvl="1"/>
            <a:r>
              <a:rPr lang="pt-BR" dirty="0"/>
              <a:t>Passo 2- Se os </a:t>
            </a:r>
            <a:r>
              <a:rPr lang="pt-BR" i="1" dirty="0"/>
              <a:t>bits</a:t>
            </a:r>
            <a:r>
              <a:rPr lang="pt-BR" dirty="0"/>
              <a:t> correspondentes do dividendo são maiores do que ou iguais ao divisor, subtraia o divisor dos </a:t>
            </a:r>
            <a:r>
              <a:rPr lang="pt-BR" i="1" dirty="0"/>
              <a:t>bits</a:t>
            </a:r>
            <a:r>
              <a:rPr lang="pt-BR" dirty="0"/>
              <a:t> do dividendo e faça o </a:t>
            </a:r>
            <a:r>
              <a:rPr lang="pt-BR" i="1" dirty="0"/>
              <a:t>bit</a:t>
            </a:r>
            <a:r>
              <a:rPr lang="pt-BR" dirty="0"/>
              <a:t> correspondente do quociente igual a 1. Caso contrário, mantenha os </a:t>
            </a:r>
            <a:r>
              <a:rPr lang="pt-BR" i="1" dirty="0"/>
              <a:t>bits</a:t>
            </a:r>
            <a:r>
              <a:rPr lang="pt-BR" dirty="0"/>
              <a:t> originais do dividendo e faça o </a:t>
            </a:r>
            <a:r>
              <a:rPr lang="pt-BR" i="1" dirty="0"/>
              <a:t>bit</a:t>
            </a:r>
            <a:r>
              <a:rPr lang="pt-BR" dirty="0"/>
              <a:t> do quociente igual a 0. </a:t>
            </a:r>
          </a:p>
          <a:p>
            <a:pPr lvl="1"/>
            <a:r>
              <a:rPr lang="pt-BR" dirty="0"/>
              <a:t>Passo 3- Junte um </a:t>
            </a:r>
            <a:r>
              <a:rPr lang="pt-BR" i="1" dirty="0"/>
              <a:t>bit</a:t>
            </a:r>
            <a:r>
              <a:rPr lang="pt-BR" dirty="0"/>
              <a:t> adicional do dividendo ao resultado prévio e desloque o divisor à direita por uma posição. </a:t>
            </a:r>
          </a:p>
          <a:p>
            <a:pPr lvl="1"/>
            <a:r>
              <a:rPr lang="pt-BR" dirty="0"/>
              <a:t>Passo 4- Repita os dois últimos passos até que todos os </a:t>
            </a:r>
            <a:r>
              <a:rPr lang="pt-BR" i="1" dirty="0"/>
              <a:t>bits</a:t>
            </a:r>
            <a:r>
              <a:rPr lang="pt-BR" dirty="0"/>
              <a:t> do dividendo sejam usados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esquema do caminho de dados é mostrado abaixo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714488"/>
            <a:ext cx="5721064" cy="481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Inicialmente, o divisor é armazenado no registrador </a:t>
            </a:r>
            <a:r>
              <a:rPr lang="pt-BR" sz="2400" i="1" dirty="0"/>
              <a:t>d</a:t>
            </a:r>
            <a:r>
              <a:rPr lang="pt-BR" sz="2400" dirty="0"/>
              <a:t> e o dividendo estendido é armazenado nos registradores </a:t>
            </a:r>
            <a:r>
              <a:rPr lang="pt-BR" sz="2400" i="1" dirty="0" err="1"/>
              <a:t>rh</a:t>
            </a:r>
            <a:r>
              <a:rPr lang="pt-BR" sz="2400" dirty="0"/>
              <a:t> e </a:t>
            </a:r>
            <a:r>
              <a:rPr lang="pt-BR" sz="2400" i="1" dirty="0" err="1"/>
              <a:t>rl</a:t>
            </a:r>
            <a:endParaRPr lang="pt-BR" sz="2400" i="1" dirty="0"/>
          </a:p>
          <a:p>
            <a:r>
              <a:rPr lang="pt-BR" sz="2400" dirty="0"/>
              <a:t>Em cada iteração, os registradores </a:t>
            </a:r>
            <a:r>
              <a:rPr lang="pt-BR" sz="2400" i="1" dirty="0" err="1"/>
              <a:t>rh</a:t>
            </a:r>
            <a:r>
              <a:rPr lang="pt-BR" sz="2400" dirty="0"/>
              <a:t> e </a:t>
            </a:r>
            <a:r>
              <a:rPr lang="pt-BR" sz="2400" i="1" dirty="0" err="1"/>
              <a:t>rl</a:t>
            </a:r>
            <a:r>
              <a:rPr lang="pt-BR" sz="2400" dirty="0"/>
              <a:t> são deslocados à esquerda de uma posição. Isto corresponde a deslocar o divisor à direita no algoritmo prévio. </a:t>
            </a:r>
          </a:p>
          <a:p>
            <a:r>
              <a:rPr lang="pt-BR" sz="2400" dirty="0"/>
              <a:t>Pode-se então comparar </a:t>
            </a:r>
            <a:r>
              <a:rPr lang="pt-BR" sz="2400" i="1" dirty="0" err="1"/>
              <a:t>rh</a:t>
            </a:r>
            <a:r>
              <a:rPr lang="pt-BR" sz="2400" dirty="0"/>
              <a:t> e </a:t>
            </a:r>
            <a:r>
              <a:rPr lang="pt-BR" sz="2400" i="1" dirty="0"/>
              <a:t>d</a:t>
            </a:r>
            <a:r>
              <a:rPr lang="pt-BR" sz="2400" dirty="0"/>
              <a:t> e executar a subtração se </a:t>
            </a:r>
            <a:r>
              <a:rPr lang="pt-BR" sz="2400" i="1" dirty="0" err="1"/>
              <a:t>rh</a:t>
            </a:r>
            <a:r>
              <a:rPr lang="pt-BR" sz="2400" dirty="0"/>
              <a:t> é maior ou igual a </a:t>
            </a:r>
            <a:r>
              <a:rPr lang="pt-BR" sz="2400" i="1" dirty="0"/>
              <a:t>d</a:t>
            </a:r>
            <a:r>
              <a:rPr lang="pt-BR" sz="2400" dirty="0"/>
              <a:t>. </a:t>
            </a:r>
          </a:p>
          <a:p>
            <a:r>
              <a:rPr lang="pt-BR" sz="2400" dirty="0"/>
              <a:t>Quando </a:t>
            </a:r>
            <a:r>
              <a:rPr lang="pt-BR" sz="2400" i="1" dirty="0" err="1"/>
              <a:t>rh</a:t>
            </a:r>
            <a:r>
              <a:rPr lang="pt-BR" sz="2400" dirty="0"/>
              <a:t> e </a:t>
            </a:r>
            <a:r>
              <a:rPr lang="pt-BR" sz="2400" i="1" dirty="0" err="1"/>
              <a:t>rl</a:t>
            </a:r>
            <a:r>
              <a:rPr lang="pt-BR" sz="2400" dirty="0"/>
              <a:t> são deslocados à esquerda, o </a:t>
            </a:r>
            <a:r>
              <a:rPr lang="pt-BR" sz="2400" i="1" dirty="0"/>
              <a:t>bit</a:t>
            </a:r>
            <a:r>
              <a:rPr lang="pt-BR" sz="2400" dirty="0"/>
              <a:t> mais à direita de </a:t>
            </a:r>
            <a:r>
              <a:rPr lang="pt-BR" sz="2400" i="1" dirty="0" err="1"/>
              <a:t>rl</a:t>
            </a:r>
            <a:r>
              <a:rPr lang="pt-BR" sz="2400" dirty="0"/>
              <a:t> torna-se disponível e pode ser usado para armazenar o </a:t>
            </a:r>
            <a:r>
              <a:rPr lang="pt-BR" sz="2400" i="1" dirty="0"/>
              <a:t>bit</a:t>
            </a:r>
            <a:r>
              <a:rPr lang="pt-BR" sz="2400" dirty="0"/>
              <a:t> de quociente atual.</a:t>
            </a:r>
          </a:p>
          <a:p>
            <a:pPr>
              <a:buNone/>
            </a:pP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Após iterar através de todos os </a:t>
            </a:r>
            <a:r>
              <a:rPr lang="pt-BR" sz="2400" i="1" dirty="0"/>
              <a:t>bits</a:t>
            </a:r>
            <a:r>
              <a:rPr lang="pt-BR" sz="2400" dirty="0"/>
              <a:t> do dividendo, o resultado da última subtração é armazenado em </a:t>
            </a:r>
            <a:r>
              <a:rPr lang="pt-BR" sz="2400" i="1" dirty="0" err="1"/>
              <a:t>rh</a:t>
            </a:r>
            <a:r>
              <a:rPr lang="pt-BR" sz="2400" dirty="0"/>
              <a:t> e se torna o resto da divisão, e todos os </a:t>
            </a:r>
            <a:r>
              <a:rPr lang="pt-BR" sz="2400" i="1" dirty="0"/>
              <a:t>bits</a:t>
            </a:r>
            <a:r>
              <a:rPr lang="pt-BR" sz="2400" dirty="0"/>
              <a:t> do quociente são armazenados em </a:t>
            </a:r>
            <a:r>
              <a:rPr lang="pt-BR" sz="2400" i="1" dirty="0" err="1"/>
              <a:t>rl</a:t>
            </a:r>
            <a:r>
              <a:rPr lang="pt-BR" sz="24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carta ASMD do circuito de divisão é similar ao circuito de </a:t>
            </a:r>
            <a:r>
              <a:rPr lang="pt-BR" dirty="0" err="1"/>
              <a:t>Fibonacci</a:t>
            </a:r>
            <a:r>
              <a:rPr lang="pt-BR" dirty="0"/>
              <a:t>.  </a:t>
            </a:r>
          </a:p>
          <a:p>
            <a:r>
              <a:rPr lang="pt-BR" dirty="0"/>
              <a:t>A FSMD consiste em quatro estados: </a:t>
            </a:r>
            <a:r>
              <a:rPr lang="pt-BR" i="1" dirty="0" err="1"/>
              <a:t>idle</a:t>
            </a:r>
            <a:r>
              <a:rPr lang="pt-BR" dirty="0"/>
              <a:t>, </a:t>
            </a:r>
            <a:r>
              <a:rPr lang="pt-BR" i="1" dirty="0" err="1"/>
              <a:t>op</a:t>
            </a:r>
            <a:r>
              <a:rPr lang="pt-BR" dirty="0"/>
              <a:t>, </a:t>
            </a:r>
            <a:r>
              <a:rPr lang="pt-BR" i="1" dirty="0" err="1"/>
              <a:t>last</a:t>
            </a:r>
            <a:r>
              <a:rPr lang="pt-BR" dirty="0"/>
              <a:t> e </a:t>
            </a:r>
            <a:r>
              <a:rPr lang="pt-BR" i="1" dirty="0" err="1"/>
              <a:t>done</a:t>
            </a:r>
            <a:r>
              <a:rPr lang="pt-BR" dirty="0"/>
              <a:t>. </a:t>
            </a:r>
          </a:p>
          <a:p>
            <a:r>
              <a:rPr lang="pt-BR" dirty="0"/>
              <a:t>Para fazer o código claro, os segmentos de código que realizam a comparação e a subtração foram separados.</a:t>
            </a:r>
          </a:p>
          <a:p>
            <a:r>
              <a:rPr lang="pt-BR" dirty="0"/>
              <a:t>O principal cálculo é executado no estado </a:t>
            </a:r>
            <a:r>
              <a:rPr lang="pt-BR" i="1" dirty="0" err="1"/>
              <a:t>op</a:t>
            </a:r>
            <a:r>
              <a:rPr lang="pt-BR" dirty="0"/>
              <a:t>, em que os bits do dividendo e do divisor são comparados e subtraídos e então deslocados à esquerda por 1 bit. </a:t>
            </a:r>
          </a:p>
          <a:p>
            <a:r>
              <a:rPr lang="pt-BR" dirty="0"/>
              <a:t>Note que o resto não deve ser deslocado na última iteração. O estado </a:t>
            </a:r>
            <a:r>
              <a:rPr lang="pt-BR" i="1" dirty="0" err="1"/>
              <a:t>last</a:t>
            </a:r>
            <a:r>
              <a:rPr lang="pt-BR" dirty="0"/>
              <a:t> foi criado para acomodar este requerimento especial. </a:t>
            </a:r>
          </a:p>
          <a:p>
            <a:r>
              <a:rPr lang="pt-BR" dirty="0"/>
              <a:t>O propósito do estado </a:t>
            </a:r>
            <a:r>
              <a:rPr lang="pt-BR" i="1" dirty="0" err="1"/>
              <a:t>done</a:t>
            </a:r>
            <a:r>
              <a:rPr lang="pt-BR" dirty="0"/>
              <a:t> é gerar um sinal de um ciclo de </a:t>
            </a:r>
            <a:r>
              <a:rPr lang="pt-BR" i="1" dirty="0" err="1"/>
              <a:t>clock</a:t>
            </a:r>
            <a:r>
              <a:rPr lang="pt-BR" dirty="0"/>
              <a:t> que indica que a divisão foi calculada.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Circuito de divisão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é mostrado abaixo.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97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2927</TotalTime>
  <Words>947</Words>
  <Application>Microsoft Office PowerPoint</Application>
  <PresentationFormat>Apresentação na tela (4:3)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14- Divisão inteira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  <vt:lpstr>Máquinas de Estados Finitos com Datapath  Circuito de divisão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663</cp:revision>
  <dcterms:created xsi:type="dcterms:W3CDTF">2018-02-19T15:01:38Z</dcterms:created>
  <dcterms:modified xsi:type="dcterms:W3CDTF">2022-06-01T13:23:24Z</dcterms:modified>
</cp:coreProperties>
</file>