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2" r:id="rId4"/>
    <p:sldId id="284" r:id="rId5"/>
    <p:sldId id="285" r:id="rId6"/>
    <p:sldId id="297" r:id="rId7"/>
    <p:sldId id="286" r:id="rId8"/>
    <p:sldId id="287" r:id="rId9"/>
    <p:sldId id="288" r:id="rId10"/>
    <p:sldId id="289" r:id="rId11"/>
    <p:sldId id="298" r:id="rId12"/>
    <p:sldId id="290" r:id="rId13"/>
    <p:sldId id="291" r:id="rId14"/>
    <p:sldId id="292" r:id="rId15"/>
    <p:sldId id="299" r:id="rId16"/>
    <p:sldId id="293" r:id="rId17"/>
    <p:sldId id="294" r:id="rId18"/>
    <p:sldId id="295" r:id="rId19"/>
    <p:sldId id="300" r:id="rId20"/>
    <p:sldId id="296" r:id="rId21"/>
    <p:sldId id="301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CAFC06F-9F45-25AF-5A66-5E4DB4D0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6996287" cy="48806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161C1C-9C5C-C4E4-F72A-FD27BD2DE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33962"/>
            <a:ext cx="7999366" cy="46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Circuito de teste: </a:t>
            </a:r>
          </a:p>
          <a:p>
            <a:r>
              <a:rPr lang="pt-BR" sz="2400" dirty="0"/>
              <a:t>Para testar este circuito sem a necessidade de usar um gerador de sinais externo, pode-se criar sinais com </a:t>
            </a:r>
            <a:r>
              <a:rPr lang="pt-BR" sz="2400" dirty="0" err="1"/>
              <a:t>frequência</a:t>
            </a:r>
            <a:r>
              <a:rPr lang="pt-BR" sz="2400" dirty="0"/>
              <a:t> entre 1 e 10Hz e usá-las na entrada do contador de período. Duas chaves </a:t>
            </a:r>
            <a:r>
              <a:rPr lang="pt-BR" sz="2400" dirty="0" err="1"/>
              <a:t>sw</a:t>
            </a:r>
            <a:r>
              <a:rPr lang="pt-BR" sz="2400" dirty="0"/>
              <a:t>(1 </a:t>
            </a:r>
            <a:r>
              <a:rPr lang="pt-BR" sz="2400" i="1" dirty="0" err="1"/>
              <a:t>downto</a:t>
            </a:r>
            <a:r>
              <a:rPr lang="pt-BR" sz="2400" dirty="0"/>
              <a:t> 0) podem ser usadas para escolher um entre quatro sinais</a:t>
            </a:r>
          </a:p>
          <a:p>
            <a:r>
              <a:rPr lang="pt-BR" sz="2400" dirty="0"/>
              <a:t>O </a:t>
            </a:r>
            <a:r>
              <a:rPr lang="pt-BR" sz="2400" i="1" dirty="0" err="1"/>
              <a:t>btn</a:t>
            </a:r>
            <a:r>
              <a:rPr lang="pt-BR" sz="2400" dirty="0"/>
              <a:t>(0) é usado para iniciar nova contagem</a:t>
            </a:r>
          </a:p>
          <a:p>
            <a:r>
              <a:rPr lang="pt-BR" sz="2400" dirty="0"/>
              <a:t>O período em </a:t>
            </a:r>
            <a:r>
              <a:rPr lang="pt-BR" sz="2400" i="1" dirty="0" err="1"/>
              <a:t>ms</a:t>
            </a:r>
            <a:r>
              <a:rPr lang="pt-BR" sz="2400" dirty="0"/>
              <a:t> é mostrado em hexadecimal nos 4 </a:t>
            </a:r>
            <a:r>
              <a:rPr lang="pt-BR" sz="2400" i="1" dirty="0"/>
              <a:t>displays</a:t>
            </a:r>
            <a:r>
              <a:rPr lang="pt-BR" sz="2400" dirty="0"/>
              <a:t> de 7 segmentos da direita.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O código do circuito de geração de sinais é mostrado abaixo.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9E20BCA-A799-E0F1-2D4D-7126F4FA7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28800"/>
            <a:ext cx="6984691" cy="401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06C6A8-3E19-859B-C3E5-5132650D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71" y="1340768"/>
            <a:ext cx="6828782" cy="429803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17452D-76FD-37F6-476D-C31E04E22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6768752" cy="474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7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do circuito de teste é mostrado abaixo.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3F7B28-9F9D-8EAB-4FD7-77167CD4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919418" cy="39379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E5DCEC-9D84-84F4-AA4A-1BC81D39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52641"/>
            <a:ext cx="7450080" cy="3300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5D2F02-1BA7-05E0-DE35-FB2F3BB73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7" y="1340768"/>
            <a:ext cx="6346627" cy="42980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pt-BR" sz="2400" dirty="0"/>
              <a:t>Note que o valor de </a:t>
            </a:r>
            <a:r>
              <a:rPr lang="pt-BR" sz="2400" i="1" dirty="0" err="1"/>
              <a:t>prd</a:t>
            </a:r>
            <a:r>
              <a:rPr lang="pt-BR" sz="2400" dirty="0"/>
              <a:t> é armazenado em </a:t>
            </a:r>
            <a:r>
              <a:rPr lang="pt-BR" sz="2400" i="1" dirty="0" err="1"/>
              <a:t>prd_reg</a:t>
            </a:r>
            <a:r>
              <a:rPr lang="pt-BR" sz="2400" dirty="0"/>
              <a:t> entre uma estimativa e outra. O valor mostrado no display é </a:t>
            </a:r>
            <a:r>
              <a:rPr lang="pt-BR" sz="2400" i="1" dirty="0" err="1"/>
              <a:t>prd_reg</a:t>
            </a:r>
            <a:r>
              <a:rPr lang="pt-BR" sz="24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355FBE-F6FD-FB2F-0180-F116F207B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40768"/>
            <a:ext cx="5472608" cy="363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8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16- Contador de período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Crie um projeto novo e adicione o arquivo de teste disponível no </a:t>
            </a:r>
            <a:r>
              <a:rPr lang="pt-BR" dirty="0" err="1"/>
              <a:t>Classroom</a:t>
            </a:r>
            <a:r>
              <a:rPr lang="pt-BR" dirty="0"/>
              <a:t> (</a:t>
            </a:r>
            <a:r>
              <a:rPr lang="pt-BR" i="1" dirty="0" err="1"/>
              <a:t>period_test.vhd</a:t>
            </a:r>
            <a:r>
              <a:rPr lang="pt-BR" dirty="0"/>
              <a:t>)</a:t>
            </a:r>
          </a:p>
          <a:p>
            <a:r>
              <a:rPr lang="pt-BR" dirty="0"/>
              <a:t>Adicione o arquivo gerador de sinais também disponível no </a:t>
            </a:r>
            <a:r>
              <a:rPr lang="pt-BR" dirty="0" err="1"/>
              <a:t>Classroom</a:t>
            </a:r>
            <a:r>
              <a:rPr lang="pt-BR" dirty="0"/>
              <a:t> (</a:t>
            </a:r>
            <a:r>
              <a:rPr lang="pt-BR" i="1" dirty="0" err="1"/>
              <a:t>signal_generator.vhd</a:t>
            </a:r>
            <a:r>
              <a:rPr lang="pt-BR" dirty="0"/>
              <a:t>)</a:t>
            </a:r>
          </a:p>
          <a:p>
            <a:r>
              <a:rPr lang="pt-BR" dirty="0"/>
              <a:t>Adicione o arquivo que descreve o contador de períodos do Cap 06 (</a:t>
            </a:r>
            <a:r>
              <a:rPr lang="pt-BR" i="1" dirty="0" err="1"/>
              <a:t>period_counter.vhd</a:t>
            </a:r>
            <a:r>
              <a:rPr lang="pt-BR" dirty="0"/>
              <a:t>)</a:t>
            </a:r>
          </a:p>
          <a:p>
            <a:r>
              <a:rPr lang="pt-BR" dirty="0"/>
              <a:t>Adicione o circuito de </a:t>
            </a:r>
            <a:r>
              <a:rPr lang="pt-BR" i="1" dirty="0" err="1"/>
              <a:t>debounce</a:t>
            </a:r>
            <a:r>
              <a:rPr lang="pt-BR" dirty="0"/>
              <a:t> do Capítulo 06 (</a:t>
            </a:r>
            <a:r>
              <a:rPr lang="pt-BR" i="1" dirty="0" err="1"/>
              <a:t>debounce_all.vhd</a:t>
            </a:r>
            <a:r>
              <a:rPr lang="pt-BR" dirty="0"/>
              <a:t>)</a:t>
            </a:r>
          </a:p>
          <a:p>
            <a:r>
              <a:rPr lang="pt-BR" dirty="0"/>
              <a:t>Adicione o circuito de </a:t>
            </a:r>
            <a:r>
              <a:rPr lang="pt-BR" dirty="0" err="1"/>
              <a:t>multiplexação</a:t>
            </a:r>
            <a:r>
              <a:rPr lang="pt-BR" dirty="0"/>
              <a:t> entre os </a:t>
            </a:r>
            <a:r>
              <a:rPr lang="pt-BR" i="1" dirty="0"/>
              <a:t>displays</a:t>
            </a:r>
            <a:r>
              <a:rPr lang="pt-BR" dirty="0"/>
              <a:t> do Cap. 04 (</a:t>
            </a:r>
            <a:r>
              <a:rPr lang="pt-BR" i="1" dirty="0" err="1"/>
              <a:t>disp_hex_mux.vhd</a:t>
            </a:r>
            <a:r>
              <a:rPr lang="pt-BR" dirty="0"/>
              <a:t>)</a:t>
            </a:r>
          </a:p>
          <a:p>
            <a:r>
              <a:rPr lang="pt-BR" dirty="0"/>
              <a:t>Inclua uma cópia do arquivo de </a:t>
            </a:r>
            <a:r>
              <a:rPr lang="pt-BR" i="1" dirty="0" err="1"/>
              <a:t>constraints</a:t>
            </a:r>
            <a:r>
              <a:rPr lang="pt-BR" dirty="0"/>
              <a:t> </a:t>
            </a:r>
            <a:r>
              <a:rPr lang="pt-BR" dirty="0" err="1"/>
              <a:t>xdc</a:t>
            </a:r>
            <a:r>
              <a:rPr lang="pt-BR" dirty="0"/>
              <a:t> geral da placa </a:t>
            </a:r>
            <a:r>
              <a:rPr lang="pt-BR" dirty="0" err="1"/>
              <a:t>Nexys</a:t>
            </a:r>
            <a:r>
              <a:rPr lang="pt-BR" dirty="0"/>
              <a:t> A7 (</a:t>
            </a:r>
            <a:r>
              <a:rPr lang="pt-BR" i="1" dirty="0"/>
              <a:t>Nexys4_DDR_chu.xdc</a:t>
            </a:r>
            <a:r>
              <a:rPr lang="pt-BR" dirty="0"/>
              <a:t>) disponível no diretório </a:t>
            </a:r>
            <a:r>
              <a:rPr lang="pt-BR" i="1" dirty="0"/>
              <a:t>chap00_constraint </a:t>
            </a:r>
            <a:r>
              <a:rPr lang="pt-BR" dirty="0"/>
              <a:t>e comente (colocando #) os pinos que não serão utilizados </a:t>
            </a:r>
          </a:p>
          <a:p>
            <a:endParaRPr lang="pt-BR" sz="2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Máquinas de Estados Finitos com Datapath </a:t>
            </a:r>
            <a:br>
              <a:rPr lang="pt-BR"/>
            </a:br>
            <a:r>
              <a:rPr lang="pt-BR"/>
              <a:t>Contador de Período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Gere o arquivo de programação e configure a FPGA na placa para testar o circuito</a:t>
            </a:r>
          </a:p>
          <a:p>
            <a:r>
              <a:rPr lang="pt-BR" sz="2400" dirty="0"/>
              <a:t>Modifique os valores das chaves </a:t>
            </a:r>
            <a:r>
              <a:rPr lang="pt-BR" sz="2400" dirty="0" err="1"/>
              <a:t>sw</a:t>
            </a:r>
            <a:r>
              <a:rPr lang="pt-BR" sz="2400" dirty="0"/>
              <a:t>(1) e </a:t>
            </a:r>
            <a:r>
              <a:rPr lang="pt-BR" sz="2400" dirty="0" err="1"/>
              <a:t>sw</a:t>
            </a:r>
            <a:r>
              <a:rPr lang="pt-BR" sz="2400" dirty="0"/>
              <a:t>(0) para escolher a frequência gerada no circuito </a:t>
            </a:r>
            <a:r>
              <a:rPr lang="pt-BR" sz="2400" dirty="0" err="1"/>
              <a:t>signal_generator</a:t>
            </a:r>
            <a:r>
              <a:rPr lang="pt-BR" sz="2400" dirty="0"/>
              <a:t>: “00” para 1Hz (T=1000ms), “01” para 3,125Hz (T=320ms), “10” para 7,425Hz (T=134ms) e “11” para 8Hz (T=125ms). </a:t>
            </a:r>
          </a:p>
          <a:p>
            <a:r>
              <a:rPr lang="pt-BR" sz="2400" dirty="0"/>
              <a:t>Apertando o botão </a:t>
            </a:r>
            <a:r>
              <a:rPr lang="pt-BR" sz="2400" dirty="0" err="1"/>
              <a:t>btn</a:t>
            </a:r>
            <a:r>
              <a:rPr lang="pt-BR" sz="2400" dirty="0"/>
              <a:t>(0), uma nova medição do período será realizada. Os quatro displays de 7 segmentos da direita mostram em hexadecimal o valor do período em milissegundos. 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</a:t>
            </a:r>
            <a:endParaRPr lang="en-US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574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 contador de período mede o período de uma forma de onda periódica de entrada. </a:t>
            </a:r>
          </a:p>
          <a:p>
            <a:r>
              <a:rPr lang="pt-BR" sz="2400" dirty="0"/>
              <a:t>Um caminho para se construir o circuito é contar o número de ciclos de </a:t>
            </a:r>
            <a:r>
              <a:rPr lang="pt-BR" sz="2400" i="1" dirty="0" err="1"/>
              <a:t>clock</a:t>
            </a:r>
            <a:r>
              <a:rPr lang="pt-BR" sz="2400" dirty="0"/>
              <a:t> entre duas bordas de subida do sinal de entrada</a:t>
            </a:r>
          </a:p>
          <a:p>
            <a:r>
              <a:rPr lang="pt-BR" sz="2400" dirty="0"/>
              <a:t>Desde que a </a:t>
            </a:r>
            <a:r>
              <a:rPr lang="pt-BR" sz="2400" dirty="0" err="1"/>
              <a:t>frequência</a:t>
            </a:r>
            <a:r>
              <a:rPr lang="pt-BR" sz="2400" dirty="0"/>
              <a:t> do </a:t>
            </a:r>
            <a:r>
              <a:rPr lang="pt-BR" sz="2400" i="1" dirty="0" err="1"/>
              <a:t>clock</a:t>
            </a:r>
            <a:r>
              <a:rPr lang="pt-BR" sz="2400" dirty="0"/>
              <a:t> do sistema é conhecida, o período do sinal de entrada pode ser obtido </a:t>
            </a:r>
          </a:p>
          <a:p>
            <a:r>
              <a:rPr lang="pt-BR" sz="2400" dirty="0"/>
              <a:t>Por exemplo, se a </a:t>
            </a:r>
            <a:r>
              <a:rPr lang="pt-BR" sz="2400" dirty="0" err="1"/>
              <a:t>frequência</a:t>
            </a:r>
            <a:r>
              <a:rPr lang="pt-BR" sz="2400" dirty="0"/>
              <a:t> do </a:t>
            </a:r>
            <a:r>
              <a:rPr lang="pt-BR" sz="2400" i="1" dirty="0" err="1"/>
              <a:t>clock</a:t>
            </a:r>
            <a:r>
              <a:rPr lang="pt-BR" sz="2400" dirty="0"/>
              <a:t> do sistema é </a:t>
            </a:r>
            <a:r>
              <a:rPr lang="pt-BR" sz="2400" i="1" dirty="0"/>
              <a:t>f</a:t>
            </a:r>
            <a:r>
              <a:rPr lang="pt-BR" sz="2400" dirty="0"/>
              <a:t> e o número de ciclos de </a:t>
            </a:r>
            <a:r>
              <a:rPr lang="pt-BR" sz="2400" i="1" dirty="0" err="1"/>
              <a:t>clock</a:t>
            </a:r>
            <a:r>
              <a:rPr lang="pt-BR" sz="2400" dirty="0"/>
              <a:t> entre duas bordas de subida do sinal de entrada é </a:t>
            </a:r>
            <a:r>
              <a:rPr lang="pt-BR" sz="2400" i="1" dirty="0"/>
              <a:t>N</a:t>
            </a:r>
            <a:r>
              <a:rPr lang="pt-BR" sz="2400" dirty="0"/>
              <a:t>, o período do sinal de entrada é </a:t>
            </a:r>
            <a:r>
              <a:rPr lang="pt-BR" sz="2400" i="1" dirty="0"/>
              <a:t>T</a:t>
            </a:r>
            <a:r>
              <a:rPr lang="pt-BR" sz="2400" dirty="0"/>
              <a:t>=</a:t>
            </a:r>
            <a:r>
              <a:rPr lang="pt-BR" sz="2400" i="1" dirty="0"/>
              <a:t>N*</a:t>
            </a:r>
            <a:r>
              <a:rPr lang="pt-BR" sz="2400" dirty="0"/>
              <a:t>(</a:t>
            </a:r>
            <a:r>
              <a:rPr lang="pt-BR" sz="2400" i="1" dirty="0"/>
              <a:t>1/f</a:t>
            </a:r>
            <a:r>
              <a:rPr lang="pt-BR" sz="24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86304" cy="4937760"/>
          </a:xfrm>
        </p:spPr>
        <p:txBody>
          <a:bodyPr>
            <a:normAutofit/>
          </a:bodyPr>
          <a:lstStyle/>
          <a:p>
            <a:r>
              <a:rPr lang="pt-BR" sz="2400" dirty="0"/>
              <a:t>Este projeto mede o período em milissegundos.  </a:t>
            </a:r>
          </a:p>
          <a:p>
            <a:r>
              <a:rPr lang="pt-BR" sz="2400" dirty="0"/>
              <a:t>A carta  ASMD do projeto é mostrada ao lado.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592491"/>
            <a:ext cx="2928958" cy="6180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contador de período toma uma medida do período sempre que o sinal de </a:t>
            </a:r>
            <a:r>
              <a:rPr lang="pt-BR" sz="2400" i="1" dirty="0"/>
              <a:t>start</a:t>
            </a:r>
            <a:r>
              <a:rPr lang="pt-BR" sz="2400" dirty="0"/>
              <a:t> é ativado. </a:t>
            </a:r>
          </a:p>
          <a:p>
            <a:r>
              <a:rPr lang="pt-BR" sz="2400" dirty="0"/>
              <a:t>O projeto usa um circuito de detecção de borda de subida para gerar um </a:t>
            </a:r>
            <a:r>
              <a:rPr lang="pt-BR" sz="2400" i="1" dirty="0" err="1"/>
              <a:t>tick</a:t>
            </a:r>
            <a:r>
              <a:rPr lang="pt-BR" sz="2400" dirty="0"/>
              <a:t> com um ciclo de </a:t>
            </a:r>
            <a:r>
              <a:rPr lang="pt-BR" sz="2400" i="1" dirty="0" err="1"/>
              <a:t>clock</a:t>
            </a:r>
            <a:r>
              <a:rPr lang="pt-BR" sz="2400" dirty="0"/>
              <a:t> para indicar que o sinal de entrada subiu. </a:t>
            </a:r>
          </a:p>
          <a:p>
            <a:r>
              <a:rPr lang="pt-BR" sz="2400" dirty="0"/>
              <a:t>Após o </a:t>
            </a:r>
            <a:r>
              <a:rPr lang="pt-BR" sz="2400" i="1" dirty="0"/>
              <a:t>start</a:t>
            </a:r>
            <a:r>
              <a:rPr lang="pt-BR" sz="2400" dirty="0"/>
              <a:t> ser ativado, a FSMD se move ao estado </a:t>
            </a:r>
            <a:r>
              <a:rPr lang="pt-BR" sz="2400" i="1" dirty="0" err="1"/>
              <a:t>waite</a:t>
            </a:r>
            <a:r>
              <a:rPr lang="pt-BR" sz="2400" dirty="0"/>
              <a:t> para esperar a primeira borda de subida da entrada. </a:t>
            </a:r>
          </a:p>
          <a:p>
            <a:r>
              <a:rPr lang="pt-BR" sz="2400" dirty="0"/>
              <a:t>Ele então se move ao estado </a:t>
            </a:r>
            <a:r>
              <a:rPr lang="pt-BR" sz="2400" i="1" dirty="0" err="1"/>
              <a:t>count</a:t>
            </a:r>
            <a:r>
              <a:rPr lang="pt-BR" sz="2400" dirty="0"/>
              <a:t> onde a próxima borda de subida da entrada é detectada. </a:t>
            </a:r>
          </a:p>
          <a:p>
            <a:endParaRPr lang="pt-BR" dirty="0"/>
          </a:p>
          <a:p>
            <a:endParaRPr lang="pt-BR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estado </a:t>
            </a:r>
            <a:r>
              <a:rPr lang="pt-BR" sz="2400" i="1" dirty="0" err="1"/>
              <a:t>count</a:t>
            </a:r>
            <a:r>
              <a:rPr lang="pt-BR" sz="2400" dirty="0"/>
              <a:t>, são usados dois registradores para contar o tempo. O registrador </a:t>
            </a:r>
            <a:r>
              <a:rPr lang="pt-BR" sz="2400" i="1" dirty="0"/>
              <a:t>t</a:t>
            </a:r>
            <a:r>
              <a:rPr lang="pt-BR" sz="2400" dirty="0"/>
              <a:t> conta 100.000 ciclos de </a:t>
            </a:r>
            <a:r>
              <a:rPr lang="pt-BR" sz="2400" i="1" dirty="0" err="1"/>
              <a:t>clock</a:t>
            </a:r>
            <a:r>
              <a:rPr lang="pt-BR" sz="2400" dirty="0"/>
              <a:t>, de 0 a 99.999 e então volta a 0. Desde que o período do </a:t>
            </a:r>
            <a:r>
              <a:rPr lang="pt-BR" sz="2400" i="1" dirty="0" err="1"/>
              <a:t>clock</a:t>
            </a:r>
            <a:r>
              <a:rPr lang="pt-BR" sz="2400" dirty="0"/>
              <a:t> do sistema é 10ns, o registrador </a:t>
            </a:r>
            <a:r>
              <a:rPr lang="pt-BR" sz="2400" i="1" dirty="0"/>
              <a:t>t</a:t>
            </a:r>
            <a:r>
              <a:rPr lang="pt-BR" sz="2400" dirty="0"/>
              <a:t> gasta 1ms para circular entre os 100.000 ciclos. </a:t>
            </a:r>
          </a:p>
          <a:p>
            <a:r>
              <a:rPr lang="pt-BR" sz="2400" dirty="0"/>
              <a:t>O registrador </a:t>
            </a:r>
            <a:r>
              <a:rPr lang="pt-BR" sz="2400" i="1" dirty="0"/>
              <a:t>p</a:t>
            </a:r>
            <a:r>
              <a:rPr lang="pt-BR" sz="2400" dirty="0"/>
              <a:t> conta em termos de milissegundos. Ele é incrementado cada vez que o registrador </a:t>
            </a:r>
            <a:r>
              <a:rPr lang="pt-BR" sz="2400" i="1" dirty="0"/>
              <a:t>t</a:t>
            </a:r>
            <a:r>
              <a:rPr lang="pt-BR" sz="2400" dirty="0"/>
              <a:t> alcança 99.999. Quando a FSMD sai do estado </a:t>
            </a:r>
            <a:r>
              <a:rPr lang="pt-BR" sz="2400" i="1" dirty="0" err="1"/>
              <a:t>count</a:t>
            </a:r>
            <a:r>
              <a:rPr lang="pt-BR" sz="2400" dirty="0"/>
              <a:t>, o período da forma de onda de entrada está armazenado no registrador </a:t>
            </a:r>
            <a:r>
              <a:rPr lang="pt-BR" sz="2400" i="1" dirty="0"/>
              <a:t>p</a:t>
            </a:r>
            <a:r>
              <a:rPr lang="pt-BR" sz="2400" dirty="0"/>
              <a:t> e sua unidade é </a:t>
            </a:r>
            <a:r>
              <a:rPr lang="pt-BR" sz="2400" i="1" dirty="0" err="1"/>
              <a:t>ms</a:t>
            </a:r>
            <a:r>
              <a:rPr lang="pt-BR" sz="2400" dirty="0"/>
              <a:t>. </a:t>
            </a:r>
          </a:p>
          <a:p>
            <a:r>
              <a:rPr lang="pt-BR" sz="2400" dirty="0"/>
              <a:t>A FSMD ativa o sinal </a:t>
            </a:r>
            <a:r>
              <a:rPr lang="pt-BR" sz="2400" i="1" dirty="0" err="1"/>
              <a:t>done-tick</a:t>
            </a:r>
            <a:r>
              <a:rPr lang="pt-BR" sz="2400" dirty="0"/>
              <a:t> no estado </a:t>
            </a:r>
            <a:r>
              <a:rPr lang="pt-BR" sz="2400" i="1" dirty="0" err="1"/>
              <a:t>done</a:t>
            </a:r>
            <a:r>
              <a:rPr lang="pt-BR" sz="2400" dirty="0"/>
              <a:t>, como nos exemplos prévios.</a:t>
            </a:r>
          </a:p>
          <a:p>
            <a:endParaRPr lang="pt-BR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seguindo a carta ASMD é mostrado a seguir.  </a:t>
            </a:r>
          </a:p>
          <a:p>
            <a:r>
              <a:rPr lang="pt-BR" sz="2400" dirty="0"/>
              <a:t>A constante CLK_MS_COUNT é usada para limitar o contador de milissegundos. Ela pode ser substituída se uma unidade diferente de medida for desejada.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2DC44D-ADE9-D86D-DCC0-D0B0B13F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812266"/>
            <a:ext cx="6450132" cy="32090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53024B-6681-007E-F1D9-349BEB43E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17799"/>
            <a:ext cx="8551960" cy="25032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Contador de Período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2627E7-10B3-A1BC-4274-95A403B25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688632" cy="455090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3219</TotalTime>
  <Words>969</Words>
  <Application>Microsoft Office PowerPoint</Application>
  <PresentationFormat>Apresentação na tela (4:3)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16-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  <vt:lpstr>Máquinas de Estados Finitos com Datapath  Contador de Período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715</cp:revision>
  <dcterms:created xsi:type="dcterms:W3CDTF">2018-02-19T15:01:38Z</dcterms:created>
  <dcterms:modified xsi:type="dcterms:W3CDTF">2022-06-05T22:25:37Z</dcterms:modified>
</cp:coreProperties>
</file>