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4"/>
  </p:notesMasterIdLst>
  <p:sldIdLst>
    <p:sldId id="256" r:id="rId2"/>
    <p:sldId id="258" r:id="rId3"/>
    <p:sldId id="272" r:id="rId4"/>
    <p:sldId id="287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9" r:id="rId14"/>
    <p:sldId id="290" r:id="rId15"/>
    <p:sldId id="281" r:id="rId16"/>
    <p:sldId id="282" r:id="rId17"/>
    <p:sldId id="291" r:id="rId18"/>
    <p:sldId id="283" r:id="rId19"/>
    <p:sldId id="292" r:id="rId20"/>
    <p:sldId id="284" r:id="rId21"/>
    <p:sldId id="288" r:id="rId22"/>
    <p:sldId id="293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839D7-AD3C-4A0A-BD99-CE43791E048C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AD3E9-31DA-4547-8C6A-CEAC35657C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17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0C7EB-FDCB-4904-9A23-1E5AAD9E408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250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D1E9E6C-DE82-4FB1-B094-B0E172B4A5AC}" type="datetimeFigureOut">
              <a:rPr lang="pt-BR" smtClean="0"/>
              <a:pPr/>
              <a:t>05/06/2022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D1E9E6C-DE82-4FB1-B094-B0E172B4A5AC}" type="datetimeFigureOut">
              <a:rPr lang="pt-BR" smtClean="0"/>
              <a:pPr/>
              <a:t>05/06/2022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05/06/2022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05/06/2022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05/06/2022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05/06/2022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05/06/2022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05/06/2022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1E9E6C-DE82-4FB1-B094-B0E172B4A5AC}" type="datetimeFigureOut">
              <a:rPr lang="pt-BR" smtClean="0"/>
              <a:pPr/>
              <a:t>05/06/2022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ELE08572-Sistemas Digitais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Profa</a:t>
            </a:r>
            <a:r>
              <a:rPr lang="pt-BR" dirty="0"/>
              <a:t>. </a:t>
            </a:r>
            <a:r>
              <a:rPr lang="pt-BR" dirty="0" err="1"/>
              <a:t>Eliete</a:t>
            </a:r>
            <a:r>
              <a:rPr lang="pt-BR" dirty="0"/>
              <a:t> Caldeira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/>
              <a:t>Frequencímetro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2E2871-699A-4FDC-6FCC-D9F4A7D72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1338231"/>
            <a:ext cx="7496175" cy="47910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/>
              <a:t>Frequencímetro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471756-11B0-3E50-3AD1-A5999A101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40768"/>
            <a:ext cx="5076825" cy="35242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/>
              <a:t>Frequencímetro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7954D6-0B69-D4BE-09AE-59D7D2915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40768"/>
            <a:ext cx="5753100" cy="35528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/>
              <a:t>Frequencímetro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5923B0-BB74-9BA7-E5BE-9C78CB3F3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1340768"/>
            <a:ext cx="74485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54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/>
              <a:t>Frequencímetro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5616176-0B02-8C5B-A7AC-B8BA21012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268760"/>
            <a:ext cx="52387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94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/>
              <a:t>Frequencímetro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Circuito de teste: </a:t>
            </a:r>
          </a:p>
          <a:p>
            <a:r>
              <a:rPr lang="pt-BR" dirty="0"/>
              <a:t>Usa o botão </a:t>
            </a:r>
            <a:r>
              <a:rPr lang="pt-BR" i="1" dirty="0" err="1"/>
              <a:t>btn</a:t>
            </a:r>
            <a:r>
              <a:rPr lang="pt-BR" dirty="0"/>
              <a:t>(0) para iniciar o cálculo da </a:t>
            </a:r>
            <a:r>
              <a:rPr lang="pt-BR" dirty="0" err="1"/>
              <a:t>frequência</a:t>
            </a:r>
            <a:r>
              <a:rPr lang="pt-BR" dirty="0"/>
              <a:t> e os quatro </a:t>
            </a:r>
            <a:r>
              <a:rPr lang="pt-BR" i="1" dirty="0"/>
              <a:t>displays</a:t>
            </a:r>
            <a:r>
              <a:rPr lang="pt-BR" dirty="0"/>
              <a:t> de 7 segmentos para mostrar a </a:t>
            </a:r>
            <a:r>
              <a:rPr lang="pt-BR" dirty="0" err="1"/>
              <a:t>frequência</a:t>
            </a:r>
            <a:r>
              <a:rPr lang="pt-BR" dirty="0"/>
              <a:t> </a:t>
            </a:r>
          </a:p>
          <a:p>
            <a:r>
              <a:rPr lang="pt-BR" dirty="0"/>
              <a:t>Usa um gerador de sinais para gerar (e um osciloscópio em DC para regular) um sinal de onda quadrada de </a:t>
            </a:r>
            <a:r>
              <a:rPr lang="pt-BR" dirty="0" err="1"/>
              <a:t>frequência</a:t>
            </a:r>
            <a:r>
              <a:rPr lang="pt-BR" dirty="0"/>
              <a:t> entre 1 e 10 Hz com tensão entre 0 e 3,3V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/>
              <a:t>Frequencímetro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Use o pino 1 do PMOD JA para entrar com o sinal do gerador de sinais   </a:t>
            </a:r>
          </a:p>
          <a:p>
            <a:endParaRPr lang="en-US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842BA51-1984-F552-DB98-90BABFC55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790700"/>
            <a:ext cx="5667375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/>
              <a:t>Frequencímetro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Use o pino 1 do PMOD JA para entrar com o sinal do gerador de sinais   </a:t>
            </a:r>
          </a:p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5E288AC-397E-AC94-9BFF-D3B95B407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772816"/>
            <a:ext cx="3276600" cy="11811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DE01248-0EA1-3183-C031-70BB42159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140968"/>
            <a:ext cx="73914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28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/>
              <a:t>Frequencímetro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sinal de entrada deve ser sincronizado para evitar metaestabilidade no sistema. O circuito descrito abaixo gera o sinal </a:t>
            </a:r>
            <a:r>
              <a:rPr lang="pt-BR" sz="2400" i="1" dirty="0" err="1"/>
              <a:t>si_f</a:t>
            </a:r>
            <a:r>
              <a:rPr lang="pt-BR" sz="2400" dirty="0"/>
              <a:t> passando o sinal </a:t>
            </a:r>
            <a:r>
              <a:rPr lang="pt-BR" sz="2400" i="1" dirty="0"/>
              <a:t>si</a:t>
            </a:r>
            <a:r>
              <a:rPr lang="pt-BR" sz="2400" dirty="0"/>
              <a:t> por dois </a:t>
            </a:r>
            <a:r>
              <a:rPr lang="pt-BR" sz="2400" i="1" dirty="0" err="1"/>
              <a:t>flip-flops</a:t>
            </a:r>
            <a:endParaRPr lang="pt-BR" sz="2400" i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07A0946-F64E-BED8-67D2-B7A5ED779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59355"/>
            <a:ext cx="4439316" cy="161771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/>
              <a:t>Frequencímetro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sz="2400" i="1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210DF34-1AAD-DF3C-C80D-FFC72867A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05947"/>
            <a:ext cx="6491047" cy="291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2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Projeto 18- </a:t>
            </a:r>
            <a:r>
              <a:rPr lang="pt-BR" dirty="0" err="1"/>
              <a:t>Frequencímetro</a:t>
            </a:r>
            <a:r>
              <a:rPr lang="pt-BR" dirty="0"/>
              <a:t> com sinal externo</a:t>
            </a:r>
            <a:endParaRPr lang="pt-BR" i="1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Capítulo 6- Máquinas de Estados Finitos com </a:t>
            </a:r>
            <a:r>
              <a:rPr lang="pt-BR" i="1" dirty="0" err="1"/>
              <a:t>Datapath</a:t>
            </a:r>
            <a:endParaRPr lang="pt-BR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Máquinas de Estados Finitos com </a:t>
            </a:r>
            <a:r>
              <a:rPr lang="pt-BR" i="1"/>
              <a:t>Datapath</a:t>
            </a:r>
            <a:r>
              <a:rPr lang="pt-BR"/>
              <a:t> </a:t>
            </a:r>
            <a:br>
              <a:rPr lang="pt-BR"/>
            </a:br>
            <a:r>
              <a:rPr lang="pt-BR"/>
              <a:t>Frequencímetro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Crie um projeto novo e adicione o arquivo de teste disponível no </a:t>
            </a:r>
            <a:r>
              <a:rPr lang="pt-BR" sz="2400" dirty="0" err="1"/>
              <a:t>Classroom</a:t>
            </a:r>
            <a:r>
              <a:rPr lang="pt-BR" sz="2400" dirty="0"/>
              <a:t> (</a:t>
            </a:r>
            <a:r>
              <a:rPr lang="pt-BR" sz="2400" i="1" dirty="0" err="1"/>
              <a:t>low_freq_counter_test.vhd</a:t>
            </a:r>
            <a:r>
              <a:rPr lang="pt-BR" sz="2400" dirty="0"/>
              <a:t>)</a:t>
            </a:r>
          </a:p>
          <a:p>
            <a:r>
              <a:rPr lang="pt-BR" sz="2400" dirty="0"/>
              <a:t>Adicione o arquivo que calcula a frequência do sinal apresentado no Cap. 06 (</a:t>
            </a:r>
            <a:r>
              <a:rPr lang="pt-BR" sz="2400" i="1" dirty="0"/>
              <a:t>low_</a:t>
            </a:r>
            <a:r>
              <a:rPr lang="pt-BR" sz="2400" i="1" dirty="0" err="1"/>
              <a:t>freq</a:t>
            </a:r>
            <a:r>
              <a:rPr lang="pt-BR" sz="2400" i="1" dirty="0"/>
              <a:t>._</a:t>
            </a:r>
            <a:r>
              <a:rPr lang="pt-BR" sz="2400" i="1" dirty="0" err="1"/>
              <a:t>counter</a:t>
            </a:r>
            <a:r>
              <a:rPr lang="pt-BR" sz="2400" dirty="0" err="1"/>
              <a:t>.vhd</a:t>
            </a:r>
            <a:r>
              <a:rPr lang="pt-BR" sz="2400" dirty="0"/>
              <a:t>)</a:t>
            </a:r>
          </a:p>
          <a:p>
            <a:r>
              <a:rPr lang="pt-BR" sz="2400" dirty="0"/>
              <a:t>Adicione o arquivo de sincronismo disponível no </a:t>
            </a:r>
            <a:r>
              <a:rPr lang="pt-BR" sz="2400" dirty="0" err="1"/>
              <a:t>Classroom</a:t>
            </a:r>
            <a:r>
              <a:rPr lang="pt-BR" sz="2400" dirty="0"/>
              <a:t> (</a:t>
            </a:r>
            <a:r>
              <a:rPr lang="pt-BR" sz="2400" i="1" dirty="0" err="1"/>
              <a:t>sync.vhd</a:t>
            </a:r>
            <a:r>
              <a:rPr lang="pt-BR" sz="2400" dirty="0"/>
              <a:t>)</a:t>
            </a:r>
          </a:p>
          <a:p>
            <a:r>
              <a:rPr lang="pt-BR" sz="2400" dirty="0"/>
              <a:t>Adicione o arquivo que descreve o contador de períodos do Cap. 06 (</a:t>
            </a:r>
            <a:r>
              <a:rPr lang="pt-BR" sz="2400" i="1" dirty="0" err="1"/>
              <a:t>period_counter.vhd</a:t>
            </a:r>
            <a:r>
              <a:rPr lang="pt-BR" sz="2400" dirty="0"/>
              <a:t>)</a:t>
            </a:r>
          </a:p>
          <a:p>
            <a:r>
              <a:rPr lang="pt-BR" sz="2400" dirty="0"/>
              <a:t>Adicione o arquivo do circuito de </a:t>
            </a:r>
            <a:r>
              <a:rPr lang="pt-BR" sz="2400" i="1" dirty="0" err="1"/>
              <a:t>debounce</a:t>
            </a:r>
            <a:r>
              <a:rPr lang="pt-BR" sz="2400" dirty="0"/>
              <a:t> do Capítulo 06 (</a:t>
            </a:r>
            <a:r>
              <a:rPr lang="pt-BR" sz="2400" i="1" dirty="0" err="1"/>
              <a:t>debounce_all.vhd</a:t>
            </a:r>
            <a:r>
              <a:rPr lang="pt-BR" sz="2400" dirty="0"/>
              <a:t>)</a:t>
            </a:r>
          </a:p>
          <a:p>
            <a:r>
              <a:rPr lang="pt-BR" sz="2400" dirty="0"/>
              <a:t>Adicione o circuito de multiplexação entre os </a:t>
            </a:r>
            <a:r>
              <a:rPr lang="pt-BR" sz="2400" i="1" dirty="0"/>
              <a:t>displays</a:t>
            </a:r>
            <a:r>
              <a:rPr lang="pt-BR" sz="2400" dirty="0"/>
              <a:t> do Cap. 04 (</a:t>
            </a:r>
            <a:r>
              <a:rPr lang="pt-BR" sz="2400" i="1" dirty="0" err="1"/>
              <a:t>disp_hex_mux.vhd</a:t>
            </a:r>
            <a:r>
              <a:rPr lang="pt-BR" sz="2400" dirty="0"/>
              <a:t>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/>
              <a:t>Frequencímetro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Adicione o arquivo que descreve o circuito de divisão (</a:t>
            </a:r>
            <a:r>
              <a:rPr lang="pt-BR" sz="2400" i="1" dirty="0" err="1"/>
              <a:t>div.vhd</a:t>
            </a:r>
            <a:r>
              <a:rPr lang="pt-BR" sz="2400" dirty="0"/>
              <a:t>) </a:t>
            </a:r>
          </a:p>
          <a:p>
            <a:r>
              <a:rPr lang="pt-BR" sz="2400" dirty="0"/>
              <a:t>Adicione o arquivo do conversor de binário para BCD do Cap. 06 (</a:t>
            </a:r>
            <a:r>
              <a:rPr lang="pt-BR" sz="2400" i="1" dirty="0"/>
              <a:t>bin2bcd</a:t>
            </a:r>
            <a:r>
              <a:rPr lang="pt-BR" sz="2400" dirty="0"/>
              <a:t>.</a:t>
            </a:r>
            <a:r>
              <a:rPr lang="pt-BR" sz="2400" i="1" dirty="0"/>
              <a:t>vhd</a:t>
            </a:r>
            <a:r>
              <a:rPr lang="pt-BR" sz="2400" dirty="0"/>
              <a:t>)</a:t>
            </a:r>
          </a:p>
          <a:p>
            <a:r>
              <a:rPr lang="pt-BR" sz="2400" dirty="0"/>
              <a:t>Inclua uma cópia do arquivo de </a:t>
            </a:r>
            <a:r>
              <a:rPr lang="pt-BR" sz="2400" i="1" dirty="0" err="1"/>
              <a:t>constraints</a:t>
            </a:r>
            <a:r>
              <a:rPr lang="pt-BR" sz="2400" dirty="0"/>
              <a:t> </a:t>
            </a:r>
            <a:r>
              <a:rPr lang="pt-BR" sz="2400" dirty="0" err="1"/>
              <a:t>xdc</a:t>
            </a:r>
            <a:r>
              <a:rPr lang="pt-BR" sz="2400" dirty="0"/>
              <a:t> geral da placa </a:t>
            </a:r>
            <a:r>
              <a:rPr lang="pt-BR" sz="2400" dirty="0" err="1"/>
              <a:t>Nexys</a:t>
            </a:r>
            <a:r>
              <a:rPr lang="pt-BR" sz="2400" dirty="0"/>
              <a:t> A7 (</a:t>
            </a:r>
            <a:r>
              <a:rPr lang="pt-BR" sz="2400" i="1" dirty="0"/>
              <a:t>Nexys4_DDR_chu.xdc</a:t>
            </a:r>
            <a:r>
              <a:rPr lang="pt-BR" sz="2400" dirty="0"/>
              <a:t>) disponível no diretório </a:t>
            </a:r>
            <a:r>
              <a:rPr lang="pt-BR" sz="2400" i="1" dirty="0"/>
              <a:t>chap00_constraint </a:t>
            </a:r>
            <a:r>
              <a:rPr lang="pt-BR" sz="2400" dirty="0"/>
              <a:t>e comente (colocando #) os pinos que não serão utilizados </a:t>
            </a:r>
          </a:p>
          <a:p>
            <a:r>
              <a:rPr lang="pt-BR" sz="2400" dirty="0"/>
              <a:t>Lembre-se de mudar o nome do sinal do pino 1 do PMOD JA para si</a:t>
            </a:r>
          </a:p>
          <a:p>
            <a:r>
              <a:rPr lang="pt-BR" sz="2400" dirty="0"/>
              <a:t>Gere o arquivo de programação e configure a FPGA na placa para testar o circuito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/>
              <a:t>Frequencímetro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Regule o gerador de sinais usando o osciloscópio para ter uma onda quadrada totalmente positiva, com tensão entre 0 e 3,3V e frequência entre 1 Hz e 10 Hz</a:t>
            </a:r>
          </a:p>
          <a:p>
            <a:r>
              <a:rPr lang="pt-BR" sz="2400" dirty="0"/>
              <a:t>Apertando o botão </a:t>
            </a:r>
            <a:r>
              <a:rPr lang="pt-BR" sz="2400" dirty="0" err="1"/>
              <a:t>btn</a:t>
            </a:r>
            <a:r>
              <a:rPr lang="pt-BR" sz="2400" dirty="0"/>
              <a:t>(0), uma nova medição do período será realizada. </a:t>
            </a:r>
          </a:p>
          <a:p>
            <a:r>
              <a:rPr lang="pt-BR" sz="2400" dirty="0"/>
              <a:t>Os quatro </a:t>
            </a:r>
            <a:r>
              <a:rPr lang="pt-BR" sz="2400" i="1" dirty="0"/>
              <a:t>displays</a:t>
            </a:r>
            <a:r>
              <a:rPr lang="pt-BR" sz="2400" dirty="0"/>
              <a:t> de 7 segmentos da direita mostram o valor da frequência em Hz com 3 casas decimais. </a:t>
            </a:r>
          </a:p>
          <a:p>
            <a:r>
              <a:rPr lang="pt-BR" sz="2400" dirty="0"/>
              <a:t>Lembre-se: </a:t>
            </a:r>
            <a:r>
              <a:rPr lang="pt-BR" sz="2400" b="1" dirty="0" err="1"/>
              <a:t>btn</a:t>
            </a:r>
            <a:r>
              <a:rPr lang="pt-BR" sz="2400" dirty="0"/>
              <a:t>(0) é </a:t>
            </a:r>
            <a:r>
              <a:rPr lang="pt-BR" sz="2400" b="1" dirty="0" err="1"/>
              <a:t>btnu</a:t>
            </a:r>
            <a:r>
              <a:rPr lang="pt-BR" sz="2400" dirty="0"/>
              <a:t> (</a:t>
            </a:r>
            <a:r>
              <a:rPr lang="pt-BR" sz="2400" i="1" dirty="0" err="1"/>
              <a:t>up</a:t>
            </a:r>
            <a:r>
              <a:rPr lang="pt-BR" sz="2400" dirty="0"/>
              <a:t> - superior)</a:t>
            </a:r>
            <a:endParaRPr lang="en-US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123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/>
              <a:t>Frequencímetro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 err="1"/>
              <a:t>frequencímetro</a:t>
            </a:r>
            <a:r>
              <a:rPr lang="pt-BR" dirty="0"/>
              <a:t> mede a </a:t>
            </a:r>
            <a:r>
              <a:rPr lang="pt-BR" dirty="0" err="1"/>
              <a:t>frequência</a:t>
            </a:r>
            <a:r>
              <a:rPr lang="pt-BR" dirty="0"/>
              <a:t> de um sinal de entrada periódico. </a:t>
            </a:r>
          </a:p>
          <a:p>
            <a:r>
              <a:rPr lang="pt-BR" dirty="0"/>
              <a:t>O modo comum de construir um </a:t>
            </a:r>
            <a:r>
              <a:rPr lang="pt-BR" dirty="0" err="1"/>
              <a:t>frequencímetro</a:t>
            </a:r>
            <a:r>
              <a:rPr lang="pt-BR" dirty="0"/>
              <a:t> é contar o número de pulsos de entrada em uma quantidade fixa de tempo, digamos, 1 segundo. </a:t>
            </a:r>
          </a:p>
          <a:p>
            <a:r>
              <a:rPr lang="pt-BR" dirty="0"/>
              <a:t>Embora esta aproximação seja boa para alta </a:t>
            </a:r>
            <a:r>
              <a:rPr lang="pt-BR" dirty="0" err="1"/>
              <a:t>frequência</a:t>
            </a:r>
            <a:r>
              <a:rPr lang="pt-BR" dirty="0"/>
              <a:t>, ela não pode ser usada para medir precisamente um sinal de baixa </a:t>
            </a:r>
            <a:r>
              <a:rPr lang="pt-BR" dirty="0" err="1"/>
              <a:t>frequência</a:t>
            </a:r>
            <a:r>
              <a:rPr lang="pt-BR" dirty="0"/>
              <a:t>. </a:t>
            </a:r>
          </a:p>
          <a:p>
            <a:r>
              <a:rPr lang="pt-BR" dirty="0"/>
              <a:t>Por exemplo, se a entrada é por volta de 2 Hz, a medida não pode dizer se a </a:t>
            </a:r>
            <a:r>
              <a:rPr lang="pt-BR" dirty="0" err="1"/>
              <a:t>frequência</a:t>
            </a:r>
            <a:r>
              <a:rPr lang="pt-BR" dirty="0"/>
              <a:t> é 2,123 Hz ou 2,567 Hz.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/>
              <a:t>Frequencímetro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Lembrando que a frequência é o inverso do período (isto é f = 1/T), um caminho alternativo para realizar a medida é medir o período do sinal e então obter o inverso para encontrar a frequência.  </a:t>
            </a:r>
          </a:p>
          <a:p>
            <a:r>
              <a:rPr lang="pt-BR" dirty="0"/>
              <a:t>Este projeto usa este método para implementar um </a:t>
            </a:r>
            <a:r>
              <a:rPr lang="pt-BR" dirty="0" err="1"/>
              <a:t>frequencímetro</a:t>
            </a:r>
            <a:r>
              <a:rPr lang="pt-BR" dirty="0"/>
              <a:t> para aplicações em sinais com baixa </a:t>
            </a:r>
            <a:r>
              <a:rPr lang="pt-BR" dirty="0" err="1"/>
              <a:t>frequência</a:t>
            </a:r>
            <a:r>
              <a:rPr lang="pt-BR" dirty="0"/>
              <a:t>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/>
              <a:t>Frequencímetro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projeto demonstra como usar as partes previamente projetadas para construir um sistema grande. </a:t>
            </a:r>
          </a:p>
          <a:p>
            <a:r>
              <a:rPr lang="pt-BR" dirty="0"/>
              <a:t>Por simplicidade, assume-se que a </a:t>
            </a:r>
            <a:r>
              <a:rPr lang="pt-BR" dirty="0" err="1"/>
              <a:t>frequência</a:t>
            </a:r>
            <a:r>
              <a:rPr lang="pt-BR" dirty="0"/>
              <a:t> de entrada está entre 1 e 10Hz (isto é, o período está entre 100 e 1000 </a:t>
            </a:r>
            <a:r>
              <a:rPr lang="pt-BR" dirty="0" err="1"/>
              <a:t>ms</a:t>
            </a:r>
            <a:r>
              <a:rPr lang="pt-BR" dirty="0"/>
              <a:t>).  </a:t>
            </a:r>
          </a:p>
          <a:p>
            <a:r>
              <a:rPr lang="pt-BR" dirty="0"/>
              <a:t>A operação deste circuito inclui três tarefas:</a:t>
            </a:r>
          </a:p>
          <a:p>
            <a:pPr lvl="1"/>
            <a:r>
              <a:rPr lang="pt-BR" dirty="0"/>
              <a:t>1. Medir o período.</a:t>
            </a:r>
          </a:p>
          <a:p>
            <a:pPr lvl="1"/>
            <a:r>
              <a:rPr lang="pt-BR" dirty="0"/>
              <a:t>2. Encontrar a </a:t>
            </a:r>
            <a:r>
              <a:rPr lang="pt-BR" dirty="0" err="1"/>
              <a:t>frequência</a:t>
            </a:r>
            <a:r>
              <a:rPr lang="pt-BR" dirty="0"/>
              <a:t> executando a operação de divisão</a:t>
            </a:r>
          </a:p>
          <a:p>
            <a:pPr lvl="1"/>
            <a:r>
              <a:rPr lang="pt-BR" dirty="0"/>
              <a:t>3. Converter o número binário para o formato BCD.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/>
              <a:t>Frequencímetro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Pode-se usar o contador de período, o circuito de divisão e o conversor de binário para BCD para executar estas três tarefas e criar outra FSM como controle principal para </a:t>
            </a:r>
            <a:r>
              <a:rPr lang="pt-BR" sz="2400" dirty="0" err="1"/>
              <a:t>sequenciar</a:t>
            </a:r>
            <a:r>
              <a:rPr lang="pt-BR" sz="2400" dirty="0"/>
              <a:t> e coordenar a operação dos outros três circuitos. </a:t>
            </a:r>
          </a:p>
          <a:p>
            <a:r>
              <a:rPr lang="pt-BR" sz="2400" dirty="0"/>
              <a:t>A FSM de controle usa os sinais </a:t>
            </a:r>
            <a:r>
              <a:rPr lang="pt-BR" sz="2400" i="1" dirty="0"/>
              <a:t>start</a:t>
            </a:r>
            <a:r>
              <a:rPr lang="pt-BR" sz="2400" dirty="0"/>
              <a:t> e </a:t>
            </a:r>
            <a:r>
              <a:rPr lang="pt-BR" sz="2400" i="1" dirty="0" err="1"/>
              <a:t>done_tick</a:t>
            </a:r>
            <a:r>
              <a:rPr lang="pt-BR" sz="2400" dirty="0"/>
              <a:t> destes circuitos para inicializar cada tarefa e detectar o seu término.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/>
              <a:t>Frequencímetro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diagrama de blocos está mostrado na figura abaixo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BAD175-5A2B-C837-A4D7-3FDC2F2F6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667013"/>
            <a:ext cx="6334125" cy="5067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/>
              <a:t>Frequencímetro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carta ASM da máquina principal de controle é mostrada na figura abaixo.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26EEF0-4097-BD54-98A8-3B4FBC228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628800"/>
            <a:ext cx="4152900" cy="47910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/>
              <a:t>Frequencímetro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código é mostrado na listagem abaixo.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3B4A051-5210-D969-E401-32899BDDC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00808"/>
            <a:ext cx="6067425" cy="267652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3316</TotalTime>
  <Words>923</Words>
  <Application>Microsoft Office PowerPoint</Application>
  <PresentationFormat>Apresentação na tela (4:3)</PresentationFormat>
  <Paragraphs>63</Paragraphs>
  <Slides>22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Bookman Old Style</vt:lpstr>
      <vt:lpstr>Calibri</vt:lpstr>
      <vt:lpstr>Gill Sans MT</vt:lpstr>
      <vt:lpstr>Wingdings</vt:lpstr>
      <vt:lpstr>Wingdings 3</vt:lpstr>
      <vt:lpstr>Origem</vt:lpstr>
      <vt:lpstr>ELE08572-Sistemas Digitais</vt:lpstr>
      <vt:lpstr>Projeto 18- Frequencímetro com sinal externo</vt:lpstr>
      <vt:lpstr>Máquinas de Estados Finitos com Datapath  Frequencímetro</vt:lpstr>
      <vt:lpstr>Máquinas de Estados Finitos com Datapath  Frequencímetro</vt:lpstr>
      <vt:lpstr>Máquinas de Estados Finitos com Datapath  Frequencímetro</vt:lpstr>
      <vt:lpstr>Máquinas de Estados Finitos com Datapath  Frequencímetro</vt:lpstr>
      <vt:lpstr>Máquinas de Estados Finitos com Datapath  Frequencímetro</vt:lpstr>
      <vt:lpstr>Máquinas de Estados Finitos com Datapath  Frequencímetro</vt:lpstr>
      <vt:lpstr>Máquinas de Estados Finitos com Datapath  Frequencímetro</vt:lpstr>
      <vt:lpstr>Máquinas de Estados Finitos com Datapath  Frequencímetro</vt:lpstr>
      <vt:lpstr>Máquinas de Estados Finitos com Datapath  Frequencímetro</vt:lpstr>
      <vt:lpstr>Máquinas de Estados Finitos com Datapath  Frequencímetro</vt:lpstr>
      <vt:lpstr>Máquinas de Estados Finitos com Datapath  Frequencímetro</vt:lpstr>
      <vt:lpstr>Máquinas de Estados Finitos com Datapath  Frequencímetro</vt:lpstr>
      <vt:lpstr>Máquinas de Estados Finitos com Datapath  Frequencímetro</vt:lpstr>
      <vt:lpstr>Máquinas de Estados Finitos com Datapath  Frequencímetro</vt:lpstr>
      <vt:lpstr>Máquinas de Estados Finitos com Datapath  Frequencímetro</vt:lpstr>
      <vt:lpstr>Máquinas de Estados Finitos com Datapath  Frequencímetro</vt:lpstr>
      <vt:lpstr>Máquinas de Estados Finitos com Datapath  Frequencímetro</vt:lpstr>
      <vt:lpstr>Máquinas de Estados Finitos com Datapath  Frequencímetro</vt:lpstr>
      <vt:lpstr>Máquinas de Estados Finitos com Datapath  Frequencímetro</vt:lpstr>
      <vt:lpstr>Máquinas de Estados Finitos com Datapath  Frequencímetro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ELE08572-Sistemas Digitais</dc:title>
  <dc:creator>Eliete Maria de Oliveira Caldeira</dc:creator>
  <cp:lastModifiedBy>Usuário do Windows</cp:lastModifiedBy>
  <cp:revision>742</cp:revision>
  <dcterms:created xsi:type="dcterms:W3CDTF">2018-02-19T15:01:38Z</dcterms:created>
  <dcterms:modified xsi:type="dcterms:W3CDTF">2022-06-06T00:36:52Z</dcterms:modified>
</cp:coreProperties>
</file>