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327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4" r:id="rId16"/>
    <p:sldId id="345" r:id="rId17"/>
    <p:sldId id="305" r:id="rId18"/>
    <p:sldId id="306" r:id="rId19"/>
    <p:sldId id="307" r:id="rId20"/>
    <p:sldId id="308" r:id="rId21"/>
    <p:sldId id="309" r:id="rId22"/>
    <p:sldId id="310" r:id="rId23"/>
    <p:sldId id="346" r:id="rId24"/>
    <p:sldId id="311" r:id="rId25"/>
    <p:sldId id="314" r:id="rId26"/>
    <p:sldId id="315" r:id="rId27"/>
    <p:sldId id="316" r:id="rId28"/>
    <p:sldId id="317" r:id="rId29"/>
    <p:sldId id="318" r:id="rId30"/>
    <p:sldId id="319" r:id="rId31"/>
    <p:sldId id="347" r:id="rId32"/>
    <p:sldId id="324" r:id="rId33"/>
    <p:sldId id="348" r:id="rId34"/>
    <p:sldId id="326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transmissão com 8 </a:t>
            </a:r>
            <a:r>
              <a:rPr lang="pt-BR" sz="2400" i="1" dirty="0"/>
              <a:t>bits</a:t>
            </a:r>
            <a:r>
              <a:rPr lang="pt-BR" sz="2400" dirty="0"/>
              <a:t> de dados, sem paridade, com um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 err="1"/>
              <a:t>stop</a:t>
            </a:r>
            <a:r>
              <a:rPr lang="pt-BR" sz="2400" dirty="0"/>
              <a:t> é mostrada na figura. </a:t>
            </a:r>
          </a:p>
          <a:p>
            <a:r>
              <a:rPr lang="pt-BR" sz="2400" dirty="0"/>
              <a:t>Note que o </a:t>
            </a:r>
            <a:r>
              <a:rPr lang="pt-BR" sz="2400" i="1" dirty="0"/>
              <a:t>bit</a:t>
            </a:r>
            <a:r>
              <a:rPr lang="pt-BR" sz="2400" dirty="0"/>
              <a:t> LSB do dado é transmitido primeiro.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2747968"/>
            <a:ext cx="66865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Nenhuma informação de </a:t>
            </a:r>
            <a:r>
              <a:rPr lang="pt-BR" i="1" dirty="0" err="1"/>
              <a:t>clock</a:t>
            </a:r>
            <a:r>
              <a:rPr lang="pt-BR" dirty="0"/>
              <a:t> é transmitida através da linha serial</a:t>
            </a:r>
          </a:p>
          <a:p>
            <a:r>
              <a:rPr lang="pt-BR" dirty="0"/>
              <a:t>Antes de uma transmissão iniciar, o transmissor e o receptor devem concordar e combinar uma série de parâmetros, que inclui o número de </a:t>
            </a:r>
            <a:r>
              <a:rPr lang="pt-BR" i="1" dirty="0"/>
              <a:t>bits</a:t>
            </a:r>
            <a:r>
              <a:rPr lang="pt-BR" dirty="0"/>
              <a:t> por segundo (</a:t>
            </a:r>
            <a:r>
              <a:rPr lang="pt-BR" i="1" dirty="0" err="1"/>
              <a:t>baud</a:t>
            </a:r>
            <a:r>
              <a:rPr lang="pt-BR" i="1" dirty="0"/>
              <a:t> rate</a:t>
            </a:r>
            <a:r>
              <a:rPr lang="pt-BR" dirty="0"/>
              <a:t>), o número de </a:t>
            </a:r>
            <a:r>
              <a:rPr lang="pt-BR" i="1" dirty="0"/>
              <a:t>bits</a:t>
            </a:r>
            <a:r>
              <a:rPr lang="pt-BR" dirty="0"/>
              <a:t> de dados e de </a:t>
            </a:r>
            <a:r>
              <a:rPr lang="pt-BR" i="1" dirty="0" err="1"/>
              <a:t>stop</a:t>
            </a:r>
            <a:r>
              <a:rPr lang="pt-BR" dirty="0"/>
              <a:t>, e o uso (ou não) de paridade par (ou ímpar)  </a:t>
            </a:r>
          </a:p>
          <a:p>
            <a:r>
              <a:rPr lang="pt-BR" dirty="0"/>
              <a:t>As taxas de transmissão </a:t>
            </a:r>
            <a:r>
              <a:rPr lang="pt-BR" dirty="0" err="1"/>
              <a:t>frequentemente</a:t>
            </a:r>
            <a:r>
              <a:rPr lang="pt-BR" dirty="0"/>
              <a:t> usadas são 2400, 4800, 9600,  e 19200 </a:t>
            </a:r>
          </a:p>
          <a:p>
            <a:r>
              <a:rPr lang="pt-BR" dirty="0"/>
              <a:t>Este capítulo ilustra o projeto de subsistemas de recepção e transmissão </a:t>
            </a:r>
          </a:p>
          <a:p>
            <a:r>
              <a:rPr lang="pt-BR" dirty="0"/>
              <a:t>O projeto é feito para uma UART com taxa de 19200, com 8 </a:t>
            </a:r>
            <a:r>
              <a:rPr lang="pt-BR" i="1" dirty="0"/>
              <a:t>bits</a:t>
            </a:r>
            <a:r>
              <a:rPr lang="pt-BR" dirty="0"/>
              <a:t> de dados, com 1 </a:t>
            </a:r>
            <a:r>
              <a:rPr lang="pt-BR" i="1" dirty="0" err="1"/>
              <a:t>stop</a:t>
            </a:r>
            <a:r>
              <a:rPr lang="pt-BR" dirty="0"/>
              <a:t> </a:t>
            </a:r>
            <a:r>
              <a:rPr lang="pt-BR" i="1" dirty="0"/>
              <a:t>bit</a:t>
            </a:r>
            <a:r>
              <a:rPr lang="pt-BR" dirty="0"/>
              <a:t> e sem </a:t>
            </a:r>
            <a:r>
              <a:rPr lang="pt-BR" i="1" dirty="0"/>
              <a:t>bit</a:t>
            </a:r>
            <a:r>
              <a:rPr lang="pt-BR" dirty="0"/>
              <a:t> de paridade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Procedimento de </a:t>
            </a:r>
            <a:r>
              <a:rPr lang="pt-BR" dirty="0" err="1"/>
              <a:t>sobreamostragem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Desde que nenhuma informação de </a:t>
            </a:r>
            <a:r>
              <a:rPr lang="pt-BR" sz="2400" i="1" dirty="0" err="1"/>
              <a:t>clock</a:t>
            </a:r>
            <a:r>
              <a:rPr lang="pt-BR" sz="2400" dirty="0"/>
              <a:t> é obtida do sinal transmitido, o receptor deve recuperar </a:t>
            </a:r>
            <a:r>
              <a:rPr lang="pt-BR" sz="2400" i="1" dirty="0"/>
              <a:t>bits</a:t>
            </a:r>
            <a:r>
              <a:rPr lang="pt-BR" sz="2400" dirty="0"/>
              <a:t> de dados usando apenas os parâmetros pré-determinados. </a:t>
            </a:r>
          </a:p>
          <a:p>
            <a:r>
              <a:rPr lang="pt-BR" sz="2400" dirty="0"/>
              <a:t>Um esquema de </a:t>
            </a:r>
            <a:r>
              <a:rPr lang="pt-BR" sz="2400" dirty="0" err="1"/>
              <a:t>sobreamostragem</a:t>
            </a:r>
            <a:r>
              <a:rPr lang="pt-BR" sz="2400" dirty="0"/>
              <a:t> é usado aqui para estimar os pontos médios dos </a:t>
            </a:r>
            <a:r>
              <a:rPr lang="pt-BR" sz="2400" i="1" dirty="0"/>
              <a:t>bits</a:t>
            </a:r>
            <a:r>
              <a:rPr lang="pt-BR" sz="2400" dirty="0"/>
              <a:t> transmitidos e, então, recuperá-los destes pontos.</a:t>
            </a:r>
          </a:p>
          <a:p>
            <a:r>
              <a:rPr lang="pt-BR" sz="2400" dirty="0"/>
              <a:t>A taxa de </a:t>
            </a:r>
            <a:r>
              <a:rPr lang="pt-BR" sz="2400" dirty="0" err="1"/>
              <a:t>sobreamostragem</a:t>
            </a:r>
            <a:r>
              <a:rPr lang="pt-BR" sz="2400" dirty="0"/>
              <a:t> mais comumente usada é 16 vezes a taxa de transmissão, o que significa que cada </a:t>
            </a:r>
            <a:r>
              <a:rPr lang="pt-BR" sz="2400" i="1" dirty="0"/>
              <a:t>bit</a:t>
            </a:r>
            <a:r>
              <a:rPr lang="pt-BR" sz="2400" dirty="0"/>
              <a:t> serial e amostrado 16 vezes.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Procedimento de </a:t>
            </a:r>
            <a:r>
              <a:rPr lang="pt-BR" dirty="0" err="1"/>
              <a:t>sobreamostragem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Assuma que a comunicação usa N </a:t>
            </a:r>
            <a:r>
              <a:rPr lang="pt-BR" i="1" dirty="0"/>
              <a:t>bits</a:t>
            </a:r>
            <a:r>
              <a:rPr lang="pt-BR" dirty="0"/>
              <a:t> de dados e M </a:t>
            </a:r>
            <a:r>
              <a:rPr lang="pt-BR" i="1" dirty="0"/>
              <a:t>bits</a:t>
            </a:r>
            <a:r>
              <a:rPr lang="pt-BR" dirty="0"/>
              <a:t> de </a:t>
            </a:r>
            <a:r>
              <a:rPr lang="pt-BR" i="1" dirty="0" err="1"/>
              <a:t>stop</a:t>
            </a:r>
            <a:r>
              <a:rPr lang="pt-BR" dirty="0"/>
              <a:t>. O esquema de </a:t>
            </a:r>
            <a:r>
              <a:rPr lang="pt-BR" dirty="0" err="1"/>
              <a:t>sobreamostragem</a:t>
            </a:r>
            <a:r>
              <a:rPr lang="pt-BR" dirty="0"/>
              <a:t> trabalha como descrito a seguir:</a:t>
            </a:r>
          </a:p>
          <a:p>
            <a:pPr lvl="1"/>
            <a:r>
              <a:rPr lang="pt-BR" dirty="0"/>
              <a:t>1- Espere até que o sinal de entrada se torne ‘0’, no começo do </a:t>
            </a:r>
            <a:r>
              <a:rPr lang="pt-BR" i="1" dirty="0"/>
              <a:t>start</a:t>
            </a:r>
            <a:r>
              <a:rPr lang="pt-BR" dirty="0"/>
              <a:t> </a:t>
            </a:r>
            <a:r>
              <a:rPr lang="pt-BR" i="1" dirty="0"/>
              <a:t>bit </a:t>
            </a:r>
            <a:r>
              <a:rPr lang="pt-BR" dirty="0"/>
              <a:t>e, então, inicie em zero o contador de </a:t>
            </a:r>
            <a:r>
              <a:rPr lang="pt-BR" i="1" dirty="0" err="1"/>
              <a:t>ticks</a:t>
            </a:r>
            <a:r>
              <a:rPr lang="pt-BR" dirty="0"/>
              <a:t> de amostragem. </a:t>
            </a:r>
          </a:p>
          <a:p>
            <a:pPr lvl="1"/>
            <a:r>
              <a:rPr lang="pt-BR" dirty="0"/>
              <a:t>2- Quando o contador chegar a 7, o sinal de entrada alcançou o ponto médio do </a:t>
            </a:r>
            <a:r>
              <a:rPr lang="pt-BR" i="1" dirty="0"/>
              <a:t>bit</a:t>
            </a:r>
            <a:r>
              <a:rPr lang="pt-BR" dirty="0"/>
              <a:t> de </a:t>
            </a:r>
            <a:r>
              <a:rPr lang="pt-BR" i="1" dirty="0"/>
              <a:t>start</a:t>
            </a:r>
            <a:r>
              <a:rPr lang="pt-BR" dirty="0"/>
              <a:t>. Zere o contador e reinicie a contagem.</a:t>
            </a:r>
          </a:p>
          <a:p>
            <a:pPr lvl="1"/>
            <a:r>
              <a:rPr lang="pt-BR" dirty="0"/>
              <a:t>3- Quando o contador chegar a 15, o sinal de entrada avançou um </a:t>
            </a:r>
            <a:r>
              <a:rPr lang="pt-BR" i="1" dirty="0"/>
              <a:t>bit</a:t>
            </a:r>
            <a:r>
              <a:rPr lang="pt-BR" dirty="0"/>
              <a:t> e está no meio do primeiro </a:t>
            </a:r>
            <a:r>
              <a:rPr lang="pt-BR" i="1" dirty="0"/>
              <a:t>bit</a:t>
            </a:r>
            <a:r>
              <a:rPr lang="pt-BR" dirty="0"/>
              <a:t> de dados. Recupere seu valor, desloque-o para dentro de um registrador e reinicie a contagem. </a:t>
            </a:r>
          </a:p>
          <a:p>
            <a:pPr lvl="1"/>
            <a:r>
              <a:rPr lang="pt-BR" dirty="0"/>
              <a:t>4- Repita o passo 3 mais N-1 vezes para recuperar os </a:t>
            </a:r>
            <a:r>
              <a:rPr lang="pt-BR" i="1" dirty="0"/>
              <a:t>bits</a:t>
            </a:r>
            <a:r>
              <a:rPr lang="pt-BR" dirty="0"/>
              <a:t> de dados restantes. </a:t>
            </a:r>
          </a:p>
          <a:p>
            <a:pPr lvl="1"/>
            <a:r>
              <a:rPr lang="pt-BR" dirty="0"/>
              <a:t>5- Se o </a:t>
            </a:r>
            <a:r>
              <a:rPr lang="pt-BR" i="1" dirty="0"/>
              <a:t>bit</a:t>
            </a:r>
            <a:r>
              <a:rPr lang="pt-BR" dirty="0"/>
              <a:t> de paridade está sendo usado, repita o passo 3 uma vez mais para obter o </a:t>
            </a:r>
            <a:r>
              <a:rPr lang="pt-BR" i="1" dirty="0"/>
              <a:t>bit</a:t>
            </a:r>
            <a:r>
              <a:rPr lang="pt-BR" dirty="0"/>
              <a:t> de paridade. </a:t>
            </a:r>
          </a:p>
          <a:p>
            <a:pPr lvl="1"/>
            <a:r>
              <a:rPr lang="pt-BR" dirty="0"/>
              <a:t>6- Repita o passo 3 mais M vezes para obter os </a:t>
            </a:r>
            <a:r>
              <a:rPr lang="pt-BR" i="1" dirty="0"/>
              <a:t>bits</a:t>
            </a:r>
            <a:r>
              <a:rPr lang="pt-BR" dirty="0"/>
              <a:t> de </a:t>
            </a:r>
            <a:r>
              <a:rPr lang="pt-BR" i="1" dirty="0" err="1"/>
              <a:t>stop</a:t>
            </a:r>
            <a:r>
              <a:rPr lang="pt-BR" dirty="0"/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Procedimento de </a:t>
            </a:r>
            <a:r>
              <a:rPr lang="pt-BR" dirty="0" err="1"/>
              <a:t>sobreamostragem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esquema de </a:t>
            </a:r>
            <a:r>
              <a:rPr lang="pt-BR" dirty="0" err="1"/>
              <a:t>sobreamostragem</a:t>
            </a:r>
            <a:r>
              <a:rPr lang="pt-BR" dirty="0"/>
              <a:t> basicamente executa a função de um sinal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r>
              <a:rPr lang="pt-BR" dirty="0"/>
              <a:t>Em vez de usar a borda de subida para indicar que o sinal de entrada é válido, ele usa </a:t>
            </a:r>
            <a:r>
              <a:rPr lang="pt-BR" i="1" dirty="0" err="1"/>
              <a:t>ticks</a:t>
            </a:r>
            <a:r>
              <a:rPr lang="pt-BR" dirty="0"/>
              <a:t> de amostragem para estimar o ponto médio de cada </a:t>
            </a:r>
            <a:r>
              <a:rPr lang="pt-BR" i="1" dirty="0"/>
              <a:t>bit</a:t>
            </a:r>
            <a:r>
              <a:rPr lang="pt-BR" dirty="0"/>
              <a:t>. </a:t>
            </a:r>
          </a:p>
          <a:p>
            <a:r>
              <a:rPr lang="pt-BR" dirty="0"/>
              <a:t>Desde que o receptor não tem informação sobre o instante exato em que cada bit termina e que o outro começa, a estimativa pode estar errada por até 1/16 </a:t>
            </a:r>
          </a:p>
          <a:p>
            <a:r>
              <a:rPr lang="pt-BR" dirty="0"/>
              <a:t>O dado </a:t>
            </a:r>
            <a:r>
              <a:rPr lang="pt-BR" dirty="0" err="1"/>
              <a:t>subsequente</a:t>
            </a:r>
            <a:r>
              <a:rPr lang="pt-BR" dirty="0"/>
              <a:t> pode estar fora do ponto médio por esta quantidade também</a:t>
            </a:r>
          </a:p>
          <a:p>
            <a:r>
              <a:rPr lang="pt-BR" dirty="0"/>
              <a:t>Este esquema de </a:t>
            </a:r>
            <a:r>
              <a:rPr lang="pt-BR" dirty="0" err="1"/>
              <a:t>sobreamostragem</a:t>
            </a:r>
            <a:r>
              <a:rPr lang="pt-BR" dirty="0"/>
              <a:t> é adequado apenas se a taxa de transmissão (</a:t>
            </a:r>
            <a:r>
              <a:rPr lang="pt-BR" i="1" dirty="0" err="1"/>
              <a:t>baud</a:t>
            </a:r>
            <a:r>
              <a:rPr lang="pt-BR" i="1" dirty="0"/>
              <a:t> rate</a:t>
            </a:r>
            <a:r>
              <a:rPr lang="pt-BR" dirty="0"/>
              <a:t>) é uma pequena fração da </a:t>
            </a:r>
            <a:r>
              <a:rPr lang="pt-BR" dirty="0" err="1"/>
              <a:t>frequência</a:t>
            </a:r>
            <a:r>
              <a:rPr lang="pt-BR" dirty="0"/>
              <a:t> do </a:t>
            </a:r>
            <a:r>
              <a:rPr lang="pt-BR" i="1" dirty="0" err="1"/>
              <a:t>clock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Construção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visão geral do sistema é apresentado na figura abaixo.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501958-8381-8F80-E694-59D46C43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22" y="1628800"/>
            <a:ext cx="6709094" cy="46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8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Construção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Ele consiste em cinco componentes:</a:t>
            </a:r>
          </a:p>
          <a:p>
            <a:pPr lvl="1"/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: o circuito que gera os </a:t>
            </a:r>
            <a:r>
              <a:rPr lang="pt-BR" i="1" dirty="0" err="1"/>
              <a:t>ticks</a:t>
            </a:r>
            <a:r>
              <a:rPr lang="pt-BR" dirty="0"/>
              <a:t> de </a:t>
            </a:r>
            <a:r>
              <a:rPr lang="pt-BR" dirty="0" err="1"/>
              <a:t>sobreamostragem</a:t>
            </a:r>
            <a:endParaRPr lang="pt-BR" dirty="0"/>
          </a:p>
          <a:p>
            <a:pPr lvl="1"/>
            <a:r>
              <a:rPr lang="pt-BR" i="1" dirty="0"/>
              <a:t>UART</a:t>
            </a:r>
            <a:r>
              <a:rPr lang="pt-BR" dirty="0"/>
              <a:t> </a:t>
            </a:r>
            <a:r>
              <a:rPr lang="pt-BR" i="1" dirty="0" err="1"/>
              <a:t>receiver</a:t>
            </a:r>
            <a:r>
              <a:rPr lang="pt-BR" dirty="0"/>
              <a:t>: o circuito executa a conversão série-paralelo obtendo o dado </a:t>
            </a:r>
            <a:r>
              <a:rPr lang="pt-BR" i="1" dirty="0"/>
              <a:t>bit</a:t>
            </a:r>
            <a:r>
              <a:rPr lang="pt-BR" dirty="0"/>
              <a:t> a </a:t>
            </a:r>
            <a:r>
              <a:rPr lang="pt-BR" i="1" dirty="0"/>
              <a:t>bit</a:t>
            </a:r>
            <a:r>
              <a:rPr lang="pt-BR" dirty="0"/>
              <a:t> via </a:t>
            </a:r>
            <a:r>
              <a:rPr lang="pt-BR" dirty="0" err="1"/>
              <a:t>sobreamostragem</a:t>
            </a:r>
            <a:endParaRPr lang="pt-BR" dirty="0"/>
          </a:p>
          <a:p>
            <a:pPr lvl="1"/>
            <a:r>
              <a:rPr lang="pt-BR" i="1" dirty="0"/>
              <a:t>UART</a:t>
            </a:r>
            <a:r>
              <a:rPr lang="pt-BR" dirty="0"/>
              <a:t> </a:t>
            </a:r>
            <a:r>
              <a:rPr lang="pt-BR" i="1" dirty="0" err="1"/>
              <a:t>transmitter</a:t>
            </a:r>
            <a:r>
              <a:rPr lang="pt-BR" dirty="0"/>
              <a:t>: o circuito executa a conversão paralelo-série, enviando o dado </a:t>
            </a:r>
            <a:r>
              <a:rPr lang="pt-BR" i="1" dirty="0"/>
              <a:t>bit</a:t>
            </a:r>
            <a:r>
              <a:rPr lang="pt-BR" dirty="0"/>
              <a:t> a </a:t>
            </a:r>
            <a:r>
              <a:rPr lang="pt-BR" i="1" dirty="0"/>
              <a:t>bit</a:t>
            </a:r>
            <a:r>
              <a:rPr lang="pt-BR" dirty="0"/>
              <a:t> via </a:t>
            </a:r>
            <a:r>
              <a:rPr lang="pt-BR" dirty="0" err="1"/>
              <a:t>sobreamostragem</a:t>
            </a:r>
            <a:endParaRPr lang="pt-BR" dirty="0"/>
          </a:p>
          <a:p>
            <a:pPr lvl="1"/>
            <a:r>
              <a:rPr lang="pt-BR" i="1" dirty="0"/>
              <a:t>FIFO de transmissão e FIFO de recepção: </a:t>
            </a:r>
            <a:r>
              <a:rPr lang="pt-BR" dirty="0"/>
              <a:t>são circuitos de interface que fornecem </a:t>
            </a:r>
            <a:r>
              <a:rPr lang="pt-BR" i="1" dirty="0"/>
              <a:t>buffer</a:t>
            </a:r>
            <a:r>
              <a:rPr lang="pt-BR" dirty="0"/>
              <a:t> e sinais de </a:t>
            </a:r>
            <a:r>
              <a:rPr lang="pt-BR" i="1" dirty="0"/>
              <a:t>status</a:t>
            </a:r>
            <a:r>
              <a:rPr lang="pt-BR" dirty="0"/>
              <a:t> entre o receptor e o transmissor da UART e o sistema que usa a UART</a:t>
            </a:r>
          </a:p>
          <a:p>
            <a:r>
              <a:rPr lang="pt-BR" dirty="0"/>
              <a:t>Os FIFO </a:t>
            </a:r>
            <a:r>
              <a:rPr lang="pt-BR" i="1" dirty="0"/>
              <a:t>buffers</a:t>
            </a:r>
            <a:r>
              <a:rPr lang="pt-BR" dirty="0"/>
              <a:t> são necessários porque a taxa de processamento dedados de uma UART é muito mais lento do que a frequência do </a:t>
            </a:r>
            <a:r>
              <a:rPr lang="pt-BR" i="1" dirty="0" err="1"/>
              <a:t>clock</a:t>
            </a:r>
            <a:r>
              <a:rPr lang="pt-BR" dirty="0"/>
              <a:t> da FPGA onde está o sistema que utiliza a UART</a:t>
            </a:r>
          </a:p>
          <a:p>
            <a:r>
              <a:rPr lang="pt-BR" dirty="0"/>
              <a:t>O </a:t>
            </a:r>
            <a:r>
              <a:rPr lang="pt-BR" i="1" dirty="0"/>
              <a:t>buffer</a:t>
            </a:r>
            <a:r>
              <a:rPr lang="pt-BR" dirty="0"/>
              <a:t> permite o sistema processar os dados em rajada (</a:t>
            </a:r>
            <a:r>
              <a:rPr lang="pt-BR" i="1" dirty="0" err="1"/>
              <a:t>burst</a:t>
            </a:r>
            <a:r>
              <a:rPr lang="pt-BR" dirty="0"/>
              <a:t>)</a:t>
            </a:r>
          </a:p>
          <a:p>
            <a:r>
              <a:rPr lang="pt-BR" dirty="0"/>
              <a:t>Em vez de esperar a transmissão ou recepção de cada dado individualmente, o sistema pode escrever diversos bytes de uma vez ao buffer de transmissão e continuar outras tarefas. </a:t>
            </a:r>
          </a:p>
        </p:txBody>
      </p:sp>
    </p:spTree>
    <p:extLst>
      <p:ext uri="{BB962C8B-B14F-4D97-AF65-F5344CB8AC3E}">
        <p14:creationId xmlns:p14="http://schemas.microsoft.com/office/powerpoint/2010/main" val="318922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circuito de </a:t>
            </a:r>
            <a:r>
              <a:rPr lang="pt-BR" sz="2400" i="1" dirty="0" err="1"/>
              <a:t>loop-back</a:t>
            </a:r>
            <a:r>
              <a:rPr lang="pt-BR" sz="2400" dirty="0"/>
              <a:t> e um PC são usados para verificar a operação da UART. O diagrama de blocos é mostrado na figura.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00350"/>
            <a:ext cx="57816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 circuito, a porta serial Micro USB da placa </a:t>
            </a:r>
            <a:r>
              <a:rPr lang="pt-BR" sz="2400" dirty="0" err="1"/>
              <a:t>Nexys</a:t>
            </a:r>
            <a:r>
              <a:rPr lang="pt-BR" sz="2400" dirty="0"/>
              <a:t> A7 é conectada à porta serial USB de um PC. </a:t>
            </a:r>
          </a:p>
          <a:p>
            <a:r>
              <a:rPr lang="pt-BR" sz="2400" dirty="0"/>
              <a:t>Dentro do PC deve ser usado um </a:t>
            </a:r>
            <a:r>
              <a:rPr lang="pt-BR" sz="2400" i="1" dirty="0"/>
              <a:t>software</a:t>
            </a:r>
            <a:r>
              <a:rPr lang="pt-BR" sz="2400" dirty="0"/>
              <a:t> que realiza comunicação serial como o </a:t>
            </a:r>
            <a:r>
              <a:rPr lang="pt-BR" sz="2400" dirty="0" err="1"/>
              <a:t>Minicom</a:t>
            </a:r>
            <a:r>
              <a:rPr lang="pt-BR" sz="2400" dirty="0"/>
              <a:t> (para Linux) ou o </a:t>
            </a:r>
            <a:r>
              <a:rPr lang="pt-BR" sz="2400" dirty="0" err="1"/>
              <a:t>realterm</a:t>
            </a:r>
            <a:r>
              <a:rPr lang="pt-BR" sz="2400" dirty="0"/>
              <a:t> (para o Windows) para se comunicar via “Virtual Com </a:t>
            </a:r>
            <a:r>
              <a:rPr lang="pt-BR" sz="2400" dirty="0" err="1"/>
              <a:t>Port</a:t>
            </a:r>
            <a:r>
              <a:rPr lang="pt-BR" sz="2400" dirty="0"/>
              <a:t>”</a:t>
            </a:r>
          </a:p>
          <a:p>
            <a:r>
              <a:rPr lang="pt-BR" sz="2400" dirty="0"/>
              <a:t>Quando um caractere é enviado do PC, o dado recebido é armazenado na FIFO de 16 palavras do receptor. </a:t>
            </a:r>
          </a:p>
          <a:p>
            <a:r>
              <a:rPr lang="pt-BR" sz="2400" dirty="0"/>
              <a:t>Quando recuperado via porta de leitura (</a:t>
            </a:r>
            <a:r>
              <a:rPr lang="pt-BR" sz="2400" i="1" dirty="0" err="1"/>
              <a:t>r_data</a:t>
            </a:r>
            <a:r>
              <a:rPr lang="pt-BR" sz="2400" dirty="0"/>
              <a:t>), a palavra de dado é incrementada por 1 e, então, enviada de volta ao transmissor via porta de escrita </a:t>
            </a:r>
            <a:r>
              <a:rPr lang="pt-BR" sz="2400" i="1" dirty="0" err="1"/>
              <a:t>w_data</a:t>
            </a:r>
            <a:r>
              <a:rPr lang="pt-BR" sz="2400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sinal do botão é passado por um circuito de </a:t>
            </a:r>
            <a:r>
              <a:rPr lang="pt-BR" sz="2400" i="1" dirty="0" err="1"/>
              <a:t>debounce</a:t>
            </a:r>
            <a:r>
              <a:rPr lang="pt-BR" sz="2400" dirty="0"/>
              <a:t> que produz um </a:t>
            </a:r>
            <a:r>
              <a:rPr lang="pt-BR" sz="2400" i="1" dirty="0" err="1"/>
              <a:t>tick</a:t>
            </a:r>
            <a:r>
              <a:rPr lang="pt-BR" sz="2400" dirty="0"/>
              <a:t> por um ciclo de </a:t>
            </a:r>
            <a:r>
              <a:rPr lang="pt-BR" sz="2400" i="1" dirty="0" err="1"/>
              <a:t>clock</a:t>
            </a:r>
            <a:r>
              <a:rPr lang="pt-BR" sz="2400" dirty="0"/>
              <a:t> quando o botão é pressionado. </a:t>
            </a:r>
          </a:p>
          <a:p>
            <a:r>
              <a:rPr lang="pt-BR" sz="2400" dirty="0"/>
              <a:t>Quando o </a:t>
            </a:r>
            <a:r>
              <a:rPr lang="pt-BR" sz="2400" i="1" dirty="0" err="1"/>
              <a:t>tick</a:t>
            </a:r>
            <a:r>
              <a:rPr lang="pt-BR" sz="2400" dirty="0"/>
              <a:t> é ativado ele remove uma palavra da FIFO do receptor e escreve a palavra incrementada na FIFO do transmissor. </a:t>
            </a:r>
          </a:p>
          <a:p>
            <a:r>
              <a:rPr lang="pt-BR" sz="2400" dirty="0"/>
              <a:t>Por exemplo, se digitarmos HAL no PC, as três palavras de dados são armazenadas na FIFO do receptor da UART. </a:t>
            </a:r>
          </a:p>
          <a:p>
            <a:r>
              <a:rPr lang="pt-BR" sz="2400" dirty="0"/>
              <a:t>Pode-se então pressionar o botão da placa Nexys2 três vezes. Os três caracteres sucessivos, IBM, serão transmitidos de volta e mostrados. 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 2- Módulos de Entrada e Saída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7- UART</a:t>
            </a:r>
            <a:endParaRPr lang="pt-BR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porta </a:t>
            </a:r>
            <a:r>
              <a:rPr lang="pt-BR" sz="2400" i="1" dirty="0" err="1"/>
              <a:t>r_data</a:t>
            </a:r>
            <a:r>
              <a:rPr lang="pt-BR" sz="2400" dirty="0"/>
              <a:t> da UART é também conectada aos 8 LEDs da placa e seus sinais </a:t>
            </a:r>
            <a:r>
              <a:rPr lang="pt-BR" sz="2400" i="1" dirty="0" err="1"/>
              <a:t>tx_full</a:t>
            </a:r>
            <a:r>
              <a:rPr lang="pt-BR" sz="2400" dirty="0"/>
              <a:t> e </a:t>
            </a:r>
            <a:r>
              <a:rPr lang="pt-BR" sz="2400" i="1" dirty="0" err="1"/>
              <a:t>rx_empty</a:t>
            </a:r>
            <a:r>
              <a:rPr lang="pt-BR" sz="2400" dirty="0"/>
              <a:t> são conectados a duas barras horizontais do dígito mais à direita do display de 7 segmentos.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código é mostrado na </a:t>
            </a:r>
            <a:r>
              <a:rPr lang="pt-BR" sz="2800"/>
              <a:t>listagem abaixo.</a:t>
            </a: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6F9A396-D3A1-5D1B-15E6-50973D0D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7062888" cy="30243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654691-32B1-6900-DF14-F1A4B684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194"/>
            <a:ext cx="8285268" cy="30079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3DE7F2-D10D-DE12-D043-79B8BDD9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88" y="1724025"/>
            <a:ext cx="8041274" cy="26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22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HyperTerminal</a:t>
            </a:r>
            <a:r>
              <a:rPr lang="pt-BR" sz="2400" dirty="0"/>
              <a:t> (para Windows) ou </a:t>
            </a:r>
            <a:r>
              <a:rPr lang="pt-BR" sz="2400" dirty="0" err="1"/>
              <a:t>Minicom</a:t>
            </a:r>
            <a:r>
              <a:rPr lang="pt-BR" sz="2400" dirty="0"/>
              <a:t> (para Linux): do lado do PC, um programa para comunicação serial deve ser usado como terminal virtual para interagir com a placa </a:t>
            </a:r>
            <a:r>
              <a:rPr lang="pt-BR" sz="2400" dirty="0" err="1"/>
              <a:t>Nexys</a:t>
            </a:r>
            <a:r>
              <a:rPr lang="pt-BR" sz="2400" dirty="0"/>
              <a:t> A7. </a:t>
            </a:r>
          </a:p>
          <a:p>
            <a:r>
              <a:rPr lang="pt-BR" sz="2400" dirty="0"/>
              <a:t>Pode-se usar também o </a:t>
            </a:r>
            <a:r>
              <a:rPr lang="pt-BR" sz="2400" dirty="0" err="1"/>
              <a:t>Termite</a:t>
            </a:r>
            <a:r>
              <a:rPr lang="pt-BR" sz="2400" dirty="0"/>
              <a:t> ou </a:t>
            </a:r>
            <a:r>
              <a:rPr lang="pt-BR" sz="2400" dirty="0" err="1"/>
              <a:t>RealTerm</a:t>
            </a:r>
            <a:r>
              <a:rPr lang="pt-BR" sz="2400" dirty="0"/>
              <a:t> para Windows</a:t>
            </a:r>
          </a:p>
          <a:p>
            <a:endParaRPr lang="pt-BR" sz="2400" dirty="0"/>
          </a:p>
          <a:p>
            <a:r>
              <a:rPr lang="pt-BR" sz="2400" dirty="0"/>
              <a:t>Para ser compatível com a UART deste projeto, a comunicação deve ser configurada para uma taxa de transmissão de 19.200,  8 </a:t>
            </a:r>
            <a:r>
              <a:rPr lang="pt-BR" sz="2400" i="1" dirty="0"/>
              <a:t>bits</a:t>
            </a:r>
            <a:r>
              <a:rPr lang="pt-BR" sz="2400" dirty="0"/>
              <a:t> de dado, 1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stop</a:t>
            </a:r>
            <a:r>
              <a:rPr lang="pt-BR" sz="2400" dirty="0"/>
              <a:t>, sem </a:t>
            </a:r>
            <a:r>
              <a:rPr lang="pt-BR" sz="2400" i="1" dirty="0"/>
              <a:t>bit</a:t>
            </a:r>
            <a:r>
              <a:rPr lang="pt-BR" sz="2400" dirty="0"/>
              <a:t> de paridade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 o programa configurado no PC pode-se usá-lo para testar a comunicação com a placa </a:t>
            </a:r>
            <a:r>
              <a:rPr lang="pt-BR" sz="2400" dirty="0" err="1"/>
              <a:t>Nexys</a:t>
            </a:r>
            <a:r>
              <a:rPr lang="pt-BR" sz="2400" dirty="0"/>
              <a:t> A7.</a:t>
            </a:r>
          </a:p>
          <a:p>
            <a:r>
              <a:rPr lang="pt-BR" sz="2400" dirty="0"/>
              <a:t>Pode-se digitar algumas teclas e observar os </a:t>
            </a:r>
            <a:r>
              <a:rPr lang="pt-BR" sz="2400" dirty="0" err="1"/>
              <a:t>LEDs</a:t>
            </a:r>
            <a:r>
              <a:rPr lang="pt-BR" sz="2400" dirty="0"/>
              <a:t>. </a:t>
            </a:r>
          </a:p>
          <a:p>
            <a:r>
              <a:rPr lang="pt-BR" sz="2400" dirty="0"/>
              <a:t>Note que as palavras recebidas são armazenadas na FIFO e unicamente a primeira palavra recebida é mostrada.</a:t>
            </a:r>
          </a:p>
          <a:p>
            <a:r>
              <a:rPr lang="pt-BR" sz="2400" dirty="0"/>
              <a:t>Após pressionar o botão, a primeira palavra de dado será removida e a palavra incrementada será enviada de volta à porta serial USB do PC e mostrada na janela do programa.  </a:t>
            </a:r>
          </a:p>
          <a:p>
            <a:r>
              <a:rPr lang="pt-BR" sz="2400" dirty="0"/>
              <a:t>Os </a:t>
            </a:r>
            <a:r>
              <a:rPr lang="pt-BR" sz="2400" i="1" dirty="0"/>
              <a:t>status</a:t>
            </a:r>
            <a:r>
              <a:rPr lang="pt-BR" sz="2400" dirty="0"/>
              <a:t> </a:t>
            </a:r>
            <a:r>
              <a:rPr lang="pt-BR" sz="2400" i="1" dirty="0"/>
              <a:t>full</a:t>
            </a:r>
            <a:r>
              <a:rPr lang="pt-BR" sz="2400" dirty="0"/>
              <a:t> e </a:t>
            </a:r>
            <a:r>
              <a:rPr lang="pt-BR" sz="2400" i="1" dirty="0" err="1"/>
              <a:t>empty</a:t>
            </a:r>
            <a:r>
              <a:rPr lang="pt-BR" sz="2400" dirty="0"/>
              <a:t> da FIFO podem ser testados para consecutivamente receber e transmitir mais do que dezesseis palavras de dados.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i="1" dirty="0"/>
              <a:t>ASCII – </a:t>
            </a:r>
            <a:r>
              <a:rPr lang="pt-BR" sz="2400" i="1" dirty="0" err="1"/>
              <a:t>American</a:t>
            </a:r>
            <a:r>
              <a:rPr lang="pt-BR" sz="2400" i="1" dirty="0"/>
              <a:t> Standard </a:t>
            </a:r>
            <a:r>
              <a:rPr lang="pt-BR" sz="2400" i="1" dirty="0" err="1"/>
              <a:t>Code</a:t>
            </a:r>
            <a:r>
              <a:rPr lang="pt-BR" sz="2400" i="1" dirty="0"/>
              <a:t> for </a:t>
            </a:r>
            <a:r>
              <a:rPr lang="pt-BR" sz="2400" i="1" dirty="0" err="1"/>
              <a:t>Information</a:t>
            </a:r>
            <a:r>
              <a:rPr lang="pt-BR" sz="2400" i="1" dirty="0"/>
              <a:t> </a:t>
            </a:r>
            <a:r>
              <a:rPr lang="pt-BR" sz="2400" i="1" dirty="0" err="1"/>
              <a:t>Interchange</a:t>
            </a:r>
            <a:r>
              <a:rPr lang="pt-BR" sz="2400" i="1" dirty="0"/>
              <a:t>  </a:t>
            </a:r>
          </a:p>
          <a:p>
            <a:pPr lvl="1"/>
            <a:r>
              <a:rPr lang="pt-BR" sz="2100" dirty="0"/>
              <a:t>No PC, usando o </a:t>
            </a:r>
            <a:r>
              <a:rPr lang="pt-BR" sz="2100" dirty="0" err="1"/>
              <a:t>HyperTerminal</a:t>
            </a:r>
            <a:r>
              <a:rPr lang="pt-BR" sz="2100" dirty="0"/>
              <a:t> ou o </a:t>
            </a:r>
            <a:r>
              <a:rPr lang="pt-BR" sz="2100" dirty="0" err="1"/>
              <a:t>Minicom</a:t>
            </a:r>
            <a:r>
              <a:rPr lang="pt-BR" sz="2100" dirty="0"/>
              <a:t>, os caracteres são enviados em código ASCII, que tem 7 </a:t>
            </a:r>
            <a:r>
              <a:rPr lang="pt-BR" sz="2100" i="1" dirty="0"/>
              <a:t>bits</a:t>
            </a:r>
            <a:r>
              <a:rPr lang="pt-BR" sz="2100" dirty="0"/>
              <a:t> e consiste de 128 palavras de código, incluindo o alfabeto regular, os dígitos, os símbolos de pontuação e caracteres de controle.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caracteres ASCII </a:t>
            </a:r>
          </a:p>
          <a:p>
            <a:pPr>
              <a:buNone/>
            </a:pPr>
            <a:r>
              <a:rPr lang="pt-BR" sz="2400" dirty="0"/>
              <a:t>são mostrados (em </a:t>
            </a:r>
          </a:p>
          <a:p>
            <a:pPr>
              <a:buNone/>
            </a:pPr>
            <a:r>
              <a:rPr lang="pt-BR" sz="2400" dirty="0"/>
              <a:t>hexadecimal) na tabela </a:t>
            </a:r>
          </a:p>
          <a:p>
            <a:pPr>
              <a:buNone/>
            </a:pPr>
            <a:r>
              <a:rPr lang="pt-BR" sz="2400" dirty="0"/>
              <a:t>ao lado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071546"/>
            <a:ext cx="4829175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dirty="0"/>
              <a:t>Os caracteres de controle são mostrados em parênteses, como (</a:t>
            </a:r>
            <a:r>
              <a:rPr lang="pt-BR" sz="2800" dirty="0" err="1"/>
              <a:t>del</a:t>
            </a:r>
            <a:r>
              <a:rPr lang="pt-BR" sz="2800" dirty="0"/>
              <a:t>). Diversos destes caracteres podem introduzir ação especial quando recebidos:</a:t>
            </a:r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nul</a:t>
            </a:r>
            <a:r>
              <a:rPr lang="pt-BR" sz="2500" i="1" dirty="0"/>
              <a:t>): </a:t>
            </a:r>
            <a:r>
              <a:rPr lang="pt-BR" sz="2500" i="1" dirty="0" err="1"/>
              <a:t>null</a:t>
            </a:r>
            <a:r>
              <a:rPr lang="pt-BR" sz="2500" i="1" dirty="0"/>
              <a:t> byte, </a:t>
            </a:r>
            <a:r>
              <a:rPr lang="pt-BR" sz="2500" i="1" dirty="0" err="1"/>
              <a:t>which</a:t>
            </a:r>
            <a:r>
              <a:rPr lang="pt-BR" sz="2500" i="1" dirty="0"/>
              <a:t> is </a:t>
            </a:r>
            <a:r>
              <a:rPr lang="pt-BR" sz="2500" i="1" dirty="0" err="1"/>
              <a:t>the</a:t>
            </a:r>
            <a:r>
              <a:rPr lang="pt-BR" sz="2500" i="1" dirty="0"/>
              <a:t> </a:t>
            </a:r>
            <a:r>
              <a:rPr lang="pt-BR" sz="2500" i="1" dirty="0" err="1"/>
              <a:t>all-zero</a:t>
            </a:r>
            <a:r>
              <a:rPr lang="pt-BR" sz="2500" i="1" dirty="0"/>
              <a:t> </a:t>
            </a:r>
            <a:r>
              <a:rPr lang="pt-BR" sz="2500" i="1" dirty="0" err="1"/>
              <a:t>pattern</a:t>
            </a:r>
            <a:endParaRPr lang="pt-BR" sz="2500" i="1" dirty="0"/>
          </a:p>
          <a:p>
            <a:pPr lvl="1"/>
            <a:r>
              <a:rPr lang="pt-BR" sz="2500" i="1" dirty="0"/>
              <a:t>(bel): </a:t>
            </a:r>
            <a:r>
              <a:rPr lang="pt-BR" sz="2500" i="1" dirty="0" err="1"/>
              <a:t>generate</a:t>
            </a:r>
            <a:r>
              <a:rPr lang="pt-BR" sz="2500" i="1" dirty="0"/>
              <a:t> a </a:t>
            </a:r>
            <a:r>
              <a:rPr lang="pt-BR" sz="2500" i="1" dirty="0" err="1"/>
              <a:t>bell</a:t>
            </a:r>
            <a:r>
              <a:rPr lang="pt-BR" sz="2500" i="1" dirty="0"/>
              <a:t> </a:t>
            </a:r>
            <a:r>
              <a:rPr lang="pt-BR" sz="2500" i="1" dirty="0" err="1"/>
              <a:t>sound</a:t>
            </a:r>
            <a:r>
              <a:rPr lang="pt-BR" sz="2500" i="1" dirty="0"/>
              <a:t>, </a:t>
            </a:r>
            <a:r>
              <a:rPr lang="pt-BR" sz="2500" i="1" dirty="0" err="1"/>
              <a:t>if</a:t>
            </a:r>
            <a:r>
              <a:rPr lang="pt-BR" sz="2500" i="1" dirty="0"/>
              <a:t> </a:t>
            </a:r>
            <a:r>
              <a:rPr lang="pt-BR" sz="2500" i="1" dirty="0" err="1"/>
              <a:t>supported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bs</a:t>
            </a:r>
            <a:r>
              <a:rPr lang="pt-BR" sz="2500" i="1" dirty="0"/>
              <a:t>): </a:t>
            </a:r>
            <a:r>
              <a:rPr lang="pt-BR" sz="2500" i="1" dirty="0" err="1"/>
              <a:t>backspace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ht</a:t>
            </a:r>
            <a:r>
              <a:rPr lang="pt-BR" sz="2500" i="1" dirty="0"/>
              <a:t>): horizontal </a:t>
            </a:r>
            <a:r>
              <a:rPr lang="pt-BR" sz="2500" i="1" dirty="0" err="1"/>
              <a:t>tab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nl</a:t>
            </a:r>
            <a:r>
              <a:rPr lang="pt-BR" sz="2500" i="1" dirty="0"/>
              <a:t>): </a:t>
            </a:r>
            <a:r>
              <a:rPr lang="pt-BR" sz="2500" i="1" dirty="0" err="1"/>
              <a:t>new</a:t>
            </a:r>
            <a:r>
              <a:rPr lang="pt-BR" sz="2500" i="1" dirty="0"/>
              <a:t> </a:t>
            </a:r>
            <a:r>
              <a:rPr lang="pt-BR" sz="2500" i="1" dirty="0" err="1"/>
              <a:t>line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vt</a:t>
            </a:r>
            <a:r>
              <a:rPr lang="pt-BR" sz="2500" i="1" dirty="0"/>
              <a:t>): vertical </a:t>
            </a:r>
            <a:r>
              <a:rPr lang="pt-BR" sz="2500" i="1" dirty="0" err="1"/>
              <a:t>tab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np</a:t>
            </a:r>
            <a:r>
              <a:rPr lang="pt-BR" sz="2500" i="1" dirty="0"/>
              <a:t>): </a:t>
            </a:r>
            <a:r>
              <a:rPr lang="pt-BR" sz="2500" i="1" dirty="0" err="1"/>
              <a:t>newpage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cr</a:t>
            </a:r>
            <a:r>
              <a:rPr lang="pt-BR" sz="2500" i="1" dirty="0"/>
              <a:t>): </a:t>
            </a:r>
            <a:r>
              <a:rPr lang="pt-BR" sz="2500" i="1" dirty="0" err="1"/>
              <a:t>carriage</a:t>
            </a:r>
            <a:r>
              <a:rPr lang="pt-BR" sz="2500" i="1" dirty="0"/>
              <a:t> </a:t>
            </a:r>
            <a:r>
              <a:rPr lang="pt-BR" sz="2500" i="1" dirty="0" err="1"/>
              <a:t>return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esc</a:t>
            </a:r>
            <a:r>
              <a:rPr lang="pt-BR" sz="2500" i="1" dirty="0"/>
              <a:t>): escape</a:t>
            </a:r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sp</a:t>
            </a:r>
            <a:r>
              <a:rPr lang="pt-BR" sz="2500" i="1" dirty="0"/>
              <a:t>): </a:t>
            </a:r>
            <a:r>
              <a:rPr lang="pt-BR" sz="2500" i="1" dirty="0" err="1"/>
              <a:t>space</a:t>
            </a:r>
            <a:endParaRPr lang="pt-BR" sz="2500" i="1" dirty="0"/>
          </a:p>
          <a:p>
            <a:pPr lvl="1"/>
            <a:r>
              <a:rPr lang="pt-BR" sz="2500" i="1" dirty="0"/>
              <a:t>(</a:t>
            </a:r>
            <a:r>
              <a:rPr lang="pt-BR" sz="2500" i="1" dirty="0" err="1"/>
              <a:t>del</a:t>
            </a:r>
            <a:r>
              <a:rPr lang="pt-BR" sz="2500" i="1" dirty="0"/>
              <a:t>): delete, </a:t>
            </a:r>
            <a:r>
              <a:rPr lang="pt-BR" sz="2500" i="1" dirty="0" err="1"/>
              <a:t>which</a:t>
            </a:r>
            <a:r>
              <a:rPr lang="pt-BR" sz="2500" i="1" dirty="0"/>
              <a:t> is </a:t>
            </a:r>
            <a:r>
              <a:rPr lang="pt-BR" sz="2500" i="1" dirty="0" err="1"/>
              <a:t>also</a:t>
            </a:r>
            <a:r>
              <a:rPr lang="pt-BR" sz="2500" i="1" dirty="0"/>
              <a:t> </a:t>
            </a:r>
            <a:r>
              <a:rPr lang="pt-BR" sz="2500" i="1" dirty="0" err="1"/>
              <a:t>the</a:t>
            </a:r>
            <a:r>
              <a:rPr lang="pt-BR" sz="2500" i="1" dirty="0"/>
              <a:t> </a:t>
            </a:r>
            <a:r>
              <a:rPr lang="pt-BR" sz="2500" i="1" dirty="0" err="1"/>
              <a:t>all-one</a:t>
            </a:r>
            <a:r>
              <a:rPr lang="pt-BR" sz="2500" i="1" dirty="0"/>
              <a:t> </a:t>
            </a:r>
            <a:r>
              <a:rPr lang="pt-BR" sz="2500" i="1" dirty="0" err="1"/>
              <a:t>pattern</a:t>
            </a:r>
            <a:endParaRPr lang="pt-BR" sz="2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Sistema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Desde que a porta serial USB do PC é usada para comunicar com a placa em muitos experimentos e projetos, as seguintes observações ajudam a manipular e processar o código ASCII:</a:t>
            </a:r>
          </a:p>
          <a:p>
            <a:pPr lvl="1"/>
            <a:r>
              <a:rPr lang="pt-BR" sz="2100" dirty="0"/>
              <a:t>Quando o primeiro dígito hexa de um código é 0</a:t>
            </a:r>
            <a:r>
              <a:rPr lang="pt-BR" sz="2100" baseline="-25000" dirty="0"/>
              <a:t>16</a:t>
            </a:r>
            <a:r>
              <a:rPr lang="pt-BR" sz="2100" dirty="0"/>
              <a:t> ou 1</a:t>
            </a:r>
            <a:r>
              <a:rPr lang="pt-BR" sz="2100" baseline="-25000" dirty="0"/>
              <a:t>16</a:t>
            </a:r>
            <a:r>
              <a:rPr lang="pt-BR" sz="2100" dirty="0"/>
              <a:t>, o caractere correspondente é um caractere de controle</a:t>
            </a:r>
          </a:p>
          <a:p>
            <a:pPr lvl="1"/>
            <a:r>
              <a:rPr lang="pt-BR" sz="2100" dirty="0"/>
              <a:t>Quando o primeiro dígito hexa de um código é 2</a:t>
            </a:r>
            <a:r>
              <a:rPr lang="pt-BR" sz="2100" baseline="-25000" dirty="0"/>
              <a:t>16</a:t>
            </a:r>
            <a:r>
              <a:rPr lang="pt-BR" sz="2100" dirty="0"/>
              <a:t> ou 3</a:t>
            </a:r>
            <a:r>
              <a:rPr lang="pt-BR" sz="2100" baseline="-25000" dirty="0"/>
              <a:t>16</a:t>
            </a:r>
            <a:r>
              <a:rPr lang="pt-BR" sz="2100" dirty="0"/>
              <a:t>, o caractere correspondente é um dígito ou pontuação</a:t>
            </a:r>
          </a:p>
          <a:p>
            <a:pPr lvl="1"/>
            <a:r>
              <a:rPr lang="pt-BR" sz="2100" dirty="0"/>
              <a:t>Quando o primeiro dígito hexa de um código é 4</a:t>
            </a:r>
            <a:r>
              <a:rPr lang="pt-BR" sz="2100" baseline="-25000" dirty="0"/>
              <a:t>16</a:t>
            </a:r>
            <a:r>
              <a:rPr lang="pt-BR" sz="2100" dirty="0"/>
              <a:t> ou 5</a:t>
            </a:r>
            <a:r>
              <a:rPr lang="pt-BR" sz="2100" baseline="-25000" dirty="0"/>
              <a:t>16</a:t>
            </a:r>
            <a:r>
              <a:rPr lang="pt-BR" sz="2100" dirty="0"/>
              <a:t>, o caractere correspondente é uma letra maiúscula</a:t>
            </a:r>
          </a:p>
          <a:p>
            <a:pPr lvl="1"/>
            <a:r>
              <a:rPr lang="pt-BR" sz="2100" dirty="0"/>
              <a:t>Quando o primeiro dígito hexa de um código é 6</a:t>
            </a:r>
            <a:r>
              <a:rPr lang="pt-BR" sz="2100" baseline="-25000" dirty="0"/>
              <a:t>16</a:t>
            </a:r>
            <a:r>
              <a:rPr lang="pt-BR" sz="2100" dirty="0"/>
              <a:t> ou 7</a:t>
            </a:r>
            <a:r>
              <a:rPr lang="pt-BR" sz="2100" baseline="-25000" dirty="0"/>
              <a:t>16</a:t>
            </a:r>
            <a:r>
              <a:rPr lang="pt-BR" sz="2100" dirty="0"/>
              <a:t>, o caractere correspondente é uma letra minúscula</a:t>
            </a:r>
          </a:p>
          <a:p>
            <a:pPr lvl="1"/>
            <a:r>
              <a:rPr lang="pt-BR" sz="2000" dirty="0"/>
              <a:t>Quando o primeiro dígito hexa de um código é 3</a:t>
            </a:r>
            <a:r>
              <a:rPr lang="pt-BR" sz="2000" baseline="-25000" dirty="0"/>
              <a:t>16</a:t>
            </a:r>
            <a:r>
              <a:rPr lang="pt-BR" sz="2000" dirty="0"/>
              <a:t> , o segundo dígito hexa corresponde ao dígito decimal que ele representa</a:t>
            </a:r>
          </a:p>
          <a:p>
            <a:pPr lvl="1"/>
            <a:r>
              <a:rPr lang="pt-BR" sz="2000" dirty="0"/>
              <a:t>As letras maiúsculas e minúsculas diferem em apenas 1 bit e podem ser convertidas uma na outra apenas somando ou subtraindo 20</a:t>
            </a:r>
            <a:r>
              <a:rPr lang="pt-BR" sz="2000" baseline="-25000" dirty="0"/>
              <a:t>16</a:t>
            </a:r>
            <a:r>
              <a:rPr lang="pt-BR" sz="2000" dirty="0"/>
              <a:t> ou invertendo o 6</a:t>
            </a:r>
            <a:r>
              <a:rPr lang="pt-BR" sz="2000" baseline="30000" dirty="0"/>
              <a:t>o</a:t>
            </a:r>
            <a:r>
              <a:rPr lang="pt-BR" sz="2000" dirty="0"/>
              <a:t> bit</a:t>
            </a:r>
            <a:endParaRPr lang="en-US" sz="2400" b="1" i="1" dirty="0"/>
          </a:p>
          <a:p>
            <a:pPr lvl="1"/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UART (</a:t>
            </a:r>
            <a:r>
              <a:rPr lang="pt-BR" sz="2400" i="1" dirty="0"/>
              <a:t>Universal </a:t>
            </a:r>
            <a:r>
              <a:rPr lang="pt-BR" sz="2400" i="1" dirty="0" err="1"/>
              <a:t>asynchronous</a:t>
            </a:r>
            <a:r>
              <a:rPr lang="pt-BR" sz="2400" i="1" dirty="0"/>
              <a:t> </a:t>
            </a:r>
            <a:r>
              <a:rPr lang="pt-BR" sz="2400" i="1" dirty="0" err="1"/>
              <a:t>receiver</a:t>
            </a:r>
            <a:r>
              <a:rPr lang="pt-BR" sz="2400" i="1" dirty="0"/>
              <a:t> </a:t>
            </a:r>
            <a:r>
              <a:rPr lang="pt-BR" sz="2400" i="1" dirty="0" err="1"/>
              <a:t>and</a:t>
            </a:r>
            <a:r>
              <a:rPr lang="pt-BR" sz="2400" i="1" dirty="0"/>
              <a:t> </a:t>
            </a:r>
            <a:r>
              <a:rPr lang="pt-BR" sz="2400" i="1" dirty="0" err="1"/>
              <a:t>transmitter</a:t>
            </a:r>
            <a:r>
              <a:rPr lang="pt-BR" sz="2400" dirty="0"/>
              <a:t> ) é um circuito que envia dados paralelos através de uma linha serial</a:t>
            </a:r>
          </a:p>
          <a:p>
            <a:r>
              <a:rPr lang="pt-BR" sz="2400" dirty="0"/>
              <a:t>As </a:t>
            </a:r>
            <a:r>
              <a:rPr lang="pt-BR" sz="2400" dirty="0" err="1"/>
              <a:t>UARTs</a:t>
            </a:r>
            <a:r>
              <a:rPr lang="pt-BR" sz="2400" dirty="0"/>
              <a:t> são frequentemente usadas em conjunção com o padrão serial EIA (</a:t>
            </a:r>
            <a:r>
              <a:rPr lang="pt-BR" sz="2400" i="1" dirty="0" err="1"/>
              <a:t>Electronic</a:t>
            </a:r>
            <a:r>
              <a:rPr lang="pt-BR" sz="2400" i="1" dirty="0"/>
              <a:t> Industries Alliance</a:t>
            </a:r>
            <a:r>
              <a:rPr lang="pt-BR" sz="2400" dirty="0"/>
              <a:t>) RS-232, que especifica as características elétricas, mecânicas, funcionais e procedurais de dois equipamentos de comunicação.</a:t>
            </a:r>
          </a:p>
          <a:p>
            <a:r>
              <a:rPr lang="pt-BR" sz="2400" dirty="0"/>
              <a:t>Como o nível de tensão do padrão RS-232 é diferente da tensão nos terminais de entrada e saída da FPGA, é necessário um chip conversor de tensão entre uma porta serial e os pinos da FPGA. </a:t>
            </a:r>
          </a:p>
          <a:p>
            <a:r>
              <a:rPr lang="pt-BR" sz="2400" dirty="0"/>
              <a:t>Este não é bem o caso da </a:t>
            </a:r>
            <a:r>
              <a:rPr lang="pt-BR" sz="2400" dirty="0" err="1"/>
              <a:t>Nexys</a:t>
            </a:r>
            <a:r>
              <a:rPr lang="pt-BR" sz="2400" dirty="0"/>
              <a:t> A7 que não tem conector DB9 para comunicação serial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Sistema de verificação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Note que o código ASCII usa unicamente 7 </a:t>
            </a:r>
            <a:r>
              <a:rPr lang="pt-BR" sz="2400" i="1" dirty="0"/>
              <a:t>bits</a:t>
            </a:r>
            <a:r>
              <a:rPr lang="pt-BR" sz="2400" dirty="0"/>
              <a:t>, mas uma palavra de dados é normalmente composta de 8 </a:t>
            </a:r>
            <a:r>
              <a:rPr lang="pt-BR" sz="2400" i="1" dirty="0"/>
              <a:t>bits</a:t>
            </a:r>
            <a:r>
              <a:rPr lang="pt-BR" sz="2400" dirty="0"/>
              <a:t> (um </a:t>
            </a:r>
            <a:r>
              <a:rPr lang="pt-BR" sz="2400" i="1" dirty="0"/>
              <a:t>byte</a:t>
            </a:r>
            <a:r>
              <a:rPr lang="pt-BR" sz="2400" dirty="0"/>
              <a:t>)</a:t>
            </a:r>
          </a:p>
          <a:p>
            <a:r>
              <a:rPr lang="pt-BR" sz="2400" dirty="0"/>
              <a:t>O PC usa uma série estendida em que o MSB é ‘1’ e os caracteres são símbolos gráficos especiais. Este código entretanto não é parte do padrão ASCII.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Circuito de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Crie um novo projeto e adicione o arquivo que descreve o circuito de teste da UART (</a:t>
            </a:r>
            <a:r>
              <a:rPr lang="pt-BR" i="1" dirty="0"/>
              <a:t>list_ch07_05_uart_test.vhd</a:t>
            </a:r>
            <a:r>
              <a:rPr lang="pt-BR" dirty="0"/>
              <a:t>) disponibilizado no </a:t>
            </a:r>
            <a:r>
              <a:rPr lang="pt-BR" dirty="0" err="1"/>
              <a:t>Classroom</a:t>
            </a:r>
            <a:endParaRPr lang="pt-BR" dirty="0"/>
          </a:p>
          <a:p>
            <a:r>
              <a:rPr lang="pt-BR" dirty="0"/>
              <a:t>Adicione o arquivo que descreve a UART (</a:t>
            </a:r>
            <a:r>
              <a:rPr lang="pt-BR" i="1" dirty="0" err="1"/>
              <a:t>uart.vhd</a:t>
            </a:r>
            <a:r>
              <a:rPr lang="pt-BR" dirty="0"/>
              <a:t>) no Cap. 11 do </a:t>
            </a:r>
            <a:r>
              <a:rPr lang="pt-BR" b="1" dirty="0"/>
              <a:t>livro 2ª edição</a:t>
            </a:r>
          </a:p>
          <a:p>
            <a:r>
              <a:rPr lang="pt-BR" dirty="0"/>
              <a:t>Adicione o arquivo que descreve o circuito gerador de </a:t>
            </a:r>
            <a:r>
              <a:rPr lang="pt-BR" i="1" dirty="0" err="1"/>
              <a:t>baud</a:t>
            </a:r>
            <a:r>
              <a:rPr lang="pt-BR" i="1" dirty="0"/>
              <a:t> rate</a:t>
            </a:r>
            <a:r>
              <a:rPr lang="pt-BR" dirty="0"/>
              <a:t> (</a:t>
            </a:r>
            <a:r>
              <a:rPr lang="pt-BR" i="1" dirty="0" err="1"/>
              <a:t>baud_gen.vhd</a:t>
            </a:r>
            <a:r>
              <a:rPr lang="pt-BR" dirty="0"/>
              <a:t>) no Cap. 11 do </a:t>
            </a:r>
            <a:r>
              <a:rPr lang="pt-BR" b="1" dirty="0"/>
              <a:t>livro 2ª edição</a:t>
            </a:r>
          </a:p>
          <a:p>
            <a:r>
              <a:rPr lang="pt-BR" dirty="0"/>
              <a:t>Adicione o arquivo que descreve o circuito de recepção da UART (</a:t>
            </a:r>
            <a:r>
              <a:rPr lang="pt-BR" i="1" dirty="0" err="1"/>
              <a:t>uart_rx.vhd</a:t>
            </a:r>
            <a:r>
              <a:rPr lang="pt-BR" dirty="0"/>
              <a:t>) no Cap. 11 do </a:t>
            </a:r>
            <a:r>
              <a:rPr lang="pt-BR" b="1" dirty="0"/>
              <a:t>livro 2ª edição</a:t>
            </a:r>
            <a:endParaRPr lang="pt-BR" dirty="0"/>
          </a:p>
          <a:p>
            <a:r>
              <a:rPr lang="pt-BR" dirty="0"/>
              <a:t>Adicione o arquivo que descreve o circuito de transmissão da UART (</a:t>
            </a:r>
            <a:r>
              <a:rPr lang="pt-BR" i="1" dirty="0" err="1"/>
              <a:t>uart_tx.vhd</a:t>
            </a:r>
            <a:r>
              <a:rPr lang="pt-BR" dirty="0"/>
              <a:t>) no Cap. 11 do </a:t>
            </a:r>
            <a:r>
              <a:rPr lang="pt-BR" b="1" dirty="0"/>
              <a:t>livro 2ª edição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8694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Circuito de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Adicione o arquivo que descreve o circuito da FIFO (</a:t>
            </a:r>
            <a:r>
              <a:rPr lang="pt-BR" i="1" dirty="0" err="1"/>
              <a:t>fifo.vhd</a:t>
            </a:r>
            <a:r>
              <a:rPr lang="pt-BR" dirty="0"/>
              <a:t>) no Cap.11 </a:t>
            </a:r>
            <a:r>
              <a:rPr lang="pt-BR" b="1" dirty="0"/>
              <a:t>do livro 2ª edição</a:t>
            </a:r>
          </a:p>
          <a:p>
            <a:r>
              <a:rPr lang="pt-BR" dirty="0"/>
              <a:t>Adicione o arquivo que descreve o circuito de controle da FIFO (</a:t>
            </a:r>
            <a:r>
              <a:rPr lang="pt-BR" i="1" dirty="0" err="1"/>
              <a:t>fifo_ctrl.vhd</a:t>
            </a:r>
            <a:r>
              <a:rPr lang="pt-BR" dirty="0"/>
              <a:t>) no Cap.11 </a:t>
            </a:r>
            <a:r>
              <a:rPr lang="pt-BR" b="1" dirty="0"/>
              <a:t>do livro 2ª edição</a:t>
            </a:r>
          </a:p>
          <a:p>
            <a:r>
              <a:rPr lang="pt-BR" dirty="0"/>
              <a:t>Adicione o arquivo que descreve o circuito que descreve o arquivo de registro (</a:t>
            </a:r>
            <a:r>
              <a:rPr lang="pt-BR" i="1" dirty="0" err="1"/>
              <a:t>reg_file.vhd</a:t>
            </a:r>
            <a:r>
              <a:rPr lang="pt-BR" dirty="0"/>
              <a:t>) Cap.11 </a:t>
            </a:r>
            <a:r>
              <a:rPr lang="pt-BR" b="1" dirty="0"/>
              <a:t>do livro 2ª edição</a:t>
            </a:r>
            <a:endParaRPr lang="pt-BR" dirty="0"/>
          </a:p>
          <a:p>
            <a:r>
              <a:rPr lang="pt-BR" dirty="0"/>
              <a:t>Adicione o arquivo do circuito de </a:t>
            </a:r>
            <a:r>
              <a:rPr lang="pt-BR" i="1" dirty="0" err="1"/>
              <a:t>debounce</a:t>
            </a:r>
            <a:r>
              <a:rPr lang="pt-BR" dirty="0"/>
              <a:t> (</a:t>
            </a:r>
            <a:r>
              <a:rPr lang="pt-BR" i="1" dirty="0" err="1"/>
              <a:t>debounce.vhd</a:t>
            </a:r>
            <a:r>
              <a:rPr lang="pt-BR" dirty="0"/>
              <a:t>) do Cap.06 </a:t>
            </a:r>
            <a:r>
              <a:rPr lang="pt-BR" b="1" dirty="0"/>
              <a:t>do livro 2ª edição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Circuito de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Inclua uma cópia do arquivo de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xdc</a:t>
            </a:r>
            <a:r>
              <a:rPr lang="pt-BR" dirty="0"/>
              <a:t> geral da placa </a:t>
            </a:r>
            <a:r>
              <a:rPr lang="pt-BR" dirty="0" err="1"/>
              <a:t>Nexys</a:t>
            </a:r>
            <a:r>
              <a:rPr lang="pt-BR" dirty="0"/>
              <a:t>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 </a:t>
            </a:r>
          </a:p>
          <a:p>
            <a:r>
              <a:rPr lang="pt-BR" dirty="0"/>
              <a:t>Compile,  gere o arquivo de programação, conecte a placa ao PC via cabo USB.  </a:t>
            </a:r>
          </a:p>
          <a:p>
            <a:r>
              <a:rPr lang="pt-BR" dirty="0"/>
              <a:t>Execute o programa de comunicação (</a:t>
            </a:r>
            <a:r>
              <a:rPr lang="pt-BR" dirty="0" err="1"/>
              <a:t>Minicom</a:t>
            </a:r>
            <a:r>
              <a:rPr lang="pt-BR" dirty="0"/>
              <a:t> para Linux, </a:t>
            </a:r>
            <a:r>
              <a:rPr lang="pt-BR" dirty="0" err="1"/>
              <a:t>Realterm</a:t>
            </a:r>
            <a:r>
              <a:rPr lang="pt-BR" dirty="0"/>
              <a:t> ou similar para Windows), configurando para enviar dados de 8 bits, sem bit de paridade, com 1 </a:t>
            </a:r>
            <a:r>
              <a:rPr lang="pt-BR" i="1" dirty="0"/>
              <a:t>stop bit </a:t>
            </a:r>
            <a:r>
              <a:rPr lang="pt-BR" dirty="0"/>
              <a:t>e com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dirty="0"/>
              <a:t>de 19200.  </a:t>
            </a:r>
          </a:p>
          <a:p>
            <a:r>
              <a:rPr lang="pt-BR" dirty="0"/>
              <a:t>Por fim, programe a FPGA e teste a comunicação. </a:t>
            </a:r>
          </a:p>
        </p:txBody>
      </p:sp>
    </p:spTree>
    <p:extLst>
      <p:ext uri="{BB962C8B-B14F-4D97-AF65-F5344CB8AC3E}">
        <p14:creationId xmlns:p14="http://schemas.microsoft.com/office/powerpoint/2010/main" val="4209469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Circuito de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Configuração do programa </a:t>
            </a:r>
            <a:r>
              <a:rPr lang="pt-BR" dirty="0" err="1"/>
              <a:t>minicom</a:t>
            </a:r>
            <a:r>
              <a:rPr lang="pt-BR" dirty="0"/>
              <a:t> no PC</a:t>
            </a:r>
          </a:p>
          <a:p>
            <a:pPr lvl="1"/>
            <a:r>
              <a:rPr lang="pt-BR" dirty="0"/>
              <a:t>Abra a janela de comandos e digite </a:t>
            </a:r>
            <a:r>
              <a:rPr lang="pt-BR" i="1" dirty="0" err="1"/>
              <a:t>minicom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O usuário normal do </a:t>
            </a:r>
            <a:r>
              <a:rPr lang="pt-BR" dirty="0" err="1"/>
              <a:t>lab</a:t>
            </a:r>
            <a:r>
              <a:rPr lang="pt-BR" dirty="0"/>
              <a:t> não tem permissão para executar o programa. Chame a professora que te dará senha para o novo usuário micro </a:t>
            </a:r>
          </a:p>
          <a:p>
            <a:pPr lvl="1"/>
            <a:r>
              <a:rPr lang="pt-BR" sz="2400" dirty="0"/>
              <a:t>Conecte ao novo usuário micro e digite </a:t>
            </a:r>
            <a:r>
              <a:rPr lang="pt-BR" sz="2400" i="1" dirty="0" err="1"/>
              <a:t>sudo</a:t>
            </a:r>
            <a:r>
              <a:rPr lang="pt-BR" sz="2400" i="1" dirty="0"/>
              <a:t> </a:t>
            </a:r>
            <a:r>
              <a:rPr lang="pt-BR" sz="2400" i="1" dirty="0" err="1"/>
              <a:t>minicom</a:t>
            </a:r>
            <a:endParaRPr lang="pt-BR" sz="2400" dirty="0"/>
          </a:p>
          <a:p>
            <a:pPr lvl="1"/>
            <a:r>
              <a:rPr lang="pt-BR" sz="2400" dirty="0"/>
              <a:t>Ele pede novamente a senha do usuário </a:t>
            </a:r>
            <a:r>
              <a:rPr lang="pt-BR" sz="2400" i="1" dirty="0"/>
              <a:t>micro</a:t>
            </a:r>
          </a:p>
          <a:p>
            <a:pPr lvl="1"/>
            <a:r>
              <a:rPr lang="pt-BR" sz="2400" dirty="0"/>
              <a:t>E abre o programa que já está previamente configurado para se comunicar a 19.200 com 8 </a:t>
            </a:r>
            <a:r>
              <a:rPr lang="pt-BR" sz="2400" i="1" dirty="0"/>
              <a:t>bits</a:t>
            </a:r>
            <a:r>
              <a:rPr lang="pt-BR" sz="2400" dirty="0"/>
              <a:t> de dados, sem </a:t>
            </a:r>
            <a:r>
              <a:rPr lang="pt-BR" sz="2400" i="1" dirty="0"/>
              <a:t>bit</a:t>
            </a:r>
            <a:r>
              <a:rPr lang="pt-BR" sz="2400" dirty="0"/>
              <a:t> de paridade e com 1 </a:t>
            </a:r>
            <a:r>
              <a:rPr lang="pt-BR" sz="2400" i="1" dirty="0" err="1"/>
              <a:t>stop</a:t>
            </a:r>
            <a:r>
              <a:rPr lang="pt-BR" sz="2400" i="1" dirty="0"/>
              <a:t> bit </a:t>
            </a:r>
            <a:r>
              <a:rPr lang="pt-BR" sz="2400" dirty="0"/>
              <a:t>(8N1)</a:t>
            </a:r>
          </a:p>
          <a:p>
            <a:pPr lvl="1"/>
            <a:r>
              <a:rPr lang="pt-BR" sz="2400" dirty="0"/>
              <a:t>Digite </a:t>
            </a:r>
            <a:r>
              <a:rPr lang="pt-BR" sz="2400" dirty="0" err="1"/>
              <a:t>Ctrl</a:t>
            </a:r>
            <a:r>
              <a:rPr lang="pt-BR" sz="2400" dirty="0"/>
              <a:t>+A Z para mostrar os comandos do programa</a:t>
            </a:r>
          </a:p>
          <a:p>
            <a:pPr lvl="1"/>
            <a:r>
              <a:rPr lang="pt-BR" sz="2400" dirty="0"/>
              <a:t>É preciso habilitar o </a:t>
            </a:r>
            <a:r>
              <a:rPr lang="pt-BR" sz="2400" i="1" dirty="0" err="1"/>
              <a:t>Echo</a:t>
            </a:r>
            <a:r>
              <a:rPr lang="pt-BR" sz="2400" dirty="0"/>
              <a:t> (digitando E)</a:t>
            </a:r>
          </a:p>
          <a:p>
            <a:pPr lvl="1"/>
            <a:r>
              <a:rPr lang="pt-BR" sz="2400" dirty="0"/>
              <a:t>No </a:t>
            </a:r>
            <a:r>
              <a:rPr lang="pt-BR" sz="2400" dirty="0" err="1"/>
              <a:t>ava</a:t>
            </a:r>
            <a:r>
              <a:rPr lang="pt-BR" sz="2400" dirty="0"/>
              <a:t> tem um arquivo de ajuda para configuração e uso do </a:t>
            </a:r>
            <a:r>
              <a:rPr lang="pt-BR" sz="2400" i="1" dirty="0" err="1"/>
              <a:t>minicom</a:t>
            </a:r>
            <a:r>
              <a:rPr lang="pt-BR" sz="2400" dirty="0"/>
              <a:t>.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Serial na placa </a:t>
            </a:r>
            <a:r>
              <a:rPr lang="pt-BR" dirty="0" err="1"/>
              <a:t>Nexys</a:t>
            </a:r>
            <a:r>
              <a:rPr lang="pt-BR" dirty="0"/>
              <a:t>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placa </a:t>
            </a:r>
            <a:r>
              <a:rPr lang="pt-BR" dirty="0" err="1"/>
              <a:t>Nexys</a:t>
            </a:r>
            <a:r>
              <a:rPr lang="pt-BR" dirty="0"/>
              <a:t> A7 inclui um circuito de ponte USB-UART (FTDI FT2232HQ USB-UART bridge) atachado ao conector J6 que permite usar aplicações no PC para comunicar com a placa usando os comandos de portas COM padrão do Windows</a:t>
            </a:r>
          </a:p>
          <a:p>
            <a:r>
              <a:rPr lang="pt-BR" dirty="0"/>
              <a:t>No site </a:t>
            </a:r>
            <a:r>
              <a:rPr lang="en-US" dirty="0"/>
              <a:t>from http://www.ftdichip.com/ </a:t>
            </a:r>
            <a:r>
              <a:rPr lang="pt-BR" dirty="0"/>
              <a:t>é possível obter </a:t>
            </a:r>
            <a:r>
              <a:rPr lang="pt-BR" i="1" dirty="0"/>
              <a:t>drivers</a:t>
            </a:r>
            <a:r>
              <a:rPr lang="pt-BR" dirty="0"/>
              <a:t> grátis para comunicação usando “Virtual Com </a:t>
            </a:r>
            <a:r>
              <a:rPr lang="pt-BR" dirty="0" err="1"/>
              <a:t>Port</a:t>
            </a:r>
            <a:r>
              <a:rPr lang="pt-BR" dirty="0"/>
              <a:t>” ou VCP, que convertem pacotes USB para porta serial com protocolo UART</a:t>
            </a:r>
          </a:p>
          <a:p>
            <a:r>
              <a:rPr lang="pt-BR" dirty="0"/>
              <a:t>O dado da porta serial é trocado com a FPGA usando uma porta serial de dois fios (TXD/RXD) e sinais opcionais para controle de fluxo por </a:t>
            </a:r>
            <a:r>
              <a:rPr lang="pt-BR" i="1" dirty="0"/>
              <a:t>hardware</a:t>
            </a:r>
            <a:r>
              <a:rPr lang="pt-BR" dirty="0"/>
              <a:t> (RTS/CTS)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Serial na placa </a:t>
            </a:r>
            <a:r>
              <a:rPr lang="pt-BR" dirty="0" err="1"/>
              <a:t>Nexys</a:t>
            </a:r>
            <a:r>
              <a:rPr lang="pt-BR" dirty="0"/>
              <a:t>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Após os </a:t>
            </a:r>
            <a:r>
              <a:rPr lang="pt-BR" sz="2400" i="1" dirty="0"/>
              <a:t>drivers</a:t>
            </a:r>
            <a:r>
              <a:rPr lang="pt-BR" sz="2400" dirty="0"/>
              <a:t> serem instalados, comandos I/O podem ser usados do PC direcionados à porta COM para produzir tráfico de dados nos pinos C4 e D4 da FPGA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D38E86-9DAF-8E6F-BFA2-B501598B8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420888"/>
            <a:ext cx="6153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0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Serial na placa </a:t>
            </a:r>
            <a:r>
              <a:rPr lang="pt-BR" dirty="0" err="1"/>
              <a:t>Nexys</a:t>
            </a:r>
            <a:r>
              <a:rPr lang="pt-BR" dirty="0"/>
              <a:t>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Dois LEDs de status on-board fornecem feedback visual no tráfico de dados fluindo através da porta: </a:t>
            </a:r>
          </a:p>
          <a:p>
            <a:pPr lvl="1"/>
            <a:r>
              <a:rPr lang="pt-BR" sz="2100" dirty="0"/>
              <a:t>O LED de transmissão (LD20) </a:t>
            </a:r>
          </a:p>
          <a:p>
            <a:pPr lvl="1"/>
            <a:r>
              <a:rPr lang="pt-BR" sz="2100" dirty="0"/>
              <a:t>E o LED de recepção (LD19)</a:t>
            </a:r>
          </a:p>
          <a:p>
            <a:r>
              <a:rPr lang="pt-BR" sz="2400" dirty="0"/>
              <a:t>Os nomes dos sinais que implicam direção são do ponto de vista do DTE (</a:t>
            </a:r>
            <a:r>
              <a:rPr lang="pt-BR" sz="2400" i="1" dirty="0"/>
              <a:t>Data Terminal </a:t>
            </a:r>
            <a:r>
              <a:rPr lang="pt-BR" sz="2400" i="1" dirty="0" err="1"/>
              <a:t>Equipment</a:t>
            </a:r>
            <a:r>
              <a:rPr lang="pt-BR" sz="2400" dirty="0"/>
              <a:t>), neste caso o PC</a:t>
            </a:r>
          </a:p>
          <a:p>
            <a:r>
              <a:rPr lang="pt-BR" sz="2400" dirty="0"/>
              <a:t>O FT2232HQ é também usado como controlador para a comunicação USB-JTAG, mas as duas funções comportam-se de maneira inteiramente independente uma da outra</a:t>
            </a:r>
          </a:p>
          <a:p>
            <a:r>
              <a:rPr lang="pt-BR" sz="2400" dirty="0"/>
              <a:t>A combinação dessas duas características permite à </a:t>
            </a:r>
            <a:r>
              <a:rPr lang="pt-BR" sz="2400" dirty="0" err="1"/>
              <a:t>Nexys</a:t>
            </a:r>
            <a:r>
              <a:rPr lang="pt-BR" sz="2400" dirty="0"/>
              <a:t> A7 ser programada, comunicar-se via UART e ser alimentada por um comutador atachado ao mesmo cabo Micro USB</a:t>
            </a:r>
          </a:p>
        </p:txBody>
      </p:sp>
    </p:spTree>
    <p:extLst>
      <p:ext uri="{BB962C8B-B14F-4D97-AF65-F5344CB8AC3E}">
        <p14:creationId xmlns:p14="http://schemas.microsoft.com/office/powerpoint/2010/main" val="204400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Serial na placa </a:t>
            </a:r>
            <a:r>
              <a:rPr lang="pt-BR" dirty="0" err="1"/>
              <a:t>Nexys</a:t>
            </a:r>
            <a:r>
              <a:rPr lang="pt-BR" dirty="0"/>
              <a:t>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Note que há um fio para a transmissão TXD e outro para a recepção RXD e nenhum sinal de </a:t>
            </a:r>
            <a:r>
              <a:rPr lang="pt-BR" sz="2400" dirty="0" err="1"/>
              <a:t>clock</a:t>
            </a:r>
            <a:r>
              <a:rPr lang="pt-BR" sz="2400" dirty="0"/>
              <a:t>. </a:t>
            </a:r>
          </a:p>
          <a:p>
            <a:r>
              <a:rPr lang="pt-BR" sz="2400" dirty="0"/>
              <a:t>Diz-se que o sistema é assíncrono e </a:t>
            </a:r>
            <a:r>
              <a:rPr lang="pt-BR" sz="2400" i="1" dirty="0"/>
              <a:t>Full Duplex</a:t>
            </a:r>
            <a:r>
              <a:rPr lang="pt-BR" sz="2400" dirty="0"/>
              <a:t> porque é possível receber e transmitir simultaneamente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controlador UART básico inclui um receptor e um transmissor</a:t>
            </a:r>
          </a:p>
          <a:p>
            <a:r>
              <a:rPr lang="pt-BR" sz="2400" dirty="0"/>
              <a:t>O transmissor é essencialmente um registrador de deslocamento que carrega dados em paralelo e então desloca </a:t>
            </a:r>
            <a:r>
              <a:rPr lang="pt-BR" sz="2400" i="1" dirty="0"/>
              <a:t>bit</a:t>
            </a:r>
            <a:r>
              <a:rPr lang="pt-BR" sz="2400" dirty="0"/>
              <a:t> a </a:t>
            </a:r>
            <a:r>
              <a:rPr lang="pt-BR" sz="2400" i="1" dirty="0"/>
              <a:t>bit </a:t>
            </a:r>
            <a:r>
              <a:rPr lang="pt-BR" sz="2400" dirty="0"/>
              <a:t> “para fora” do registrador a uma taxa específica</a:t>
            </a:r>
          </a:p>
          <a:p>
            <a:r>
              <a:rPr lang="pt-BR" sz="2400" dirty="0"/>
              <a:t>O receptor, por sua vez, desloca o dado “para dentro” do registrador </a:t>
            </a:r>
            <a:r>
              <a:rPr lang="pt-BR" sz="2400" i="1" dirty="0"/>
              <a:t>bit</a:t>
            </a:r>
            <a:r>
              <a:rPr lang="pt-BR" sz="2400" dirty="0"/>
              <a:t> a </a:t>
            </a:r>
            <a:r>
              <a:rPr lang="pt-BR" sz="2400" i="1" dirty="0"/>
              <a:t>bit</a:t>
            </a:r>
            <a:r>
              <a:rPr lang="pt-BR" sz="2400" dirty="0"/>
              <a:t> e, então, remonta o dado.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UART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linha serial está em ‘1’ quando ela está inativa (</a:t>
            </a:r>
            <a:r>
              <a:rPr lang="pt-BR" sz="2400" i="1" dirty="0" err="1"/>
              <a:t>idle</a:t>
            </a:r>
            <a:r>
              <a:rPr lang="pt-BR" sz="2400" dirty="0"/>
              <a:t>). </a:t>
            </a:r>
          </a:p>
          <a:p>
            <a:r>
              <a:rPr lang="pt-BR" sz="2400" dirty="0"/>
              <a:t>A transmissão inicia com um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start</a:t>
            </a:r>
            <a:r>
              <a:rPr lang="pt-BR" sz="2400" dirty="0"/>
              <a:t> que é ‘0’ e termina com </a:t>
            </a:r>
            <a:r>
              <a:rPr lang="pt-BR" sz="2400" i="1" dirty="0"/>
              <a:t>bits</a:t>
            </a:r>
            <a:r>
              <a:rPr lang="pt-BR" sz="2400" dirty="0"/>
              <a:t> de </a:t>
            </a:r>
            <a:r>
              <a:rPr lang="pt-BR" sz="2400" i="1" dirty="0" err="1"/>
              <a:t>stop</a:t>
            </a:r>
            <a:r>
              <a:rPr lang="pt-BR" sz="2400" dirty="0"/>
              <a:t> que são ‘1’. </a:t>
            </a:r>
          </a:p>
          <a:p>
            <a:r>
              <a:rPr lang="pt-BR" sz="2400" dirty="0"/>
              <a:t>O número de </a:t>
            </a:r>
            <a:r>
              <a:rPr lang="pt-BR" sz="2400" i="1" dirty="0"/>
              <a:t>bits</a:t>
            </a:r>
            <a:r>
              <a:rPr lang="pt-BR" sz="2400" dirty="0"/>
              <a:t> de dados pode ser 6, 7 ou 8. </a:t>
            </a:r>
          </a:p>
          <a:p>
            <a:r>
              <a:rPr lang="pt-BR" sz="2400" dirty="0"/>
              <a:t>Um </a:t>
            </a:r>
            <a:r>
              <a:rPr lang="pt-BR" sz="2400" i="1" dirty="0"/>
              <a:t>bit</a:t>
            </a:r>
            <a:r>
              <a:rPr lang="pt-BR" sz="2400" dirty="0"/>
              <a:t> de paridade (opcional) é usado para detecção de erro.  </a:t>
            </a:r>
          </a:p>
          <a:p>
            <a:pPr lvl="1"/>
            <a:r>
              <a:rPr lang="pt-BR" sz="2000" dirty="0"/>
              <a:t>Para paridade ímpar, o </a:t>
            </a:r>
            <a:r>
              <a:rPr lang="pt-BR" sz="2000" i="1" dirty="0"/>
              <a:t>bit</a:t>
            </a:r>
            <a:r>
              <a:rPr lang="pt-BR" sz="2000" dirty="0"/>
              <a:t> de paridade é ‘0’ quando o número de 1’s no dado é ímpar. </a:t>
            </a:r>
          </a:p>
          <a:p>
            <a:pPr lvl="1"/>
            <a:r>
              <a:rPr lang="pt-BR" sz="2000" dirty="0"/>
              <a:t>Para paridade par, o </a:t>
            </a:r>
            <a:r>
              <a:rPr lang="pt-BR" sz="2000" i="1" dirty="0"/>
              <a:t>bit</a:t>
            </a:r>
            <a:r>
              <a:rPr lang="pt-BR" sz="2000" dirty="0"/>
              <a:t> de paridade é ‘0’ quando o número de 1’s no dado é par</a:t>
            </a:r>
          </a:p>
          <a:p>
            <a:r>
              <a:rPr lang="pt-BR" sz="2400" dirty="0"/>
              <a:t>O número de </a:t>
            </a:r>
            <a:r>
              <a:rPr lang="pt-BR" sz="2400" i="1" dirty="0"/>
              <a:t>bits</a:t>
            </a:r>
            <a:r>
              <a:rPr lang="pt-BR" sz="2400" dirty="0"/>
              <a:t> de </a:t>
            </a:r>
            <a:r>
              <a:rPr lang="pt-BR" sz="2400" i="1" dirty="0" err="1"/>
              <a:t>stop</a:t>
            </a:r>
            <a:r>
              <a:rPr lang="pt-BR" sz="2400" dirty="0"/>
              <a:t> pode ser 1, 1,5 ou 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3483</TotalTime>
  <Words>2757</Words>
  <Application>Microsoft Office PowerPoint</Application>
  <PresentationFormat>Apresentação na tela (4:3)</PresentationFormat>
  <Paragraphs>162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Parte 2- Módulos de Entrada e Saída</vt:lpstr>
      <vt:lpstr>UART Introdução</vt:lpstr>
      <vt:lpstr>UART Serial na placa Nexys A7</vt:lpstr>
      <vt:lpstr>UART Serial na placa Nexys A7</vt:lpstr>
      <vt:lpstr>UART Serial na placa Nexys A7</vt:lpstr>
      <vt:lpstr>UART Serial na placa Nexys A7</vt:lpstr>
      <vt:lpstr>UART Introdução</vt:lpstr>
      <vt:lpstr>UART Introdução</vt:lpstr>
      <vt:lpstr>UART Introdução</vt:lpstr>
      <vt:lpstr>UART Introdução</vt:lpstr>
      <vt:lpstr>UART Procedimento de sobreamostragem</vt:lpstr>
      <vt:lpstr>UART Procedimento de sobreamostragem</vt:lpstr>
      <vt:lpstr>UART Procedimento de sobreamostragem</vt:lpstr>
      <vt:lpstr>UART Construção do Sistema</vt:lpstr>
      <vt:lpstr>UART Construção do Sistema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Sistema de verificação</vt:lpstr>
      <vt:lpstr>UART Circuito de teste</vt:lpstr>
      <vt:lpstr>UART Circuito de teste</vt:lpstr>
      <vt:lpstr>UART Circuito de teste</vt:lpstr>
      <vt:lpstr>UART Circuito de 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867</cp:revision>
  <dcterms:created xsi:type="dcterms:W3CDTF">2018-02-19T15:01:38Z</dcterms:created>
  <dcterms:modified xsi:type="dcterms:W3CDTF">2022-05-31T21:21:31Z</dcterms:modified>
</cp:coreProperties>
</file>