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4"/>
  </p:notesMasterIdLst>
  <p:sldIdLst>
    <p:sldId id="256" r:id="rId2"/>
    <p:sldId id="258" r:id="rId3"/>
    <p:sldId id="257" r:id="rId4"/>
    <p:sldId id="324" r:id="rId5"/>
    <p:sldId id="431" r:id="rId6"/>
    <p:sldId id="374" r:id="rId7"/>
    <p:sldId id="325" r:id="rId8"/>
    <p:sldId id="327" r:id="rId9"/>
    <p:sldId id="326" r:id="rId10"/>
    <p:sldId id="375" r:id="rId11"/>
    <p:sldId id="376" r:id="rId12"/>
    <p:sldId id="377" r:id="rId13"/>
    <p:sldId id="379" r:id="rId14"/>
    <p:sldId id="378" r:id="rId15"/>
    <p:sldId id="380" r:id="rId16"/>
    <p:sldId id="381" r:id="rId17"/>
    <p:sldId id="328" r:id="rId18"/>
    <p:sldId id="371" r:id="rId19"/>
    <p:sldId id="331" r:id="rId20"/>
    <p:sldId id="332" r:id="rId21"/>
    <p:sldId id="333" r:id="rId22"/>
    <p:sldId id="335" r:id="rId23"/>
    <p:sldId id="382" r:id="rId24"/>
    <p:sldId id="334" r:id="rId25"/>
    <p:sldId id="337" r:id="rId26"/>
    <p:sldId id="338" r:id="rId27"/>
    <p:sldId id="339" r:id="rId28"/>
    <p:sldId id="383" r:id="rId29"/>
    <p:sldId id="384" r:id="rId30"/>
    <p:sldId id="342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6" r:id="rId47"/>
    <p:sldId id="407" r:id="rId48"/>
    <p:sldId id="408" r:id="rId49"/>
    <p:sldId id="405" r:id="rId50"/>
    <p:sldId id="409" r:id="rId51"/>
    <p:sldId id="400" r:id="rId52"/>
    <p:sldId id="401" r:id="rId53"/>
    <p:sldId id="402" r:id="rId54"/>
    <p:sldId id="403" r:id="rId55"/>
    <p:sldId id="404" r:id="rId56"/>
    <p:sldId id="343" r:id="rId57"/>
    <p:sldId id="344" r:id="rId58"/>
    <p:sldId id="345" r:id="rId59"/>
    <p:sldId id="346" r:id="rId60"/>
    <p:sldId id="347" r:id="rId61"/>
    <p:sldId id="355" r:id="rId62"/>
    <p:sldId id="348" r:id="rId63"/>
    <p:sldId id="349" r:id="rId64"/>
    <p:sldId id="350" r:id="rId65"/>
    <p:sldId id="351" r:id="rId66"/>
    <p:sldId id="352" r:id="rId67"/>
    <p:sldId id="353" r:id="rId68"/>
    <p:sldId id="428" r:id="rId69"/>
    <p:sldId id="372" r:id="rId70"/>
    <p:sldId id="430" r:id="rId71"/>
    <p:sldId id="373" r:id="rId72"/>
    <p:sldId id="429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E3C31-66DD-4632-BF46-0A3ED8BE2031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533E1-E6E4-4061-9A3F-B1CE2FCB5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0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79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2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2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9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3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7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46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3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1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2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6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2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8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9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dispositivo </a:t>
            </a:r>
            <a:r>
              <a:rPr lang="en-US" dirty="0"/>
              <a:t>PS2 para 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dado é transmitido serialmente.  A transmissão começa com um </a:t>
            </a:r>
            <a:r>
              <a:rPr lang="pt-BR" sz="2400" i="1" dirty="0"/>
              <a:t>start bit</a:t>
            </a:r>
            <a:r>
              <a:rPr lang="pt-BR" sz="2400" dirty="0"/>
              <a:t>, seguido pelos 8 </a:t>
            </a:r>
            <a:r>
              <a:rPr lang="pt-BR" sz="2400" i="1" dirty="0"/>
              <a:t>bits</a:t>
            </a:r>
            <a:r>
              <a:rPr lang="pt-BR" sz="2400" dirty="0"/>
              <a:t> de dados, um </a:t>
            </a:r>
            <a:r>
              <a:rPr lang="pt-BR" sz="2400" i="1" dirty="0"/>
              <a:t>bit</a:t>
            </a:r>
            <a:r>
              <a:rPr lang="pt-BR" sz="2400" dirty="0"/>
              <a:t> de paridade ímpar, e termina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. </a:t>
            </a:r>
          </a:p>
          <a:p>
            <a:r>
              <a:rPr lang="pt-BR" sz="2400" dirty="0"/>
              <a:t>A informação de </a:t>
            </a:r>
            <a:r>
              <a:rPr lang="pt-BR" sz="2400" i="1" dirty="0" err="1"/>
              <a:t>clock</a:t>
            </a:r>
            <a:r>
              <a:rPr lang="pt-BR" sz="2400" dirty="0"/>
              <a:t> é transmitida em um sinal separado, </a:t>
            </a:r>
            <a:r>
              <a:rPr lang="pt-BR" sz="2400" b="1" dirty="0"/>
              <a:t>ps2c</a:t>
            </a:r>
            <a:r>
              <a:rPr lang="pt-BR" sz="2400" dirty="0"/>
              <a:t>.  A borda de descida de </a:t>
            </a:r>
            <a:r>
              <a:rPr lang="pt-BR" sz="2400" b="1" dirty="0"/>
              <a:t>ps2c</a:t>
            </a:r>
            <a:r>
              <a:rPr lang="pt-BR" sz="2400" dirty="0"/>
              <a:t> indica que o </a:t>
            </a:r>
            <a:r>
              <a:rPr lang="pt-BR" sz="2400" i="1" dirty="0"/>
              <a:t>bit</a:t>
            </a:r>
            <a:r>
              <a:rPr lang="pt-BR" sz="2400" dirty="0"/>
              <a:t> correspondente na linha </a:t>
            </a:r>
            <a:r>
              <a:rPr lang="pt-BR" sz="2400" b="1" dirty="0"/>
              <a:t>ps2d</a:t>
            </a:r>
            <a:r>
              <a:rPr lang="pt-BR" sz="2400" dirty="0"/>
              <a:t> é válido e pode ser recuperado. </a:t>
            </a:r>
          </a:p>
          <a:p>
            <a:r>
              <a:rPr lang="pt-BR" sz="2400" dirty="0"/>
              <a:t>O período do </a:t>
            </a:r>
            <a:r>
              <a:rPr lang="pt-BR" sz="2400" dirty="0" err="1"/>
              <a:t>clock</a:t>
            </a:r>
            <a:r>
              <a:rPr lang="pt-BR" sz="2400" dirty="0"/>
              <a:t> do sinal </a:t>
            </a:r>
            <a:r>
              <a:rPr lang="pt-BR" sz="2400" b="1" dirty="0"/>
              <a:t>ps2c</a:t>
            </a:r>
            <a:r>
              <a:rPr lang="pt-BR" sz="2400" dirty="0"/>
              <a:t> está entre 60 e 100</a:t>
            </a:r>
            <a:r>
              <a:rPr lang="pt-BR" sz="2400" dirty="0">
                <a:sym typeface="Symbol" panose="05050102010706020507" pitchFamily="18" charset="2"/>
              </a:rPr>
              <a:t> </a:t>
            </a:r>
            <a:r>
              <a:rPr lang="pt-BR" sz="2400" dirty="0"/>
              <a:t>s (isto é, entre 10 kHz e 16,7 kHz), e o sinal </a:t>
            </a:r>
            <a:r>
              <a:rPr lang="pt-BR" sz="2400" b="1" dirty="0"/>
              <a:t>ps2d</a:t>
            </a:r>
            <a:r>
              <a:rPr lang="pt-BR" sz="2400" dirty="0"/>
              <a:t> está estável pelo menos 5 </a:t>
            </a:r>
            <a:r>
              <a:rPr lang="pt-BR" sz="2400" dirty="0">
                <a:sym typeface="Symbol" panose="05050102010706020507" pitchFamily="18" charset="2"/>
              </a:rPr>
              <a:t></a:t>
            </a:r>
            <a:r>
              <a:rPr lang="pt-BR" sz="2400" dirty="0"/>
              <a:t>s antes e após a borda de descida do sinal </a:t>
            </a:r>
            <a:r>
              <a:rPr lang="pt-BR" sz="2400" b="1" dirty="0"/>
              <a:t>ps2c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098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protocolo de comunicação do host para o dispositivo PS2 envolve troca de dado bidirecional. </a:t>
            </a:r>
          </a:p>
          <a:p>
            <a:r>
              <a:rPr lang="pt-BR" sz="2400" dirty="0"/>
              <a:t>A linhas de dado e </a:t>
            </a:r>
            <a:r>
              <a:rPr lang="pt-BR" sz="2400" i="1" dirty="0" err="1"/>
              <a:t>clock</a:t>
            </a:r>
            <a:r>
              <a:rPr lang="pt-BR" sz="2400" dirty="0"/>
              <a:t> do mouse são circuitos </a:t>
            </a:r>
            <a:r>
              <a:rPr lang="pt-BR" sz="2400" i="1" dirty="0"/>
              <a:t>open-</a:t>
            </a:r>
            <a:r>
              <a:rPr lang="pt-BR" sz="2400" i="1" dirty="0" err="1"/>
              <a:t>drain</a:t>
            </a:r>
            <a:r>
              <a:rPr lang="pt-BR" sz="2400" dirty="0"/>
              <a:t>. </a:t>
            </a:r>
          </a:p>
          <a:p>
            <a:r>
              <a:rPr lang="pt-BR" sz="2400" dirty="0"/>
              <a:t>Para os propósitos do projeto, elas são tratadas como linhas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O diagrama de tempo básico de transmissão de um pacote do </a:t>
            </a:r>
            <a:r>
              <a:rPr lang="pt-BR" sz="2400" i="1" dirty="0"/>
              <a:t>host</a:t>
            </a:r>
            <a:r>
              <a:rPr lang="pt-BR" sz="2400" dirty="0"/>
              <a:t> para o dispositivo PS2 é mostrado na figura a seguir, onde </a:t>
            </a:r>
            <a:r>
              <a:rPr lang="pt-BR" sz="2400" b="1" dirty="0"/>
              <a:t>ps2d</a:t>
            </a:r>
            <a:r>
              <a:rPr lang="pt-BR" sz="2400" dirty="0"/>
              <a:t> e </a:t>
            </a:r>
            <a:r>
              <a:rPr lang="pt-BR" sz="2400" b="1" dirty="0"/>
              <a:t>ps2c</a:t>
            </a:r>
            <a:r>
              <a:rPr lang="pt-BR" sz="2400" dirty="0"/>
              <a:t> são respectivamente as linhas de dado e </a:t>
            </a:r>
            <a:r>
              <a:rPr lang="pt-BR" sz="2400" i="1" dirty="0" err="1"/>
              <a:t>clock</a:t>
            </a:r>
            <a:r>
              <a:rPr lang="pt-BR" sz="2400" dirty="0"/>
              <a:t>.</a:t>
            </a:r>
          </a:p>
          <a:p>
            <a:r>
              <a:rPr lang="pt-BR" sz="2400" dirty="0"/>
              <a:t>Por clareza, o diagrama é dividido em duas partes para mostrar que atividades são geradas pelo host (isto é, o controlador na FPGA) e que atividades são geradas no dispositivos (por exemplo o mouse).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9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tempo básico de transmissão de um pacote do </a:t>
            </a:r>
            <a:r>
              <a:rPr lang="pt-BR" sz="2400" i="1" dirty="0"/>
              <a:t>host</a:t>
            </a:r>
            <a:r>
              <a:rPr lang="pt-BR" sz="2400" dirty="0"/>
              <a:t> para o dispositivo PS2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A80B2-7F8E-6B02-5DCA-8E335357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8" y="2132856"/>
            <a:ext cx="7981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sequência básica de operação é a seguinte:</a:t>
            </a:r>
          </a:p>
          <a:p>
            <a:pPr lvl="1"/>
            <a:r>
              <a:rPr lang="pt-BR" sz="2100" dirty="0"/>
              <a:t>O </a:t>
            </a:r>
            <a:r>
              <a:rPr lang="pt-BR" sz="2100" i="1" dirty="0"/>
              <a:t>host</a:t>
            </a:r>
            <a:r>
              <a:rPr lang="pt-BR" sz="2100" dirty="0"/>
              <a:t> força a linha </a:t>
            </a:r>
            <a:r>
              <a:rPr lang="pt-BR" sz="2100" b="1" dirty="0"/>
              <a:t>ps2c</a:t>
            </a:r>
            <a:r>
              <a:rPr lang="pt-BR" sz="2100" dirty="0"/>
              <a:t> a 0 por pelo menos 100 </a:t>
            </a:r>
            <a:r>
              <a:rPr lang="pt-BR" sz="2100" dirty="0">
                <a:sym typeface="Symbol" panose="05050102010706020507" pitchFamily="18" charset="2"/>
              </a:rPr>
              <a:t>s para inibir qualquer atividade do mouse. Isso pode ser considerado que o host está enviando um </a:t>
            </a:r>
            <a:r>
              <a:rPr lang="pt-BR" sz="2100" i="1" dirty="0" err="1">
                <a:sym typeface="Symbol" panose="05050102010706020507" pitchFamily="18" charset="2"/>
              </a:rPr>
              <a:t>request</a:t>
            </a:r>
            <a:r>
              <a:rPr lang="pt-BR" sz="2100" dirty="0">
                <a:sym typeface="Symbol" panose="05050102010706020507" pitchFamily="18" charset="2"/>
              </a:rPr>
              <a:t> para enviar dados pelo canal.  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O </a:t>
            </a:r>
            <a:r>
              <a:rPr lang="pt-BR" sz="2100" i="1" dirty="0">
                <a:sym typeface="Symbol" panose="05050102010706020507" pitchFamily="18" charset="2"/>
              </a:rPr>
              <a:t>host</a:t>
            </a:r>
            <a:r>
              <a:rPr lang="pt-BR" sz="2100" dirty="0">
                <a:sym typeface="Symbol" panose="05050102010706020507" pitchFamily="18" charset="2"/>
              </a:rPr>
              <a:t> força a linha </a:t>
            </a:r>
            <a:r>
              <a:rPr lang="pt-BR" sz="2100" b="1" dirty="0">
                <a:sym typeface="Symbol" panose="05050102010706020507" pitchFamily="18" charset="2"/>
              </a:rPr>
              <a:t>ps2d</a:t>
            </a:r>
            <a:r>
              <a:rPr lang="pt-BR" sz="2100" dirty="0">
                <a:sym typeface="Symbol" panose="05050102010706020507" pitchFamily="18" charset="2"/>
              </a:rPr>
              <a:t> a 0 e desabilita 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 (isto é, coloca em alta impedância). Este passo pode ser interpretado como o </a:t>
            </a:r>
            <a:r>
              <a:rPr lang="pt-BR" sz="2100" i="1" dirty="0">
                <a:sym typeface="Symbol" panose="05050102010706020507" pitchFamily="18" charset="2"/>
              </a:rPr>
              <a:t>host</a:t>
            </a:r>
            <a:r>
              <a:rPr lang="pt-BR" sz="2100" dirty="0">
                <a:sym typeface="Symbol" panose="05050102010706020507" pitchFamily="18" charset="2"/>
              </a:rPr>
              <a:t> enviando o </a:t>
            </a:r>
            <a:r>
              <a:rPr lang="pt-BR" sz="2100" i="1" dirty="0">
                <a:sym typeface="Symbol" panose="05050102010706020507" pitchFamily="18" charset="2"/>
              </a:rPr>
              <a:t>start bit</a:t>
            </a:r>
            <a:r>
              <a:rPr lang="pt-BR" sz="2100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O dispositivo PS2 agora toma 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 e é responsável pela geração de sinal de </a:t>
            </a:r>
            <a:r>
              <a:rPr lang="pt-BR" sz="2100" i="1" dirty="0" err="1">
                <a:sym typeface="Symbol" panose="05050102010706020507" pitchFamily="18" charset="2"/>
              </a:rPr>
              <a:t>clock</a:t>
            </a:r>
            <a:r>
              <a:rPr lang="pt-BR" sz="2100" dirty="0">
                <a:sym typeface="Symbol" panose="05050102010706020507" pitchFamily="18" charset="2"/>
              </a:rPr>
              <a:t> PS2 futura.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Uma vez detectando a transição, o host desloca o bit de dados menos significante na linha </a:t>
            </a:r>
            <a:r>
              <a:rPr lang="pt-BR" sz="2100" b="1" dirty="0">
                <a:sym typeface="Symbol" panose="05050102010706020507" pitchFamily="18" charset="2"/>
              </a:rPr>
              <a:t>ps2d</a:t>
            </a:r>
            <a:r>
              <a:rPr lang="pt-BR" sz="2100" dirty="0">
                <a:sym typeface="Symbol" panose="05050102010706020507" pitchFamily="18" charset="2"/>
              </a:rPr>
              <a:t>. Ele mantém este valor até o dispositivo PS2 gerar uma transição de ‘1’ para ‘0’ na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, que essencialmente reconhece a recuperação do </a:t>
            </a:r>
            <a:r>
              <a:rPr lang="pt-BR" sz="2100" i="1" dirty="0">
                <a:sym typeface="Symbol" panose="05050102010706020507" pitchFamily="18" charset="2"/>
              </a:rPr>
              <a:t>bit</a:t>
            </a:r>
            <a:r>
              <a:rPr lang="pt-BR" sz="2100" dirty="0">
                <a:sym typeface="Symbol" panose="05050102010706020507" pitchFamily="18" charset="2"/>
              </a:rPr>
              <a:t> de dados.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06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sequência básica de operação é a seguinte (continua):</a:t>
            </a:r>
          </a:p>
          <a:p>
            <a:pPr lvl="1"/>
            <a:r>
              <a:rPr lang="pt-BR" sz="2100" dirty="0"/>
              <a:t>O </a:t>
            </a:r>
            <a:r>
              <a:rPr lang="pt-BR" sz="2100" i="1" dirty="0"/>
              <a:t>host</a:t>
            </a:r>
            <a:r>
              <a:rPr lang="pt-BR" sz="2100" dirty="0"/>
              <a:t> repete a operação 4 para os sete </a:t>
            </a:r>
            <a:r>
              <a:rPr lang="pt-BR" sz="2100" i="1" dirty="0"/>
              <a:t>bits</a:t>
            </a:r>
            <a:r>
              <a:rPr lang="pt-BR" sz="2100" dirty="0"/>
              <a:t> de dados restantes e para o </a:t>
            </a:r>
            <a:r>
              <a:rPr lang="pt-BR" sz="2100" i="1" dirty="0"/>
              <a:t>bit</a:t>
            </a:r>
            <a:r>
              <a:rPr lang="pt-BR" sz="2100" dirty="0"/>
              <a:t> de paridade.</a:t>
            </a:r>
          </a:p>
          <a:p>
            <a:pPr lvl="1"/>
            <a:r>
              <a:rPr lang="pt-BR" sz="2100" dirty="0"/>
              <a:t>Após enviar o </a:t>
            </a:r>
            <a:r>
              <a:rPr lang="pt-BR" sz="2100" i="1" dirty="0"/>
              <a:t>bit</a:t>
            </a:r>
            <a:r>
              <a:rPr lang="pt-BR" sz="2100" dirty="0"/>
              <a:t> de paridade, o host desabilita a linha </a:t>
            </a:r>
            <a:r>
              <a:rPr lang="pt-BR" sz="2100" b="1" dirty="0"/>
              <a:t>ps2d</a:t>
            </a:r>
            <a:r>
              <a:rPr lang="pt-BR" sz="2100" dirty="0"/>
              <a:t> (isto é, coloca em alta impedância). O dispositivo PS2 agora toma a linha de dados e reconhece o fim da transmissão colocando a linha </a:t>
            </a:r>
            <a:r>
              <a:rPr lang="pt-BR" sz="2100" b="1" dirty="0"/>
              <a:t>ps2d</a:t>
            </a:r>
            <a:r>
              <a:rPr lang="pt-BR" sz="2100" dirty="0"/>
              <a:t> em 0. Se desejado, o </a:t>
            </a:r>
            <a:r>
              <a:rPr lang="pt-BR" sz="2100" i="1" dirty="0"/>
              <a:t>host</a:t>
            </a:r>
            <a:r>
              <a:rPr lang="pt-BR" sz="2100" dirty="0"/>
              <a:t> pode verificar este valor na última transição de ‘1’ para ‘0’ da linha </a:t>
            </a:r>
            <a:r>
              <a:rPr lang="pt-BR" sz="2100" b="1" dirty="0"/>
              <a:t>ps2c</a:t>
            </a:r>
            <a:r>
              <a:rPr lang="pt-BR" sz="2100" dirty="0"/>
              <a:t> para verificar que o pacote foi transmitido com sucesso.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212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</a:t>
            </a:r>
            <a:r>
              <a:rPr lang="en-US" dirty="0"/>
              <a:t>PS2</a:t>
            </a:r>
            <a:br>
              <a:rPr lang="en-US" dirty="0"/>
            </a:b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um controlador PS2 é mostrado na figura. 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BECF52-1F2C-5735-3895-D796F7F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1869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</a:t>
            </a:r>
            <a:r>
              <a:rPr lang="en-US" dirty="0"/>
              <a:t>PS2</a:t>
            </a:r>
            <a:br>
              <a:rPr lang="en-US" dirty="0"/>
            </a:b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Ele consiste do subsistema de recepção, o subsistema de transmissão e um FIFO buffer. </a:t>
            </a:r>
          </a:p>
          <a:p>
            <a:r>
              <a:rPr lang="pt-BR" sz="2400" dirty="0"/>
              <a:t>Os sinais </a:t>
            </a:r>
            <a:r>
              <a:rPr lang="pt-BR" sz="2400" b="1" dirty="0" err="1"/>
              <a:t>tx_idle</a:t>
            </a:r>
            <a:r>
              <a:rPr lang="pt-BR" sz="2400" dirty="0"/>
              <a:t> (para “</a:t>
            </a:r>
            <a:r>
              <a:rPr lang="pt-BR" sz="2400" i="1" dirty="0" err="1"/>
              <a:t>transmitter</a:t>
            </a:r>
            <a:r>
              <a:rPr lang="pt-BR" sz="2400" i="1" dirty="0"/>
              <a:t> </a:t>
            </a:r>
            <a:r>
              <a:rPr lang="pt-BR" sz="2400" i="1" dirty="0" err="1"/>
              <a:t>idle</a:t>
            </a:r>
            <a:r>
              <a:rPr lang="pt-BR" sz="2400" dirty="0"/>
              <a:t>”), </a:t>
            </a:r>
            <a:r>
              <a:rPr lang="pt-BR" sz="2400" b="1" dirty="0" err="1"/>
              <a:t>rx_idle</a:t>
            </a:r>
            <a:r>
              <a:rPr lang="pt-BR" sz="2400" dirty="0"/>
              <a:t> (para “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idle</a:t>
            </a:r>
            <a:r>
              <a:rPr lang="pt-BR" sz="2400" dirty="0"/>
              <a:t>”) e </a:t>
            </a:r>
            <a:r>
              <a:rPr lang="pt-BR" sz="2400" b="1" dirty="0" err="1"/>
              <a:t>rx_en</a:t>
            </a:r>
            <a:r>
              <a:rPr lang="pt-BR" sz="2400" dirty="0"/>
              <a:t> (para “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enable</a:t>
            </a:r>
            <a:r>
              <a:rPr lang="pt-BR" sz="2400" dirty="0"/>
              <a:t>) são usados para coordenar as operações de recepção e transmissão de forma que unicamente um tipo de operação seja realizado por vez. </a:t>
            </a:r>
          </a:p>
          <a:p>
            <a:r>
              <a:rPr lang="pt-BR" sz="2400" dirty="0"/>
              <a:t>O FIFO </a:t>
            </a:r>
            <a:r>
              <a:rPr lang="pt-BR" sz="2400" i="1" dirty="0"/>
              <a:t>buffer</a:t>
            </a:r>
            <a:r>
              <a:rPr lang="pt-BR" sz="2400" dirty="0"/>
              <a:t> é inserido após o sistema de recepção para fornecer algum espaço de armazenamento já que o dispositivo PS2 pode enviar pacotes continuamente à medida que o mouse é movido ou o teclado é pressionado. </a:t>
            </a:r>
          </a:p>
          <a:p>
            <a:r>
              <a:rPr lang="pt-BR" sz="2400" dirty="0"/>
              <a:t>Por outro lado, o circuito que está transmitindo vai utilizar o PS2 ocasionalmente e pode controlar a taxa, assim o sistema de transmissão não precisa de </a:t>
            </a:r>
            <a:r>
              <a:rPr lang="pt-BR" sz="2400" i="1" dirty="0"/>
              <a:t>buffer</a:t>
            </a:r>
            <a:r>
              <a:rPr lang="pt-BR" sz="2400" dirty="0"/>
              <a:t>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080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37760"/>
          </a:xfrm>
        </p:spPr>
        <p:txBody>
          <a:bodyPr>
            <a:normAutofit/>
          </a:bodyPr>
          <a:lstStyle/>
          <a:p>
            <a:r>
              <a:rPr lang="pt-BR" sz="2400" dirty="0"/>
              <a:t>O projeto básico de um subsistema de recepção consiste em um circuito de detecção da borda de descida, que gera um </a:t>
            </a:r>
            <a:r>
              <a:rPr lang="pt-BR" sz="2400" i="1" dirty="0" err="1"/>
              <a:t>tick</a:t>
            </a:r>
            <a:r>
              <a:rPr lang="pt-BR" sz="2400" dirty="0"/>
              <a:t> com duração de um ciclo de </a:t>
            </a:r>
            <a:r>
              <a:rPr lang="pt-BR" sz="2400" i="1" dirty="0" err="1"/>
              <a:t>clock</a:t>
            </a:r>
            <a:r>
              <a:rPr lang="pt-BR" sz="2400" dirty="0"/>
              <a:t> na borda de descida do sinal </a:t>
            </a:r>
            <a:r>
              <a:rPr lang="pt-BR" sz="2400" b="1" dirty="0"/>
              <a:t>ps2c</a:t>
            </a:r>
            <a:r>
              <a:rPr lang="pt-BR" sz="2400" dirty="0"/>
              <a:t>, e um circuito de deslocamento, que desloca para dentro e remonta o dado a partir dos </a:t>
            </a:r>
            <a:r>
              <a:rPr lang="pt-BR" sz="2400" i="1" dirty="0"/>
              <a:t>bits</a:t>
            </a:r>
            <a:r>
              <a:rPr lang="pt-BR" sz="2400" dirty="0"/>
              <a:t> de dados seriais. </a:t>
            </a:r>
          </a:p>
          <a:p>
            <a:r>
              <a:rPr lang="pt-BR" sz="2400" dirty="0"/>
              <a:t>Uma FSMD é usada para coordenar a operação total.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circuito de detecção de borda detecta a borda de descida do sinal de </a:t>
            </a:r>
            <a:r>
              <a:rPr lang="pt-BR" sz="2400" i="1" dirty="0" err="1"/>
              <a:t>clock</a:t>
            </a:r>
            <a:r>
              <a:rPr lang="pt-BR" sz="2400" dirty="0"/>
              <a:t> de entrada e gera um </a:t>
            </a:r>
            <a:r>
              <a:rPr lang="pt-BR" sz="2400" i="1" dirty="0" err="1"/>
              <a:t>tick</a:t>
            </a:r>
            <a:r>
              <a:rPr lang="pt-BR" sz="2400" dirty="0"/>
              <a:t> de habilitação.</a:t>
            </a:r>
          </a:p>
          <a:p>
            <a:r>
              <a:rPr lang="pt-BR" sz="2400" dirty="0"/>
              <a:t>Entretanto, por causa de algum potencial ruído e transição lenta, um circuito de filtragem é adicionado para eliminar </a:t>
            </a:r>
            <a:r>
              <a:rPr lang="pt-BR" sz="2400" i="1" dirty="0" err="1"/>
              <a:t>glitches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do sistema de filtragem do sinal </a:t>
            </a:r>
            <a:r>
              <a:rPr lang="pt-BR" sz="2400" i="1" dirty="0"/>
              <a:t>ps2c</a:t>
            </a:r>
            <a:r>
              <a:rPr lang="pt-BR" sz="2400" dirty="0"/>
              <a:t> e detecção da borda de descida é mostrado abaixo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2047899"/>
            <a:ext cx="719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20- Monitor Recepção Teclado PS2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8- Teclado PS2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circuito é composto de um registrador de deslocamento de 8 </a:t>
            </a:r>
            <a:r>
              <a:rPr lang="pt-BR" sz="2400" i="1" dirty="0"/>
              <a:t>bits</a:t>
            </a:r>
            <a:r>
              <a:rPr lang="pt-BR" sz="2400" dirty="0"/>
              <a:t> e retorna '1' ou '0‘, respectivamente, quando oito </a:t>
            </a:r>
            <a:r>
              <a:rPr lang="pt-BR" sz="2400" i="1" dirty="0"/>
              <a:t>bits</a:t>
            </a:r>
            <a:r>
              <a:rPr lang="pt-BR" sz="2400" dirty="0"/>
              <a:t> consecutivos 1's ou 0's são recebidos.</a:t>
            </a:r>
          </a:p>
          <a:p>
            <a:r>
              <a:rPr lang="pt-BR" sz="2400" dirty="0"/>
              <a:t>Quaisquer </a:t>
            </a:r>
            <a:r>
              <a:rPr lang="pt-BR" sz="2400" i="1" dirty="0" err="1"/>
              <a:t>glitches</a:t>
            </a:r>
            <a:r>
              <a:rPr lang="pt-BR" sz="2400" dirty="0"/>
              <a:t> mais curtos do que 8 ciclos de </a:t>
            </a:r>
            <a:r>
              <a:rPr lang="pt-BR" sz="2400" i="1" dirty="0" err="1"/>
              <a:t>clock</a:t>
            </a:r>
            <a:r>
              <a:rPr lang="pt-BR" sz="2400" dirty="0"/>
              <a:t> serão ignorados. </a:t>
            </a:r>
          </a:p>
          <a:p>
            <a:r>
              <a:rPr lang="pt-BR" sz="2400" dirty="0"/>
              <a:t>O sinal de saída filtrado é então usado em um circuito de detecção da borda de descida que gera o sinal </a:t>
            </a:r>
            <a:r>
              <a:rPr lang="pt-BR" sz="2400" b="1" dirty="0" err="1"/>
              <a:t>fall_edge</a:t>
            </a:r>
            <a:r>
              <a:rPr lang="pt-BR" sz="2400" dirty="0"/>
              <a:t>.</a:t>
            </a:r>
          </a:p>
          <a:p>
            <a:r>
              <a:rPr lang="pt-BR" sz="2400" dirty="0"/>
              <a:t>A cascata de registradores do circuito de filtragem também funciona como sincronizador.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6968" cy="4937760"/>
          </a:xfrm>
        </p:spPr>
        <p:txBody>
          <a:bodyPr>
            <a:normAutofit fontScale="92500"/>
          </a:bodyPr>
          <a:lstStyle/>
          <a:p>
            <a:r>
              <a:rPr lang="pt-BR" dirty="0"/>
              <a:t>A carta  ASMD do sistema de</a:t>
            </a:r>
          </a:p>
          <a:p>
            <a:pPr>
              <a:buNone/>
            </a:pPr>
            <a:r>
              <a:rPr lang="pt-BR" dirty="0"/>
              <a:t>recepção  é apresentada na figura </a:t>
            </a:r>
          </a:p>
          <a:p>
            <a:pPr>
              <a:buNone/>
            </a:pPr>
            <a:r>
              <a:rPr lang="pt-BR" dirty="0"/>
              <a:t>ao lado</a:t>
            </a:r>
          </a:p>
          <a:p>
            <a:r>
              <a:rPr lang="pt-BR" dirty="0"/>
              <a:t>O receptor está inicialmente no estado</a:t>
            </a:r>
          </a:p>
          <a:p>
            <a:pPr>
              <a:buNone/>
            </a:pPr>
            <a:r>
              <a:rPr lang="pt-BR" dirty="0"/>
              <a:t>estado </a:t>
            </a:r>
            <a:r>
              <a:rPr lang="pt-BR" b="1" dirty="0" err="1"/>
              <a:t>idle</a:t>
            </a:r>
            <a:r>
              <a:rPr lang="pt-BR" dirty="0"/>
              <a:t>. </a:t>
            </a:r>
          </a:p>
          <a:p>
            <a:r>
              <a:rPr lang="pt-BR" dirty="0"/>
              <a:t>Ele inclui um sinal de controle</a:t>
            </a:r>
          </a:p>
          <a:p>
            <a:pPr>
              <a:buNone/>
            </a:pPr>
            <a:r>
              <a:rPr lang="pt-BR" b="1" dirty="0" err="1"/>
              <a:t>rx_en</a:t>
            </a:r>
            <a:r>
              <a:rPr lang="pt-BR" dirty="0"/>
              <a:t> que é usado para habilitar ou não a </a:t>
            </a:r>
          </a:p>
          <a:p>
            <a:pPr>
              <a:buNone/>
            </a:pPr>
            <a:r>
              <a:rPr lang="pt-BR" dirty="0"/>
              <a:t>operação de recepção. </a:t>
            </a:r>
          </a:p>
          <a:p>
            <a:r>
              <a:rPr lang="pt-BR" dirty="0"/>
              <a:t>O propósito deste sinal é coordenar  a </a:t>
            </a:r>
          </a:p>
          <a:p>
            <a:pPr>
              <a:buNone/>
            </a:pPr>
            <a:r>
              <a:rPr lang="pt-BR" dirty="0"/>
              <a:t>operação bidirecional.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698C87-C255-7479-7362-ACA98AF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6968" cy="49377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Após a primeira borda de descida do </a:t>
            </a:r>
            <a:r>
              <a:rPr lang="pt-BR" sz="2400" i="1" dirty="0" err="1"/>
              <a:t>clock</a:t>
            </a:r>
            <a:r>
              <a:rPr lang="pt-BR" sz="2400" dirty="0"/>
              <a:t> e tendo </a:t>
            </a:r>
            <a:r>
              <a:rPr lang="pt-BR" sz="2400" b="1" dirty="0" err="1"/>
              <a:t>rx</a:t>
            </a:r>
            <a:r>
              <a:rPr lang="pt-BR" sz="2400" i="1" dirty="0" err="1"/>
              <a:t>_</a:t>
            </a:r>
            <a:r>
              <a:rPr lang="pt-BR" sz="2400" b="1" dirty="0" err="1"/>
              <a:t>en</a:t>
            </a:r>
            <a:r>
              <a:rPr lang="pt-BR" sz="2400" dirty="0"/>
              <a:t> ativado, a FSMD desloca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 para dentro do registrador </a:t>
            </a:r>
            <a:r>
              <a:rPr lang="pt-BR" sz="2400" b="1" dirty="0"/>
              <a:t>b</a:t>
            </a:r>
            <a:r>
              <a:rPr lang="pt-BR" sz="2400" dirty="0"/>
              <a:t> e se move ao estado </a:t>
            </a:r>
            <a:r>
              <a:rPr lang="pt-BR" sz="2400" b="1" dirty="0" err="1"/>
              <a:t>dps</a:t>
            </a:r>
            <a:r>
              <a:rPr lang="pt-BR" sz="2400" dirty="0"/>
              <a:t>.  </a:t>
            </a:r>
          </a:p>
          <a:p>
            <a:r>
              <a:rPr lang="pt-BR" sz="2400" dirty="0"/>
              <a:t>No estado </a:t>
            </a:r>
            <a:r>
              <a:rPr lang="pt-BR" sz="2400" b="1" dirty="0" err="1"/>
              <a:t>dps</a:t>
            </a:r>
            <a:r>
              <a:rPr lang="pt-BR" sz="2400" dirty="0"/>
              <a:t>, 10 </a:t>
            </a:r>
            <a:r>
              <a:rPr lang="pt-BR" sz="2400" i="1" dirty="0"/>
              <a:t>bits,</a:t>
            </a:r>
            <a:r>
              <a:rPr lang="pt-BR" sz="2400" dirty="0"/>
              <a:t> o que inclui os 8 </a:t>
            </a:r>
            <a:r>
              <a:rPr lang="pt-BR" sz="2400" i="1" dirty="0"/>
              <a:t>bits</a:t>
            </a:r>
            <a:r>
              <a:rPr lang="pt-BR" sz="2400" dirty="0"/>
              <a:t> de dado, o </a:t>
            </a:r>
            <a:r>
              <a:rPr lang="pt-BR" sz="2400" i="1" dirty="0"/>
              <a:t>bit</a:t>
            </a:r>
            <a:r>
              <a:rPr lang="pt-BR" sz="2400" dirty="0"/>
              <a:t> de paridade 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 são amostrados na borda de descida do sinal </a:t>
            </a:r>
            <a:r>
              <a:rPr lang="pt-BR" sz="2400" b="1" dirty="0"/>
              <a:t>ps2c</a:t>
            </a:r>
            <a:r>
              <a:rPr lang="pt-BR" sz="2400" dirty="0"/>
              <a:t> e os nove primeiros são deslocados para dentro do registrador </a:t>
            </a:r>
            <a:r>
              <a:rPr lang="pt-BR" sz="2400" b="1" dirty="0"/>
              <a:t>b</a:t>
            </a:r>
            <a:r>
              <a:rPr lang="pt-BR" sz="2400" dirty="0"/>
              <a:t> </a:t>
            </a:r>
          </a:p>
          <a:p>
            <a:r>
              <a:rPr lang="pt-BR" sz="2400" dirty="0"/>
              <a:t>A FSMD se move então ao estado </a:t>
            </a:r>
            <a:r>
              <a:rPr lang="pt-BR" sz="2400" b="1" dirty="0" err="1"/>
              <a:t>load</a:t>
            </a:r>
            <a:r>
              <a:rPr lang="pt-BR" sz="2400" dirty="0"/>
              <a:t>, em que um ciclo de </a:t>
            </a:r>
            <a:r>
              <a:rPr lang="pt-BR" sz="2400" i="1" dirty="0" err="1"/>
              <a:t>clock</a:t>
            </a:r>
            <a:r>
              <a:rPr lang="pt-BR" sz="2400" dirty="0"/>
              <a:t> extra é usado para completar o deslocamento do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81062-9C0E-8809-FE4D-65EB21AD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945" cy="4937760"/>
          </a:xfrm>
        </p:spPr>
        <p:txBody>
          <a:bodyPr>
            <a:normAutofit/>
          </a:bodyPr>
          <a:lstStyle/>
          <a:p>
            <a:r>
              <a:rPr lang="pt-BR" sz="2400" dirty="0"/>
              <a:t>Há dois sinais de saída. </a:t>
            </a:r>
          </a:p>
          <a:p>
            <a:r>
              <a:rPr lang="pt-BR" sz="2400" dirty="0"/>
              <a:t>O sinal </a:t>
            </a:r>
            <a:r>
              <a:rPr lang="pt-BR" sz="2400" b="1" dirty="0" err="1"/>
              <a:t>rx_idle</a:t>
            </a:r>
            <a:r>
              <a:rPr lang="pt-BR" sz="2400" dirty="0"/>
              <a:t> indica se o subsistema de recepção está ocioso. </a:t>
            </a:r>
          </a:p>
          <a:p>
            <a:r>
              <a:rPr lang="pt-BR" sz="2400" dirty="0"/>
              <a:t>O sinal </a:t>
            </a:r>
            <a:r>
              <a:rPr lang="pt-BR" sz="2400" b="1" dirty="0" err="1"/>
              <a:t>rx_done_tick</a:t>
            </a:r>
            <a:r>
              <a:rPr lang="pt-BR" sz="2400" b="1" dirty="0"/>
              <a:t> </a:t>
            </a:r>
            <a:r>
              <a:rPr lang="pt-BR" sz="2400" dirty="0"/>
              <a:t>é ativado no estado </a:t>
            </a:r>
            <a:r>
              <a:rPr lang="pt-BR" sz="2400" b="1" dirty="0" err="1"/>
              <a:t>load</a:t>
            </a:r>
            <a:r>
              <a:rPr lang="pt-BR" sz="2400" dirty="0"/>
              <a:t> por um ciclo de </a:t>
            </a:r>
            <a:r>
              <a:rPr lang="pt-BR" sz="2400" i="1" dirty="0" err="1"/>
              <a:t>clock</a:t>
            </a:r>
            <a:r>
              <a:rPr lang="pt-BR" sz="2400" dirty="0"/>
              <a:t> para indicar o fim da recepção de um pacote de dados.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0E0DFD-5E62-FAB5-2D64-C7DA33D3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incluindo o circuito de filtragem e o circuito na carta ASMD é mostrado a seguir.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5A002B-A5C2-1511-792E-03A16E51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21217"/>
            <a:ext cx="61436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ABCF32-BE5F-0910-0058-C9E308E5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35455"/>
            <a:ext cx="74390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5BAEA7-3ABA-3961-6C53-EFFB39CB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7787"/>
            <a:ext cx="59721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A8AD63-AD96-12E7-B17C-7A6DF953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69246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083364-2D6A-9223-F392-C13EEA17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53547"/>
            <a:ext cx="6372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06B21F-42DC-9037-A9A0-F918E21C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315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Protocolo PS2</a:t>
            </a:r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  <a:p>
            <a:pPr lvl="1"/>
            <a:r>
              <a:rPr lang="pt-BR" dirty="0"/>
              <a:t>Comunicação do dispositivo PS2 para o </a:t>
            </a:r>
            <a:r>
              <a:rPr lang="pt-BR" i="1" dirty="0"/>
              <a:t>host</a:t>
            </a:r>
          </a:p>
          <a:p>
            <a:pPr lvl="1"/>
            <a:r>
              <a:rPr lang="pt-BR" dirty="0"/>
              <a:t>Comunicação do </a:t>
            </a:r>
            <a:r>
              <a:rPr lang="pt-BR" i="1" dirty="0"/>
              <a:t>host</a:t>
            </a:r>
            <a:r>
              <a:rPr lang="pt-BR" dirty="0"/>
              <a:t> para o dispositivo PS2 </a:t>
            </a:r>
          </a:p>
          <a:p>
            <a:r>
              <a:rPr lang="pt-BR" dirty="0"/>
              <a:t>Controlador PS2</a:t>
            </a:r>
          </a:p>
          <a:p>
            <a:pPr lvl="1"/>
            <a:r>
              <a:rPr lang="pt-BR" dirty="0"/>
              <a:t>Projeto conceitual</a:t>
            </a:r>
          </a:p>
          <a:p>
            <a:pPr lvl="1"/>
            <a:r>
              <a:rPr lang="pt-BR" dirty="0"/>
              <a:t>Subsistema de recepção PS2</a:t>
            </a:r>
          </a:p>
          <a:p>
            <a:pPr lvl="1"/>
            <a:r>
              <a:rPr lang="pt-BR" dirty="0"/>
              <a:t>Subsistema de transmissão PS2</a:t>
            </a:r>
          </a:p>
          <a:p>
            <a:pPr lvl="1"/>
            <a:r>
              <a:rPr lang="pt-BR" dirty="0"/>
              <a:t>Sistema bidirecional (sem FIFO)</a:t>
            </a:r>
          </a:p>
          <a:p>
            <a:pPr lvl="1"/>
            <a:r>
              <a:rPr lang="pt-BR" dirty="0"/>
              <a:t>Sistema completo </a:t>
            </a:r>
          </a:p>
          <a:p>
            <a:r>
              <a:rPr lang="pt-BR" dirty="0"/>
              <a:t>Inicialização do dispositivo PS2</a:t>
            </a:r>
          </a:p>
          <a:p>
            <a:r>
              <a:rPr lang="pt-BR" dirty="0"/>
              <a:t>Teclado PS2</a:t>
            </a:r>
          </a:p>
          <a:p>
            <a:pPr lvl="1"/>
            <a:r>
              <a:rPr lang="pt-BR" dirty="0"/>
              <a:t>Códigos das teclas no teclado PS2</a:t>
            </a:r>
          </a:p>
          <a:p>
            <a:pPr lvl="1"/>
            <a:r>
              <a:rPr lang="pt-BR" dirty="0"/>
              <a:t>Circuito monitor de comunicação do teclado</a:t>
            </a:r>
          </a:p>
          <a:p>
            <a:pPr lvl="1"/>
            <a:r>
              <a:rPr lang="pt-BR" sz="2500" dirty="0"/>
              <a:t>Circuito de interface do teclado PS2</a:t>
            </a:r>
          </a:p>
          <a:p>
            <a:pPr lvl="1"/>
            <a:r>
              <a:rPr lang="pt-BR" dirty="0"/>
              <a:t>Circuito de verificação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Note que não há detecção de erro no circuito descrito. </a:t>
            </a:r>
          </a:p>
          <a:p>
            <a:r>
              <a:rPr lang="pt-BR" sz="2400" dirty="0"/>
              <a:t>Um projeto mais robusto deveria verificar se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, o </a:t>
            </a:r>
            <a:r>
              <a:rPr lang="pt-BR" sz="2400" i="1" dirty="0"/>
              <a:t>bit</a:t>
            </a:r>
            <a:r>
              <a:rPr lang="pt-BR" sz="2400" dirty="0"/>
              <a:t> de paridade 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 estão corretos. </a:t>
            </a:r>
          </a:p>
          <a:p>
            <a:r>
              <a:rPr lang="pt-BR" sz="2400" dirty="0"/>
              <a:t>Poderia incluir também um circuito </a:t>
            </a:r>
            <a:r>
              <a:rPr lang="pt-BR" sz="2400" i="1" dirty="0" err="1"/>
              <a:t>watchdog</a:t>
            </a:r>
            <a:r>
              <a:rPr lang="pt-BR" sz="2400" i="1" dirty="0"/>
              <a:t> timer</a:t>
            </a:r>
            <a:r>
              <a:rPr lang="pt-BR" sz="2400" dirty="0"/>
              <a:t> para evitar que o circuito fique preso indefinidamente em um estado incorreto.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Diferente do subsistema de recepção, os sinais ps2c e ps2d comunicam em ambas as direções. </a:t>
            </a:r>
          </a:p>
          <a:p>
            <a:r>
              <a:rPr lang="pt-BR" sz="2400" dirty="0"/>
              <a:t>Um </a:t>
            </a:r>
            <a:r>
              <a:rPr lang="pt-BR" sz="2400" i="1" dirty="0"/>
              <a:t>buffer </a:t>
            </a:r>
            <a:r>
              <a:rPr lang="pt-BR" sz="2400" i="1" dirty="0" err="1"/>
              <a:t>tristate</a:t>
            </a:r>
            <a:r>
              <a:rPr lang="pt-BR" sz="2400" dirty="0"/>
              <a:t> é necessário para cada sinal.  A interface </a:t>
            </a:r>
            <a:r>
              <a:rPr lang="pt-BR" sz="2400" i="1" dirty="0" err="1"/>
              <a:t>tristate</a:t>
            </a:r>
            <a:r>
              <a:rPr lang="pt-BR" sz="2400" dirty="0"/>
              <a:t> é mostrada na figura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C41FC-4C8D-BB19-4835-B474B613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5819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sinais </a:t>
            </a:r>
            <a:r>
              <a:rPr lang="pt-BR" sz="2400" b="1" dirty="0" err="1"/>
              <a:t>tri_c</a:t>
            </a:r>
            <a:r>
              <a:rPr lang="pt-BR" sz="2400" dirty="0"/>
              <a:t> e </a:t>
            </a:r>
            <a:r>
              <a:rPr lang="pt-BR" sz="2400" b="1" dirty="0" err="1"/>
              <a:t>tri_d</a:t>
            </a:r>
            <a:r>
              <a:rPr lang="pt-BR" sz="2400" b="1" dirty="0"/>
              <a:t> </a:t>
            </a:r>
            <a:r>
              <a:rPr lang="pt-BR" sz="2400" dirty="0"/>
              <a:t>são sinais de </a:t>
            </a:r>
            <a:r>
              <a:rPr lang="pt-BR" sz="2400" i="1" dirty="0" err="1"/>
              <a:t>enable</a:t>
            </a:r>
            <a:r>
              <a:rPr lang="pt-BR" sz="2400" dirty="0"/>
              <a:t> (habilitação) que controlam os </a:t>
            </a:r>
            <a:r>
              <a:rPr lang="pt-BR" sz="2400" i="1" dirty="0"/>
              <a:t>buffers</a:t>
            </a:r>
            <a:r>
              <a:rPr lang="pt-BR" sz="2400" dirty="0"/>
              <a:t>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Quando eles estão ativados, os sinais </a:t>
            </a:r>
            <a:r>
              <a:rPr lang="pt-BR" sz="2400" b="1" dirty="0"/>
              <a:t>ps2c_out </a:t>
            </a:r>
            <a:r>
              <a:rPr lang="pt-BR" sz="2400" dirty="0"/>
              <a:t>e </a:t>
            </a:r>
            <a:r>
              <a:rPr lang="pt-BR" sz="2400" b="1" dirty="0"/>
              <a:t>ps2d_out </a:t>
            </a:r>
            <a:r>
              <a:rPr lang="pt-BR" sz="2400" dirty="0"/>
              <a:t>são roteados às portas de saída correspondentes. </a:t>
            </a:r>
          </a:p>
          <a:p>
            <a:r>
              <a:rPr lang="pt-BR" sz="2400" dirty="0"/>
              <a:t>Para projetar o subsistema de transmissão, pode-se seguir a sequência do protocolo apresentado anteriormente para criar uma carta ASMD, como a da figura a seguir.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9771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lang="pt-BR" sz="2400" dirty="0"/>
              <a:t>Para projetar o subsistema de transmissão, pode-se seguir a sequência do protocolo apresentado anteriormente para criar uma carta ASMD, como a da figura ao lado. 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A777BE-05CC-BAA1-0024-66748D6B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033689"/>
            <a:ext cx="3495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3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A FSMD está inicialmente no estado </a:t>
            </a:r>
            <a:r>
              <a:rPr lang="pt-BR" sz="2400" b="1" dirty="0" err="1"/>
              <a:t>idle</a:t>
            </a:r>
            <a:r>
              <a:rPr lang="pt-BR" sz="2400" dirty="0"/>
              <a:t>. </a:t>
            </a:r>
          </a:p>
          <a:p>
            <a:r>
              <a:rPr lang="pt-BR" sz="2400" dirty="0"/>
              <a:t>Para iniciar uma transmissão, o </a:t>
            </a:r>
            <a:r>
              <a:rPr lang="pt-BR" sz="2400" i="1" dirty="0"/>
              <a:t>host</a:t>
            </a:r>
            <a:r>
              <a:rPr lang="pt-BR" sz="2400" dirty="0"/>
              <a:t> ativa o sinal </a:t>
            </a:r>
            <a:r>
              <a:rPr lang="pt-BR" sz="2400" b="1" dirty="0"/>
              <a:t>wr_ps2 </a:t>
            </a:r>
            <a:r>
              <a:rPr lang="pt-BR" sz="2400" dirty="0"/>
              <a:t>e coloca o dado no barramento </a:t>
            </a:r>
            <a:r>
              <a:rPr lang="pt-BR" sz="2400" b="1" dirty="0"/>
              <a:t>din</a:t>
            </a:r>
            <a:r>
              <a:rPr lang="pt-BR" sz="2400" dirty="0"/>
              <a:t>.  A FSMD carrega </a:t>
            </a:r>
            <a:r>
              <a:rPr lang="pt-BR" sz="2400" b="1" dirty="0" err="1"/>
              <a:t>din</a:t>
            </a:r>
            <a:r>
              <a:rPr lang="pt-BR" sz="2400" dirty="0"/>
              <a:t>, junto com o </a:t>
            </a:r>
            <a:r>
              <a:rPr lang="pt-BR" sz="2400" i="1" dirty="0"/>
              <a:t>bit</a:t>
            </a:r>
            <a:r>
              <a:rPr lang="pt-BR" sz="2400" dirty="0"/>
              <a:t> de paridade </a:t>
            </a:r>
            <a:r>
              <a:rPr lang="pt-BR" sz="2400" b="1" dirty="0"/>
              <a:t>par</a:t>
            </a:r>
            <a:r>
              <a:rPr lang="pt-BR" sz="2400" dirty="0"/>
              <a:t> para o registrador de deslocamento </a:t>
            </a:r>
            <a:r>
              <a:rPr lang="pt-BR" sz="2400" b="1" dirty="0" err="1"/>
              <a:t>shift_reg</a:t>
            </a:r>
            <a:r>
              <a:rPr lang="pt-BR" sz="2400" dirty="0"/>
              <a:t>, carrega o contador </a:t>
            </a:r>
            <a:r>
              <a:rPr lang="pt-BR" sz="2400" b="1" dirty="0" err="1"/>
              <a:t>c_reg</a:t>
            </a:r>
            <a:r>
              <a:rPr lang="pt-BR" sz="2400" dirty="0"/>
              <a:t> com “11…1” e move ao estado </a:t>
            </a:r>
            <a:r>
              <a:rPr lang="pt-BR" sz="2400" b="1" dirty="0" err="1"/>
              <a:t>waitr</a:t>
            </a:r>
            <a:r>
              <a:rPr lang="pt-BR" sz="2400" dirty="0"/>
              <a:t> (acrônimo para “</a:t>
            </a:r>
            <a:r>
              <a:rPr lang="pt-BR" sz="2400" i="1" dirty="0" err="1"/>
              <a:t>wait</a:t>
            </a:r>
            <a:r>
              <a:rPr lang="pt-BR" sz="2400" i="1" dirty="0"/>
              <a:t> </a:t>
            </a:r>
            <a:r>
              <a:rPr lang="pt-BR" sz="2400" i="1" dirty="0" err="1"/>
              <a:t>receiving</a:t>
            </a:r>
            <a:r>
              <a:rPr lang="pt-BR" sz="2400" dirty="0"/>
              <a:t>”).</a:t>
            </a:r>
          </a:p>
          <a:p>
            <a:r>
              <a:rPr lang="pt-BR" sz="2400" dirty="0"/>
              <a:t>Neste estado, o sistema examina o sinal </a:t>
            </a:r>
            <a:r>
              <a:rPr lang="pt-BR" sz="2400" b="1" dirty="0" err="1"/>
              <a:t>rx_idle</a:t>
            </a:r>
            <a:r>
              <a:rPr lang="pt-BR" sz="2400" dirty="0"/>
              <a:t> para determinar se qualquer operação está em progresso e espera até que a operação chegue ao fim. </a:t>
            </a:r>
          </a:p>
          <a:p>
            <a:r>
              <a:rPr lang="pt-BR" sz="2400" dirty="0"/>
              <a:t>A FSMD se move então para o estado </a:t>
            </a:r>
            <a:r>
              <a:rPr lang="pt-BR" sz="2400" dirty="0" err="1"/>
              <a:t>rts</a:t>
            </a:r>
            <a:r>
              <a:rPr lang="pt-BR" sz="2400" dirty="0"/>
              <a:t> (acrônimo para “</a:t>
            </a:r>
            <a:r>
              <a:rPr lang="pt-BR" sz="2400" dirty="0" err="1"/>
              <a:t>request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send</a:t>
            </a:r>
            <a:r>
              <a:rPr lang="pt-BR" sz="2400" dirty="0"/>
              <a:t>”). </a:t>
            </a:r>
          </a:p>
          <a:p>
            <a:r>
              <a:rPr lang="pt-BR" sz="2400" dirty="0"/>
              <a:t>Nesse estado, o sinal </a:t>
            </a:r>
            <a:r>
              <a:rPr lang="pt-BR" sz="2400" b="1" dirty="0"/>
              <a:t>ps2c_out</a:t>
            </a:r>
            <a:r>
              <a:rPr lang="pt-BR" sz="2400" dirty="0"/>
              <a:t> é colocado em ‘0’ e o sinal de </a:t>
            </a:r>
            <a:r>
              <a:rPr lang="pt-BR" sz="2400" i="1" dirty="0" err="1"/>
              <a:t>enable</a:t>
            </a:r>
            <a:r>
              <a:rPr lang="pt-BR" sz="2400" dirty="0"/>
              <a:t> </a:t>
            </a:r>
            <a:r>
              <a:rPr lang="pt-BR" sz="2400" b="1" dirty="0" err="1"/>
              <a:t>tri_c</a:t>
            </a:r>
            <a:r>
              <a:rPr lang="pt-BR" sz="2400" dirty="0"/>
              <a:t> é ativado para habilitar o correspondente </a:t>
            </a:r>
            <a:r>
              <a:rPr lang="pt-BR" sz="2400" i="1" dirty="0"/>
              <a:t>buffer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O registrador </a:t>
            </a:r>
            <a:r>
              <a:rPr lang="pt-BR" sz="2400" b="1" dirty="0" err="1"/>
              <a:t>c_reg</a:t>
            </a:r>
            <a:r>
              <a:rPr lang="pt-BR" sz="2400" dirty="0"/>
              <a:t> é usado como um contador de 13 </a:t>
            </a:r>
            <a:r>
              <a:rPr lang="pt-BR" sz="2400" i="1" dirty="0"/>
              <a:t>bits</a:t>
            </a:r>
            <a:r>
              <a:rPr lang="pt-BR" sz="2400" dirty="0"/>
              <a:t> para gerar um atraso de 82 µs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3890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FSMD se move então ao estado </a:t>
            </a:r>
            <a:r>
              <a:rPr lang="pt-BR" sz="2400" b="1" dirty="0"/>
              <a:t>start</a:t>
            </a:r>
            <a:r>
              <a:rPr lang="pt-BR" sz="2400" dirty="0"/>
              <a:t>, em que a linha de </a:t>
            </a:r>
            <a:r>
              <a:rPr lang="pt-BR" sz="2400" dirty="0" err="1"/>
              <a:t>clock</a:t>
            </a:r>
            <a:r>
              <a:rPr lang="pt-BR" sz="2400" dirty="0"/>
              <a:t> é desabilitada e a linha de dados é setada para ‘1’. </a:t>
            </a:r>
          </a:p>
          <a:p>
            <a:r>
              <a:rPr lang="pt-BR" sz="2400" dirty="0"/>
              <a:t>O dispositivo PS2 agora cuida do </a:t>
            </a:r>
            <a:r>
              <a:rPr lang="pt-BR" sz="2400" i="1" dirty="0" err="1"/>
              <a:t>clock</a:t>
            </a:r>
            <a:r>
              <a:rPr lang="pt-BR" sz="2400" dirty="0"/>
              <a:t> e gera as transições na linha </a:t>
            </a:r>
            <a:r>
              <a:rPr lang="pt-BR" sz="2400" b="1" dirty="0"/>
              <a:t>ps2c</a:t>
            </a:r>
            <a:r>
              <a:rPr lang="pt-BR" sz="2400" dirty="0"/>
              <a:t>.</a:t>
            </a:r>
          </a:p>
          <a:p>
            <a:r>
              <a:rPr lang="pt-BR" sz="2400" dirty="0"/>
              <a:t>Após detectar a borda de descida do sinal </a:t>
            </a:r>
            <a:r>
              <a:rPr lang="pt-BR" sz="2400" b="1" dirty="0"/>
              <a:t>ps2c</a:t>
            </a:r>
            <a:r>
              <a:rPr lang="pt-BR" sz="2400" dirty="0"/>
              <a:t> através do sinal </a:t>
            </a:r>
            <a:r>
              <a:rPr lang="pt-BR" sz="2400" b="1" dirty="0" err="1"/>
              <a:t>fall_edge</a:t>
            </a:r>
            <a:r>
              <a:rPr lang="pt-BR" sz="2400" dirty="0"/>
              <a:t>, a FSMD vai ao estado </a:t>
            </a:r>
            <a:r>
              <a:rPr lang="pt-BR" sz="2400" b="1" dirty="0"/>
              <a:t>data</a:t>
            </a:r>
            <a:r>
              <a:rPr lang="pt-BR" sz="2400" dirty="0"/>
              <a:t> e desloca “para fora” (ou seja, transmite) os 8 </a:t>
            </a:r>
            <a:r>
              <a:rPr lang="pt-BR" sz="2400" i="1" dirty="0"/>
              <a:t>bits</a:t>
            </a:r>
            <a:r>
              <a:rPr lang="pt-BR" sz="2400" dirty="0"/>
              <a:t> de dados e 1 </a:t>
            </a:r>
            <a:r>
              <a:rPr lang="pt-BR" sz="2400" i="1" dirty="0"/>
              <a:t>bit</a:t>
            </a:r>
            <a:r>
              <a:rPr lang="pt-BR" sz="2400" dirty="0"/>
              <a:t> </a:t>
            </a:r>
            <a:r>
              <a:rPr lang="pt-BR" sz="2400" i="1" dirty="0"/>
              <a:t>de</a:t>
            </a:r>
            <a:r>
              <a:rPr lang="pt-BR" sz="2400" dirty="0"/>
              <a:t> paridade.</a:t>
            </a:r>
          </a:p>
          <a:p>
            <a:r>
              <a:rPr lang="pt-BR" sz="2400" dirty="0"/>
              <a:t>O registrador </a:t>
            </a:r>
            <a:r>
              <a:rPr lang="pt-BR" sz="2400" b="1" dirty="0"/>
              <a:t>n</a:t>
            </a:r>
            <a:r>
              <a:rPr lang="pt-BR" sz="2400" dirty="0"/>
              <a:t> é usado para contar o número de </a:t>
            </a:r>
            <a:r>
              <a:rPr lang="pt-BR" sz="2400" i="1" dirty="0"/>
              <a:t>bits</a:t>
            </a:r>
            <a:r>
              <a:rPr lang="pt-BR" sz="2400" dirty="0"/>
              <a:t> transmitidos. </a:t>
            </a:r>
          </a:p>
          <a:p>
            <a:r>
              <a:rPr lang="pt-BR" sz="2400" dirty="0"/>
              <a:t>A FSMD então se move ao estado </a:t>
            </a:r>
            <a:r>
              <a:rPr lang="pt-BR" sz="2400" b="1" dirty="0"/>
              <a:t>stop</a:t>
            </a:r>
            <a:r>
              <a:rPr lang="pt-BR" sz="2400" dirty="0"/>
              <a:t> em que a linha de dados é desabilitada. 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854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FSMD retorna ao estado </a:t>
            </a:r>
            <a:r>
              <a:rPr lang="pt-BR" sz="2400" b="1" dirty="0" err="1"/>
              <a:t>idle</a:t>
            </a:r>
            <a:r>
              <a:rPr lang="pt-BR" sz="2400" dirty="0"/>
              <a:t> após receber a próxima borda de descida do </a:t>
            </a:r>
            <a:r>
              <a:rPr lang="pt-BR" sz="2400" i="1" dirty="0" err="1"/>
              <a:t>clock</a:t>
            </a:r>
            <a:r>
              <a:rPr lang="pt-BR" sz="2400" dirty="0"/>
              <a:t>. </a:t>
            </a:r>
          </a:p>
          <a:p>
            <a:r>
              <a:rPr lang="pt-BR" sz="2400" dirty="0"/>
              <a:t>A FSMD inclui um sinal </a:t>
            </a:r>
            <a:r>
              <a:rPr lang="pt-BR" sz="2400" b="1" dirty="0" err="1"/>
              <a:t>tx_idle</a:t>
            </a:r>
            <a:r>
              <a:rPr lang="pt-BR" sz="2400" dirty="0"/>
              <a:t> que indica se o subsistema de transmissão está ocioso e o sinal</a:t>
            </a:r>
            <a:r>
              <a:rPr lang="pt-BR" sz="2400" b="1" dirty="0"/>
              <a:t> </a:t>
            </a:r>
            <a:r>
              <a:rPr lang="pt-BR" sz="2400" b="1" dirty="0" err="1"/>
              <a:t>tx_done_tick</a:t>
            </a:r>
            <a:r>
              <a:rPr lang="pt-BR" sz="2400" dirty="0"/>
              <a:t> que é ativado por um ciclo de </a:t>
            </a:r>
            <a:r>
              <a:rPr lang="pt-BR" sz="2400" dirty="0" err="1"/>
              <a:t>clock</a:t>
            </a:r>
            <a:r>
              <a:rPr lang="pt-BR" sz="2400" dirty="0"/>
              <a:t> quando a transmissão termina. </a:t>
            </a:r>
          </a:p>
          <a:p>
            <a:r>
              <a:rPr lang="pt-BR" sz="2400" dirty="0"/>
              <a:t>Um circuito de filtragem é usado para gerar o sinal </a:t>
            </a:r>
            <a:r>
              <a:rPr lang="pt-BR" sz="2400" b="1" dirty="0" err="1"/>
              <a:t>fall_edge</a:t>
            </a:r>
            <a:endParaRPr lang="pt-BR" sz="2400" b="1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630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050C58-FEE1-09A4-B35F-418DF51D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33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7FC8A4-E46F-9B26-B997-58D04001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400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9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D1915-AD87-DC34-6815-A261A71F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57312"/>
            <a:ext cx="6010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padrão PS2 é uma interface serial comumente usada por um mouse ou teclado.</a:t>
            </a:r>
          </a:p>
          <a:p>
            <a:r>
              <a:rPr lang="pt-BR" dirty="0"/>
              <a:t>As atividades de um dispositivo PS2 são embutidas em um conjunto de pacotes que são transmitidos ao </a:t>
            </a:r>
            <a:r>
              <a:rPr lang="pt-BR" i="1" dirty="0"/>
              <a:t>host</a:t>
            </a:r>
            <a:r>
              <a:rPr lang="pt-BR" dirty="0"/>
              <a:t> por duas linhas seriais.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98FDDD-D6BF-1D99-C4E5-55DEA7D2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85875"/>
            <a:ext cx="6276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4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5F8901-7D8B-36CF-13BD-C6E5E81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19200"/>
            <a:ext cx="7800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9470EE-A831-7229-6984-E8D398CA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5876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BE907B-F95B-7A46-9140-21FF8E03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5153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Este circuito também não tem nenhuma verificação de erro.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4036D6-A7CC-2543-FA6B-3FCB117E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5651"/>
            <a:ext cx="6829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8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o sistema bidirecional que incorpora a comunicação nas duas direções sem previsão de </a:t>
            </a:r>
            <a:r>
              <a:rPr lang="pt-BR" sz="2400" i="1" dirty="0"/>
              <a:t>buffer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0C2A42-7A5B-6067-DD5B-8E19DE20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76586"/>
            <a:ext cx="5000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5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abaixo descreve o sistema bidirecional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78636-F20E-265E-4151-0B163C4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844824"/>
            <a:ext cx="674314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E20237-7111-ABCF-2645-12782B7E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412776"/>
            <a:ext cx="5446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4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13F99-6B3F-7288-F9F3-0A5F7E12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57992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algumas aplicações é importante ter um buffer na recepção do PS2, assim o sistema completo deve ser implementado, como mostrado na figura repetida aqui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7DF6F-A8D2-3F2F-0604-594200F8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344146"/>
            <a:ext cx="6984776" cy="41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 porta PS2 foi introduzida no PC </a:t>
            </a:r>
            <a:r>
              <a:rPr lang="pt-BR" i="1" dirty="0" err="1"/>
              <a:t>Personal</a:t>
            </a:r>
            <a:r>
              <a:rPr lang="pt-BR" dirty="0"/>
              <a:t> </a:t>
            </a:r>
            <a:r>
              <a:rPr lang="pt-BR" i="1" dirty="0"/>
              <a:t>System</a:t>
            </a:r>
            <a:r>
              <a:rPr lang="pt-BR" dirty="0"/>
              <a:t> 2 da IBM</a:t>
            </a:r>
          </a:p>
          <a:p>
            <a:r>
              <a:rPr lang="pt-BR" dirty="0"/>
              <a:t>É uma interface largamente usada para teclado e mouse se comunicarem com o sistema principal (</a:t>
            </a:r>
            <a:r>
              <a:rPr lang="pt-BR" i="1" dirty="0"/>
              <a:t>host</a:t>
            </a:r>
            <a:r>
              <a:rPr lang="pt-BR" dirty="0"/>
              <a:t>)</a:t>
            </a:r>
          </a:p>
          <a:p>
            <a:r>
              <a:rPr lang="pt-BR" dirty="0"/>
              <a:t>A porta PS2 contém dois fios para o propósito de comunicação. </a:t>
            </a:r>
          </a:p>
          <a:p>
            <a:pPr lvl="1"/>
            <a:r>
              <a:rPr lang="pt-BR" dirty="0"/>
              <a:t>Um fio é para o dado bidirecional que é transmitido serialmente. </a:t>
            </a:r>
          </a:p>
          <a:p>
            <a:pPr lvl="1"/>
            <a:r>
              <a:rPr lang="pt-BR" dirty="0"/>
              <a:t>O outro fio é para a informação de </a:t>
            </a:r>
            <a:r>
              <a:rPr lang="pt-BR" i="1" dirty="0" err="1"/>
              <a:t>clock</a:t>
            </a:r>
            <a:r>
              <a:rPr lang="pt-BR" dirty="0"/>
              <a:t> que especifica quando o dado é válido e pode ser lido.  </a:t>
            </a:r>
          </a:p>
          <a:p>
            <a:r>
              <a:rPr lang="pt-BR" dirty="0"/>
              <a:t>Tanto o host quanto o dispositivo PS2 podem iniciar a transferência de dados. O </a:t>
            </a:r>
            <a:r>
              <a:rPr lang="pt-BR" i="1" dirty="0"/>
              <a:t>host</a:t>
            </a:r>
            <a:r>
              <a:rPr lang="pt-BR" dirty="0"/>
              <a:t> “escuta” e recebe dado de um dispositivo PS2 a maioria do tempo, mas pode ocasionalmente enviar um comando ao teclado ou </a:t>
            </a:r>
            <a:r>
              <a:rPr lang="pt-BR" i="1" dirty="0"/>
              <a:t>mouse</a:t>
            </a:r>
            <a:r>
              <a:rPr lang="pt-BR" dirty="0"/>
              <a:t> para modificar certos parâmetros</a:t>
            </a:r>
          </a:p>
          <a:p>
            <a:r>
              <a:rPr lang="pt-BR" dirty="0"/>
              <a:t>Além disso, o dispositivo PS2 e não o </a:t>
            </a:r>
            <a:r>
              <a:rPr lang="pt-BR" i="1" dirty="0"/>
              <a:t>host</a:t>
            </a:r>
            <a:r>
              <a:rPr lang="pt-BR" dirty="0"/>
              <a:t>, gera o sinal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As linhas de dado e </a:t>
            </a:r>
            <a:r>
              <a:rPr lang="pt-BR" i="1" dirty="0" err="1"/>
              <a:t>clock</a:t>
            </a:r>
            <a:r>
              <a:rPr lang="pt-BR" dirty="0"/>
              <a:t> são bidirecionais. Elas usam tecnologia </a:t>
            </a:r>
            <a:r>
              <a:rPr lang="pt-BR" i="1" dirty="0"/>
              <a:t>open-</a:t>
            </a:r>
            <a:r>
              <a:rPr lang="pt-BR" i="1" dirty="0" err="1"/>
              <a:t>drain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212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abaixo mostra o sistema completo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F81F6-4010-2634-24E4-2DA36854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87842"/>
            <a:ext cx="6981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EFA38B-9A2D-984E-ADEE-07BE0A33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6181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1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6CFB04-13BF-0F71-C7E9-61068590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01846"/>
            <a:ext cx="4562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8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 sinal genérico W especifica o tamanho da FIFO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A0D28-04BF-2C9C-6EE7-D9E09B9A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19200"/>
            <a:ext cx="5915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4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do dispositivo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dispositivo PS2 tem um controlador interno que monitora as atividades do dispositivo e codifica as atividades em uma sequência de </a:t>
            </a:r>
            <a:r>
              <a:rPr lang="pt-BR" sz="2400" i="1" dirty="0"/>
              <a:t>bytes</a:t>
            </a:r>
            <a:r>
              <a:rPr lang="pt-BR" sz="2400" dirty="0"/>
              <a:t> seguindo um protocolo pré-definido</a:t>
            </a:r>
          </a:p>
          <a:p>
            <a:r>
              <a:rPr lang="pt-BR" sz="2400" dirty="0"/>
              <a:t>Na energização (</a:t>
            </a:r>
            <a:r>
              <a:rPr lang="pt-BR" sz="2400" i="1" dirty="0" err="1"/>
              <a:t>power-on</a:t>
            </a:r>
            <a:r>
              <a:rPr lang="pt-BR" sz="2400" dirty="0"/>
              <a:t>), o controlador automaticamente reseta os parâmetros para a configuração </a:t>
            </a:r>
            <a:r>
              <a:rPr lang="pt-BR" sz="2400" i="1" dirty="0"/>
              <a:t>default</a:t>
            </a:r>
            <a:r>
              <a:rPr lang="pt-BR" sz="2400" dirty="0"/>
              <a:t> e executa um autoteste para diagnóstico</a:t>
            </a:r>
          </a:p>
          <a:p>
            <a:r>
              <a:rPr lang="pt-BR" sz="2400" dirty="0"/>
              <a:t>Após passar o teste, um teclado PS2 envia um pacote AA ao </a:t>
            </a:r>
            <a:r>
              <a:rPr lang="pt-BR" sz="2400" i="1" dirty="0"/>
              <a:t>host</a:t>
            </a:r>
            <a:r>
              <a:rPr lang="pt-BR" sz="2400" dirty="0"/>
              <a:t> e um </a:t>
            </a:r>
            <a:r>
              <a:rPr lang="pt-BR" sz="2400" i="1" dirty="0"/>
              <a:t>mouse</a:t>
            </a:r>
            <a:r>
              <a:rPr lang="pt-BR" sz="2400" dirty="0"/>
              <a:t> transmite dois pacotes,  AA e 00, ao </a:t>
            </a:r>
            <a:r>
              <a:rPr lang="pt-BR" sz="2400" i="1" dirty="0"/>
              <a:t>host</a:t>
            </a:r>
          </a:p>
          <a:p>
            <a:r>
              <a:rPr lang="pt-BR" sz="2400" dirty="0"/>
              <a:t>O </a:t>
            </a:r>
            <a:r>
              <a:rPr lang="pt-BR" sz="2400" i="1" dirty="0"/>
              <a:t>host</a:t>
            </a:r>
            <a:r>
              <a:rPr lang="pt-BR" sz="2400" dirty="0"/>
              <a:t> funciona como receptor a maior parte do tempo, mas pode enviar comandos ao dispositivo PS2 para perguntar sobre algum status ou </a:t>
            </a:r>
            <a:r>
              <a:rPr lang="pt-BR" sz="2400" dirty="0" err="1"/>
              <a:t>setar</a:t>
            </a:r>
            <a:r>
              <a:rPr lang="pt-BR" sz="2400" dirty="0"/>
              <a:t> alguns parâmetros, como a taxa de </a:t>
            </a:r>
            <a:r>
              <a:rPr lang="pt-BR" sz="2400" i="1" dirty="0" err="1"/>
              <a:t>typematic</a:t>
            </a:r>
            <a:r>
              <a:rPr lang="pt-BR" sz="2400" dirty="0"/>
              <a:t> do teclado, por exemplo </a:t>
            </a:r>
          </a:p>
        </p:txBody>
      </p:sp>
    </p:spTree>
    <p:extLst>
      <p:ext uri="{BB962C8B-B14F-4D97-AF65-F5344CB8AC3E}">
        <p14:creationId xmlns:p14="http://schemas.microsoft.com/office/powerpoint/2010/main" val="1567661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do dispositivo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comandos são na forma de pacotes de 8 bits.  </a:t>
            </a:r>
          </a:p>
          <a:p>
            <a:r>
              <a:rPr lang="pt-BR" sz="2400" dirty="0"/>
              <a:t>Após receber o comando, o dispositivo PS2 primeiro transmite o </a:t>
            </a:r>
            <a:r>
              <a:rPr lang="pt-BR" sz="2400" i="1" dirty="0"/>
              <a:t>byte</a:t>
            </a:r>
            <a:r>
              <a:rPr lang="pt-BR" sz="2400" dirty="0"/>
              <a:t> de reconhecimento (</a:t>
            </a:r>
            <a:r>
              <a:rPr lang="pt-BR" sz="2400" i="1" dirty="0" err="1"/>
              <a:t>acknowledge</a:t>
            </a:r>
            <a:r>
              <a:rPr lang="pt-BR" sz="2400" dirty="0"/>
              <a:t>) FA e então executa a operação designada</a:t>
            </a:r>
          </a:p>
          <a:p>
            <a:r>
              <a:rPr lang="pt-BR" sz="2400" dirty="0"/>
              <a:t>A configuração default de um teclado PS2 trabalha propriamente para muitas aplicações e consequentemente pode-se usar o teclado sem que o host tenha que enviar nenhum comando </a:t>
            </a:r>
          </a:p>
          <a:p>
            <a:r>
              <a:rPr lang="pt-BR" sz="2400" dirty="0"/>
              <a:t>Por outro lado, a configuração </a:t>
            </a:r>
            <a:r>
              <a:rPr lang="pt-BR" sz="2400" i="1" dirty="0"/>
              <a:t>default</a:t>
            </a:r>
            <a:r>
              <a:rPr lang="pt-BR" sz="2400" dirty="0"/>
              <a:t> do </a:t>
            </a:r>
            <a:r>
              <a:rPr lang="pt-BR" sz="2400" i="1" dirty="0"/>
              <a:t>mouse</a:t>
            </a:r>
            <a:r>
              <a:rPr lang="pt-BR" sz="2400" dirty="0"/>
              <a:t> PS2 não é adequada. É preciso enviar comandos adicionais para configurar no modo </a:t>
            </a:r>
            <a:r>
              <a:rPr lang="pt-BR" sz="2400" i="1" dirty="0" err="1"/>
              <a:t>stream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9445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teclado consiste em uma matriz de chaves e um microcontrolador embutido que monitora (isto é, escaneia) a atividade das chaves e envia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codes</a:t>
            </a:r>
            <a:r>
              <a:rPr lang="pt-BR" sz="2400" dirty="0"/>
              <a:t> adequadamente. </a:t>
            </a:r>
          </a:p>
          <a:p>
            <a:r>
              <a:rPr lang="pt-BR" sz="2400" dirty="0"/>
              <a:t>Três tipos de atividades podem ser observadas nas chaves:</a:t>
            </a:r>
          </a:p>
          <a:p>
            <a:pPr lvl="1"/>
            <a:r>
              <a:rPr lang="pt-BR" sz="2000" dirty="0"/>
              <a:t>quando uma chave é pressionada (</a:t>
            </a:r>
            <a:r>
              <a:rPr lang="pt-BR" sz="2000" i="1" dirty="0" err="1"/>
              <a:t>pressed</a:t>
            </a:r>
            <a:r>
              <a:rPr lang="pt-BR" sz="2000" dirty="0"/>
              <a:t>),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desta chave é transmitido;</a:t>
            </a:r>
          </a:p>
          <a:p>
            <a:pPr lvl="1"/>
            <a:r>
              <a:rPr lang="pt-BR" sz="2000" dirty="0"/>
              <a:t>quando uma chave é mantida pressionada continuamente, uma condição conhecida como </a:t>
            </a:r>
            <a:r>
              <a:rPr lang="pt-BR" sz="2000" i="1" dirty="0" err="1"/>
              <a:t>typematic</a:t>
            </a:r>
            <a:r>
              <a:rPr lang="pt-BR" sz="2000" dirty="0"/>
              <a:t>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da tecla é transmitido repetidamente a uma taxa específica.  Por </a:t>
            </a:r>
            <a:r>
              <a:rPr lang="pt-BR" sz="2000" i="1" dirty="0"/>
              <a:t>default</a:t>
            </a:r>
            <a:r>
              <a:rPr lang="pt-BR" sz="2000" dirty="0"/>
              <a:t> esta transmissão se dá a cada 100ms, após a chave ter sido mantida pressionada por mais que 0,5s. </a:t>
            </a:r>
          </a:p>
          <a:p>
            <a:pPr lvl="1"/>
            <a:r>
              <a:rPr lang="pt-BR" sz="2000" dirty="0"/>
              <a:t>quando uma chave é solta (</a:t>
            </a:r>
            <a:r>
              <a:rPr lang="pt-BR" sz="2000" i="1" dirty="0" err="1"/>
              <a:t>released</a:t>
            </a:r>
            <a:r>
              <a:rPr lang="pt-BR" sz="2000" dirty="0"/>
              <a:t>), o </a:t>
            </a:r>
            <a:r>
              <a:rPr lang="pt-BR" sz="2000" i="1" dirty="0"/>
              <a:t>break </a:t>
            </a:r>
            <a:r>
              <a:rPr lang="pt-BR" sz="2000" i="1" dirty="0" err="1"/>
              <a:t>code</a:t>
            </a:r>
            <a:r>
              <a:rPr lang="pt-BR" sz="2000" dirty="0"/>
              <a:t> da tecla é transmitido.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das teclas principais do teclado. 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81BAB-B3FF-4C4B-388A-2F65DB18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95500"/>
            <a:ext cx="74485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tem normalmente um </a:t>
            </a:r>
            <a:r>
              <a:rPr lang="pt-BR" sz="2400" i="1" dirty="0"/>
              <a:t>byte</a:t>
            </a:r>
            <a:r>
              <a:rPr lang="pt-BR" sz="2400" dirty="0"/>
              <a:t> de largura e é representado por dois números hexadecimais.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de A é 1C. </a:t>
            </a:r>
          </a:p>
          <a:p>
            <a:r>
              <a:rPr lang="pt-BR" sz="2400" dirty="0"/>
              <a:t>Os </a:t>
            </a:r>
            <a:r>
              <a:rPr lang="pt-BR" sz="2400" i="1" dirty="0"/>
              <a:t>make </a:t>
            </a:r>
            <a:r>
              <a:rPr lang="pt-BR" sz="2400" i="1" dirty="0" err="1"/>
              <a:t>codes</a:t>
            </a:r>
            <a:r>
              <a:rPr lang="pt-BR" sz="2400" dirty="0"/>
              <a:t> das teclas estendidas podem ter de 2 a 4 bytes.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da tecla ( → ), seta para a direita, é E0 74 e tem dois bytes.</a:t>
            </a:r>
          </a:p>
          <a:p>
            <a:r>
              <a:rPr lang="pt-BR" sz="2400" dirty="0"/>
              <a:t>O </a:t>
            </a:r>
            <a:r>
              <a:rPr lang="pt-BR" sz="2400" i="1" dirty="0"/>
              <a:t>break </a:t>
            </a:r>
            <a:r>
              <a:rPr lang="pt-BR" sz="2400" i="1" dirty="0" err="1"/>
              <a:t>code</a:t>
            </a:r>
            <a:r>
              <a:rPr lang="pt-BR" sz="2400" dirty="0"/>
              <a:t> de uma tecla regular é F0 seguido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da tecla.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break </a:t>
            </a:r>
            <a:r>
              <a:rPr lang="pt-BR" sz="2000" i="1" dirty="0" err="1"/>
              <a:t>code</a:t>
            </a:r>
            <a:r>
              <a:rPr lang="pt-BR" sz="2000" dirty="0"/>
              <a:t> da tecla A é F0 1C.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teclado transmite uma </a:t>
            </a:r>
            <a:r>
              <a:rPr lang="pt-BR" dirty="0" err="1"/>
              <a:t>sequência</a:t>
            </a:r>
            <a:r>
              <a:rPr lang="pt-BR" dirty="0"/>
              <a:t> de </a:t>
            </a:r>
            <a:r>
              <a:rPr lang="pt-BR" i="1" dirty="0"/>
              <a:t>bytes</a:t>
            </a:r>
            <a:r>
              <a:rPr lang="pt-BR" dirty="0"/>
              <a:t> de acordo com a atividade das teclas. </a:t>
            </a:r>
          </a:p>
          <a:p>
            <a:pPr lvl="1"/>
            <a:r>
              <a:rPr lang="pt-BR" dirty="0"/>
              <a:t>Por exemplo, se a tecla A for pressionada e solta, haverá a transmissão dos sinais: 1C F0 1C.</a:t>
            </a:r>
          </a:p>
          <a:p>
            <a:r>
              <a:rPr lang="pt-BR" dirty="0"/>
              <a:t>Se a tecla A for mantida pressionada mais tempo (mais que 0,5s) será transmitida uma </a:t>
            </a:r>
            <a:r>
              <a:rPr lang="pt-BR" dirty="0" err="1"/>
              <a:t>sequência</a:t>
            </a:r>
            <a:r>
              <a:rPr lang="pt-BR" dirty="0"/>
              <a:t> de </a:t>
            </a:r>
            <a:r>
              <a:rPr lang="pt-BR" i="1" dirty="0" err="1"/>
              <a:t>scancodes</a:t>
            </a:r>
            <a:r>
              <a:rPr lang="pt-BR" dirty="0"/>
              <a:t> até que ela seja solta: 1C 1C 1C ... 1C 1C F0 1C</a:t>
            </a:r>
          </a:p>
          <a:p>
            <a:r>
              <a:rPr lang="pt-BR" dirty="0"/>
              <a:t>Múltiplas teclas podem ser pressionadas ao mesmo tempo. </a:t>
            </a:r>
          </a:p>
          <a:p>
            <a:pPr lvl="1"/>
            <a:r>
              <a:rPr lang="pt-BR" dirty="0"/>
              <a:t>Por exemplo, se a tecla </a:t>
            </a:r>
            <a:r>
              <a:rPr lang="pt-BR" i="1" dirty="0" err="1"/>
              <a:t>shift</a:t>
            </a:r>
            <a:r>
              <a:rPr lang="pt-BR" dirty="0"/>
              <a:t> for pressionada e depois a tecla A, e se depois a tecla A é solta e por último a tecla </a:t>
            </a:r>
            <a:r>
              <a:rPr lang="pt-BR" i="1" dirty="0" err="1"/>
              <a:t>shift</a:t>
            </a:r>
            <a:r>
              <a:rPr lang="pt-BR" dirty="0"/>
              <a:t> for solta: 12 1C F0 1C F0 12. </a:t>
            </a:r>
          </a:p>
          <a:p>
            <a:pPr lvl="1"/>
            <a:r>
              <a:rPr lang="pt-BR" dirty="0"/>
              <a:t>Note que esta é a forma de obter a letra A maiúscula porque não há diferença no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dirty="0"/>
              <a:t> da tecla A nos dois casos. O </a:t>
            </a:r>
            <a:r>
              <a:rPr lang="pt-BR" i="1" dirty="0"/>
              <a:t>host</a:t>
            </a:r>
            <a:r>
              <a:rPr lang="pt-BR" dirty="0"/>
              <a:t> é quem mantém informação do </a:t>
            </a:r>
            <a:r>
              <a:rPr lang="pt-BR" i="1" dirty="0" err="1"/>
              <a:t>shift</a:t>
            </a:r>
            <a:r>
              <a:rPr lang="pt-BR" dirty="0"/>
              <a:t> para saber se o A é maiúsculo ou minúsculo.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informação é transmitida como pacote de 11 </a:t>
            </a:r>
            <a:r>
              <a:rPr lang="pt-BR" i="1" dirty="0"/>
              <a:t>bits</a:t>
            </a:r>
            <a:r>
              <a:rPr lang="pt-BR" dirty="0"/>
              <a:t> que contém um </a:t>
            </a:r>
            <a:r>
              <a:rPr lang="pt-BR" i="1" dirty="0"/>
              <a:t>bit</a:t>
            </a:r>
            <a:r>
              <a:rPr lang="pt-BR" dirty="0"/>
              <a:t> de start, 8 </a:t>
            </a:r>
            <a:r>
              <a:rPr lang="pt-BR" i="1" dirty="0"/>
              <a:t>bits</a:t>
            </a:r>
            <a:r>
              <a:rPr lang="pt-BR" dirty="0"/>
              <a:t> de dados, um </a:t>
            </a:r>
            <a:r>
              <a:rPr lang="pt-BR" i="1" dirty="0"/>
              <a:t>bit</a:t>
            </a:r>
            <a:r>
              <a:rPr lang="pt-BR" dirty="0"/>
              <a:t> de paridade e um </a:t>
            </a:r>
            <a:r>
              <a:rPr lang="pt-BR" i="1" dirty="0"/>
              <a:t>stop bit</a:t>
            </a:r>
            <a:r>
              <a:rPr lang="pt-BR" dirty="0"/>
              <a:t>. </a:t>
            </a:r>
          </a:p>
          <a:p>
            <a:r>
              <a:rPr lang="pt-BR" dirty="0"/>
              <a:t>O formato básico é idêntico para o teclado e o mouse, entretanto a interpretação dos dados é totalmente diferente. </a:t>
            </a:r>
          </a:p>
        </p:txBody>
      </p:sp>
    </p:spTree>
    <p:extLst>
      <p:ext uri="{BB962C8B-B14F-4D97-AF65-F5344CB8AC3E}">
        <p14:creationId xmlns:p14="http://schemas.microsoft.com/office/powerpoint/2010/main" val="1075415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programa monitor verifica a chegada de pacotes e mostra os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codes</a:t>
            </a:r>
            <a:r>
              <a:rPr lang="pt-BR" sz="2400" dirty="0"/>
              <a:t> no PC, na janela do programa </a:t>
            </a:r>
            <a:r>
              <a:rPr lang="pt-BR" sz="2400" i="1" dirty="0" err="1"/>
              <a:t>HyperTerminal</a:t>
            </a:r>
            <a:r>
              <a:rPr lang="pt-BR" sz="2400" dirty="0"/>
              <a:t> ou similar </a:t>
            </a:r>
          </a:p>
          <a:p>
            <a:r>
              <a:rPr lang="pt-BR" sz="2400" dirty="0"/>
              <a:t>O projeto básico divide 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recebido em duas partes de quatro </a:t>
            </a:r>
            <a:r>
              <a:rPr lang="pt-BR" sz="2400" i="1" dirty="0"/>
              <a:t>bits</a:t>
            </a:r>
            <a:r>
              <a:rPr lang="pt-BR" sz="2400" dirty="0"/>
              <a:t> e trata cada parte como dígitos hexadecimais. </a:t>
            </a:r>
          </a:p>
          <a:p>
            <a:r>
              <a:rPr lang="pt-BR" sz="2400" dirty="0"/>
              <a:t>Ele então converte os dois dígitos para ASCII e envia o dado para o PC via UART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FSM é usada para controlar a operação total.  </a:t>
            </a:r>
          </a:p>
          <a:p>
            <a:r>
              <a:rPr lang="pt-BR" sz="2400" dirty="0"/>
              <a:t>A operação da UART é iniciada quando um novo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é recebido (indicado pela ativação do </a:t>
            </a:r>
            <a:r>
              <a:rPr lang="pt-BR" sz="2400" i="1" dirty="0" err="1"/>
              <a:t>scan_done_tick</a:t>
            </a:r>
            <a:r>
              <a:rPr lang="pt-BR" sz="2400" dirty="0"/>
              <a:t>).</a:t>
            </a:r>
          </a:p>
          <a:p>
            <a:r>
              <a:rPr lang="pt-BR" sz="2400" dirty="0"/>
              <a:t>A FSM circula através dos estados send1, send0 e </a:t>
            </a:r>
            <a:r>
              <a:rPr lang="pt-BR" sz="2400" dirty="0" err="1"/>
              <a:t>sendb</a:t>
            </a:r>
            <a:r>
              <a:rPr lang="pt-BR" sz="2400" dirty="0"/>
              <a:t> em que os códigos ASCII do dígito MSB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, do dígito LSB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e do espaço em branco são escritos na UART. </a:t>
            </a:r>
          </a:p>
          <a:p>
            <a:r>
              <a:rPr lang="pt-BR" sz="2400" dirty="0"/>
              <a:t>Como a UART tem uma FIFO de quatro palavras, nenhum </a:t>
            </a:r>
            <a:r>
              <a:rPr lang="pt-BR" sz="2400" i="1" dirty="0"/>
              <a:t>overflow</a:t>
            </a:r>
            <a:r>
              <a:rPr lang="pt-BR" sz="2400" dirty="0"/>
              <a:t> ocorre no processo. </a:t>
            </a:r>
          </a:p>
          <a:p>
            <a:r>
              <a:rPr lang="pt-BR" sz="2400" dirty="0"/>
              <a:t>Note que o receptor da UART não é usado e as portas correspondentes são mapeadas para constantes ou deixadas abertas (</a:t>
            </a:r>
            <a:r>
              <a:rPr lang="pt-BR" sz="2400" i="1" dirty="0"/>
              <a:t>open</a:t>
            </a:r>
            <a:r>
              <a:rPr lang="pt-BR" sz="2400" dirty="0"/>
              <a:t>).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programa monitor é mostrado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8AA8CA-32FD-6972-FC38-027BBA11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400600" cy="268504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C89748B-1FC9-E5A8-44CA-DCAC8D70C6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8ED407-1B06-6C2E-4822-F6D33507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6" y="1340768"/>
            <a:ext cx="7906478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587AFA7-A6D7-8E51-B267-C7EDA0DCB5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1A1B76-05C9-1A18-3C7E-A5ED29BB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7" y="1338379"/>
            <a:ext cx="8324829" cy="367479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6043236-E5AE-77CE-E42B-8C8A79E2C7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68883-2E71-46A3-8C40-3B9BF4E7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6370"/>
            <a:ext cx="7155815" cy="2810701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ADD708-F974-18B8-44D8-213FD321FC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E33BD6-3F40-7304-B334-CC9BBD76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552728" cy="520057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Programa monitor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26687CE-2289-4742-01DC-9B498AECE6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2B7649-E25B-5C3C-CC45-EBEAF37B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46921"/>
            <a:ext cx="6912768" cy="547533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FSM é usada para controlar a operação total.  </a:t>
            </a:r>
          </a:p>
          <a:p>
            <a:r>
              <a:rPr lang="pt-BR" sz="2400" dirty="0"/>
              <a:t>A operação da UART é iniciada quando um novo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é recebido (indicado pela ativação do </a:t>
            </a:r>
            <a:r>
              <a:rPr lang="pt-BR" sz="2400" i="1" dirty="0" err="1"/>
              <a:t>scan_done_tick</a:t>
            </a:r>
            <a:r>
              <a:rPr lang="pt-BR" sz="2400" dirty="0"/>
              <a:t>).</a:t>
            </a:r>
          </a:p>
          <a:p>
            <a:r>
              <a:rPr lang="pt-BR" sz="2400" dirty="0"/>
              <a:t>A FSM circula através dos estados send1, send0 e </a:t>
            </a:r>
            <a:r>
              <a:rPr lang="pt-BR" sz="2400" dirty="0" err="1"/>
              <a:t>sendb</a:t>
            </a:r>
            <a:r>
              <a:rPr lang="pt-BR" sz="2400" dirty="0"/>
              <a:t> em que os códigos ASCII do dígito MSB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, do dígito LSB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e do espaço em branco são escritos na UART. </a:t>
            </a:r>
          </a:p>
          <a:p>
            <a:r>
              <a:rPr lang="pt-BR" sz="2400" dirty="0"/>
              <a:t>Como a UART tem uma FIFO de quatro palavras, nenhum </a:t>
            </a:r>
            <a:r>
              <a:rPr lang="pt-BR" sz="2400" i="1" dirty="0"/>
              <a:t>overflow</a:t>
            </a:r>
            <a:r>
              <a:rPr lang="pt-BR" sz="2400" dirty="0"/>
              <a:t> ocorre no processo. </a:t>
            </a:r>
          </a:p>
          <a:p>
            <a:r>
              <a:rPr lang="pt-BR" sz="2400" dirty="0"/>
              <a:t>Note que o receptor da UART não é usado e as portas correspondentes são mapeadas para constantes ou deixadas abertas (</a:t>
            </a:r>
            <a:r>
              <a:rPr lang="pt-BR" sz="2400" i="1" dirty="0"/>
              <a:t>open</a:t>
            </a:r>
            <a:r>
              <a:rPr lang="pt-BR" sz="2400" dirty="0"/>
              <a:t>).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Crie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monitor do </a:t>
            </a:r>
            <a:r>
              <a:rPr lang="en-US" dirty="0" err="1"/>
              <a:t>teclado</a:t>
            </a:r>
            <a:r>
              <a:rPr lang="en-US" dirty="0"/>
              <a:t> PS2 (</a:t>
            </a:r>
            <a:r>
              <a:rPr lang="en-US" i="1" dirty="0" err="1"/>
              <a:t>kb_mon.vhd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dirty="0" err="1"/>
              <a:t>recepção</a:t>
            </a:r>
            <a:r>
              <a:rPr lang="en-US" dirty="0"/>
              <a:t> PS2 (</a:t>
            </a:r>
            <a:r>
              <a:rPr lang="en-US" i="1" dirty="0"/>
              <a:t>ps2rx.vhd</a:t>
            </a:r>
            <a:r>
              <a:rPr lang="en-US" dirty="0"/>
              <a:t>) do Cap.17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b="1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da FIFO no Cap.04 (</a:t>
            </a:r>
            <a:r>
              <a:rPr lang="en-US" i="1" dirty="0" err="1"/>
              <a:t>fifo.vhd</a:t>
            </a:r>
            <a:r>
              <a:rPr lang="en-US" dirty="0"/>
              <a:t>) do Cap.07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b="1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da FIFO no Cap.07 (</a:t>
            </a:r>
            <a:r>
              <a:rPr lang="en-US" i="1" dirty="0" err="1"/>
              <a:t>fifo_ctrl.vhd</a:t>
            </a:r>
            <a:r>
              <a:rPr lang="en-US" dirty="0"/>
              <a:t>) do Cap.07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 no Cap.07 (</a:t>
            </a:r>
            <a:r>
              <a:rPr lang="en-US" i="1" dirty="0" err="1"/>
              <a:t>reg_file.vhd</a:t>
            </a:r>
            <a:r>
              <a:rPr lang="en-US" dirty="0"/>
              <a:t>) do Cap.07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A placa de </a:t>
            </a:r>
            <a:r>
              <a:rPr lang="pt-BR" sz="2400" dirty="0" err="1"/>
              <a:t>propotipagem</a:t>
            </a:r>
            <a:r>
              <a:rPr lang="pt-BR" sz="2400" dirty="0"/>
              <a:t> </a:t>
            </a:r>
            <a:r>
              <a:rPr lang="pt-BR" sz="2400" dirty="0" err="1"/>
              <a:t>Nexys</a:t>
            </a:r>
            <a:r>
              <a:rPr lang="pt-BR" sz="2400" dirty="0"/>
              <a:t> A7 não tem uma porta PS2. Entretanto, ela contém um microcontrolador auxiliar configurado como um USB HID (</a:t>
            </a:r>
            <a:r>
              <a:rPr lang="pt-BR" sz="2400" dirty="0" err="1"/>
              <a:t>human</a:t>
            </a:r>
            <a:r>
              <a:rPr lang="pt-BR" sz="2400" dirty="0"/>
              <a:t> interface device) host após a FPGA estar programada. </a:t>
            </a:r>
          </a:p>
          <a:p>
            <a:r>
              <a:rPr lang="pt-BR" sz="2400" dirty="0"/>
              <a:t>O microcontrolador funciona como um tradutor entre protocolo USB do mouse ou do teclado. </a:t>
            </a:r>
          </a:p>
          <a:p>
            <a:r>
              <a:rPr lang="pt-BR" sz="2400" dirty="0"/>
              <a:t>Ele tem uma porta PS2 emulada e pode gerar a sequência de dados PS2 de um mouse ou teclado USB atachado ao conector USB tipo A na placa (nomeado como J5 e “USB Host”)</a:t>
            </a:r>
          </a:p>
          <a:p>
            <a:r>
              <a:rPr lang="pt-BR" sz="2400" dirty="0"/>
              <a:t>O manual da placa afirma que unicamente teclados e mouses que suportam a interface Boot HID podem ser usados. </a:t>
            </a:r>
          </a:p>
          <a:p>
            <a:r>
              <a:rPr lang="pt-BR" sz="2400" dirty="0"/>
              <a:t>Parece que alguns dispositivos USB podem não trabalhar devido aos seus requisitos de inicialização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UART (</a:t>
            </a:r>
            <a:r>
              <a:rPr lang="en-US" i="1" dirty="0" err="1"/>
              <a:t>uart.vhd</a:t>
            </a:r>
            <a:r>
              <a:rPr lang="en-US" dirty="0"/>
              <a:t>) do Cap.11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implementa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i="1" dirty="0"/>
              <a:t>baud generator</a:t>
            </a:r>
            <a:r>
              <a:rPr lang="en-US" dirty="0"/>
              <a:t> (</a:t>
            </a:r>
            <a:r>
              <a:rPr lang="en-US" i="1" dirty="0" err="1"/>
              <a:t>baud_gen</a:t>
            </a:r>
            <a:r>
              <a:rPr lang="en-US" dirty="0" err="1"/>
              <a:t>.vhd</a:t>
            </a:r>
            <a:r>
              <a:rPr lang="en-US" dirty="0"/>
              <a:t>) do Cap.11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dirty="0" err="1"/>
              <a:t>recepção</a:t>
            </a:r>
            <a:r>
              <a:rPr lang="en-US" dirty="0"/>
              <a:t> da UART (</a:t>
            </a:r>
            <a:r>
              <a:rPr lang="en-US" i="1" dirty="0" err="1"/>
              <a:t>uart_rx.vhd</a:t>
            </a:r>
            <a:r>
              <a:rPr lang="en-US" dirty="0"/>
              <a:t>) do Cap.11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b="1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dirty="0" err="1"/>
              <a:t>transmissão</a:t>
            </a:r>
            <a:r>
              <a:rPr lang="en-US" dirty="0"/>
              <a:t> da UART (list_ch07_03_uart_tx.vhd) do Cap.11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0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Inclua uma cópia do arquivo de </a:t>
            </a:r>
            <a:r>
              <a:rPr lang="pt-BR" sz="2800" i="1" dirty="0" err="1"/>
              <a:t>constraints</a:t>
            </a:r>
            <a:r>
              <a:rPr lang="pt-BR" sz="2800" dirty="0"/>
              <a:t> </a:t>
            </a:r>
            <a:r>
              <a:rPr lang="pt-BR" sz="2800" dirty="0" err="1"/>
              <a:t>xdc</a:t>
            </a:r>
            <a:r>
              <a:rPr lang="pt-BR" sz="2800" dirty="0"/>
              <a:t> geral da placa </a:t>
            </a:r>
            <a:r>
              <a:rPr lang="pt-BR" sz="2800" dirty="0" err="1"/>
              <a:t>Nexys</a:t>
            </a:r>
            <a:r>
              <a:rPr lang="pt-BR" sz="2800" dirty="0"/>
              <a:t> A7 (</a:t>
            </a:r>
            <a:r>
              <a:rPr lang="pt-BR" sz="2800" i="1" dirty="0"/>
              <a:t>Nexys4_DDR_chu.xdc</a:t>
            </a:r>
            <a:r>
              <a:rPr lang="pt-BR" sz="2800" dirty="0"/>
              <a:t>) disponível no diretório </a:t>
            </a:r>
            <a:r>
              <a:rPr lang="pt-BR" sz="2800" i="1" dirty="0"/>
              <a:t>chap00_constraint </a:t>
            </a:r>
            <a:r>
              <a:rPr lang="pt-BR" sz="2800" dirty="0"/>
              <a:t>e comente (colocando #) os pinos que não serão utilizados </a:t>
            </a:r>
          </a:p>
          <a:p>
            <a:r>
              <a:rPr lang="pt-BR" sz="2800" dirty="0"/>
              <a:t>Compile,  gere o arquivo de programação, conecte a placa ao PC via cabo USB. </a:t>
            </a:r>
            <a:r>
              <a:rPr lang="en-US" sz="2800" dirty="0" err="1"/>
              <a:t>Conecte</a:t>
            </a:r>
            <a:r>
              <a:rPr lang="en-US" sz="2800" dirty="0"/>
              <a:t> um </a:t>
            </a:r>
            <a:r>
              <a:rPr lang="en-US" sz="2800" dirty="0" err="1"/>
              <a:t>teclado</a:t>
            </a:r>
            <a:r>
              <a:rPr lang="en-US" sz="2800" dirty="0"/>
              <a:t> USB no </a:t>
            </a:r>
            <a:r>
              <a:rPr lang="en-US" sz="2800" dirty="0" err="1"/>
              <a:t>conector</a:t>
            </a:r>
            <a:r>
              <a:rPr lang="en-US" sz="2800" dirty="0"/>
              <a:t> USB A da </a:t>
            </a:r>
            <a:r>
              <a:rPr lang="en-US" sz="2800" dirty="0" err="1"/>
              <a:t>placa</a:t>
            </a:r>
            <a:r>
              <a:rPr lang="en-US" sz="2800" dirty="0"/>
              <a:t> </a:t>
            </a:r>
            <a:r>
              <a:rPr lang="en-US" sz="2800" dirty="0" err="1"/>
              <a:t>Nexys</a:t>
            </a:r>
            <a:r>
              <a:rPr lang="en-US" sz="2800" dirty="0"/>
              <a:t> A7 e teste o </a:t>
            </a:r>
            <a:r>
              <a:rPr lang="en-US" sz="2800" dirty="0" err="1"/>
              <a:t>circuito</a:t>
            </a:r>
            <a:endParaRPr lang="pt-BR" sz="2800" dirty="0"/>
          </a:p>
          <a:p>
            <a:r>
              <a:rPr lang="pt-BR" sz="2800" dirty="0"/>
              <a:t>Execute o programa de comunicação (</a:t>
            </a:r>
            <a:r>
              <a:rPr lang="pt-BR" sz="2800" dirty="0" err="1"/>
              <a:t>Minicom</a:t>
            </a:r>
            <a:r>
              <a:rPr lang="pt-BR" sz="2800" dirty="0"/>
              <a:t> para Linux, </a:t>
            </a:r>
            <a:r>
              <a:rPr lang="pt-BR" sz="2800" dirty="0" err="1"/>
              <a:t>Realterm</a:t>
            </a:r>
            <a:r>
              <a:rPr lang="pt-BR" sz="2800" dirty="0"/>
              <a:t> ou similar para Windows), configurando para enviar dados de 8 bits, sem bit de paridade, com 1 </a:t>
            </a:r>
            <a:r>
              <a:rPr lang="pt-BR" sz="2800" i="1" dirty="0"/>
              <a:t>stop bit </a:t>
            </a:r>
            <a:r>
              <a:rPr lang="pt-BR" sz="2800" dirty="0"/>
              <a:t>e com </a:t>
            </a:r>
            <a:r>
              <a:rPr lang="pt-BR" sz="2800" i="1" dirty="0" err="1"/>
              <a:t>baud</a:t>
            </a:r>
            <a:r>
              <a:rPr lang="pt-BR" sz="2800" i="1" dirty="0"/>
              <a:t> rate </a:t>
            </a:r>
            <a:r>
              <a:rPr lang="pt-BR" sz="2800" dirty="0"/>
              <a:t>de 19200.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monitor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Ao pressionar as teclas do teclado USB, deve aparecer no programa de comunicação no PC o </a:t>
            </a:r>
            <a:r>
              <a:rPr lang="pt-BR" sz="2700" i="1" dirty="0"/>
              <a:t>make </a:t>
            </a:r>
            <a:r>
              <a:rPr lang="pt-BR" sz="2700" i="1" dirty="0" err="1"/>
              <a:t>code</a:t>
            </a:r>
            <a:r>
              <a:rPr lang="pt-BR" sz="2700" dirty="0"/>
              <a:t> das teclas.  Ao soltar as teclas, o </a:t>
            </a:r>
            <a:r>
              <a:rPr lang="pt-BR" sz="2700" i="1" dirty="0"/>
              <a:t>break </a:t>
            </a:r>
            <a:r>
              <a:rPr lang="pt-BR" sz="2700" i="1" dirty="0" err="1"/>
              <a:t>code</a:t>
            </a:r>
            <a:r>
              <a:rPr lang="pt-BR" sz="2700" dirty="0"/>
              <a:t> correspondente deve aparecer.</a:t>
            </a:r>
          </a:p>
          <a:p>
            <a:endParaRPr lang="en-US" sz="27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4D3527-BD3C-2CA6-FD6A-711DA19C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768" y="2996952"/>
            <a:ext cx="8936463" cy="348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8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a placa </a:t>
            </a:r>
            <a:r>
              <a:rPr lang="pt-BR" sz="2400" dirty="0" err="1"/>
              <a:t>Nexys</a:t>
            </a:r>
            <a:r>
              <a:rPr lang="pt-BR" sz="2400" dirty="0"/>
              <a:t> A7 e o conector USB usado pelo mouse ou pelo teclado para ser traduzido pelo HID para PS2.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AA643F-9305-6FC8-9BD2-6952CC34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4" y="2276872"/>
            <a:ext cx="4811852" cy="3800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dispositivo </a:t>
            </a:r>
            <a:r>
              <a:rPr lang="en-US" dirty="0"/>
              <a:t>PS2 para 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dispositivo PS2 e seu host se comunicam via pacotes. </a:t>
            </a:r>
          </a:p>
          <a:p>
            <a:r>
              <a:rPr lang="pt-BR" sz="2400" dirty="0"/>
              <a:t>O diagrama de tempo básico de um dispositivo PS2 para um host é mostrado na figura abaixo, em que os sinais de </a:t>
            </a:r>
            <a:r>
              <a:rPr lang="pt-BR" sz="2400" i="1" dirty="0" err="1"/>
              <a:t>clock</a:t>
            </a:r>
            <a:r>
              <a:rPr lang="pt-BR" sz="2400" dirty="0"/>
              <a:t> e dado são nomeados </a:t>
            </a:r>
            <a:r>
              <a:rPr lang="pt-BR" sz="2400" b="1" dirty="0"/>
              <a:t>ps2c</a:t>
            </a:r>
            <a:r>
              <a:rPr lang="pt-BR" sz="2400" dirty="0"/>
              <a:t> e </a:t>
            </a:r>
            <a:r>
              <a:rPr lang="pt-BR" sz="2400" b="1" dirty="0"/>
              <a:t>ps2d</a:t>
            </a:r>
            <a:r>
              <a:rPr lang="pt-BR" sz="2400" dirty="0"/>
              <a:t>, respectivamente.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32775-AED1-ECF1-4B6D-6BA5848D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150"/>
            <a:ext cx="7448550" cy="2305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4314</TotalTime>
  <Words>3990</Words>
  <Application>Microsoft Office PowerPoint</Application>
  <PresentationFormat>Apresentação na tela (4:3)</PresentationFormat>
  <Paragraphs>275</Paragraphs>
  <Slides>72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8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20- Monitor Recepção Teclado PS2</vt:lpstr>
      <vt:lpstr>Teclado PS2 Tópicos</vt:lpstr>
      <vt:lpstr>Protocolo PS2 Introdução</vt:lpstr>
      <vt:lpstr>Protocolo PS2 Introdução</vt:lpstr>
      <vt:lpstr>Protocolo PS2 Introdução</vt:lpstr>
      <vt:lpstr>Protocolo PS2 Placa Nexys A7</vt:lpstr>
      <vt:lpstr>Protocolo PS2 Placa Nexys A7</vt:lpstr>
      <vt:lpstr>Protocolo PS2 Comunicação dispositivo PS2 para o host</vt:lpstr>
      <vt:lpstr>Protocolo PS2 Comunicação dispositivo PS2 para o host</vt:lpstr>
      <vt:lpstr>Protocolo PS2 Comunicação do host para o dispositivo PS2 </vt:lpstr>
      <vt:lpstr>Protocolo PS2 Comunicação do host para o dispositivo PS2 </vt:lpstr>
      <vt:lpstr>Protocolo PS2 Comunicação do host para o dispositivo PS2 </vt:lpstr>
      <vt:lpstr>Protocolo PS2 Comunicação do host para o dispositivo PS2 </vt:lpstr>
      <vt:lpstr>Controlador PS2 Projeto conceitual </vt:lpstr>
      <vt:lpstr>Controlador PS2 Projeto conceitual 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Sistema bidirecional (sem FIFO) </vt:lpstr>
      <vt:lpstr>Controlador PS2 Sistema bidirecional (sem FIFO) </vt:lpstr>
      <vt:lpstr>Controlador PS2 Sistema bidirecional (sem FIFO) </vt:lpstr>
      <vt:lpstr>Controlador PS2 Sistema bidirecional (sem FIFO) </vt:lpstr>
      <vt:lpstr>Controlador PS2 Sistema completo PS2</vt:lpstr>
      <vt:lpstr>Controlador PS2 Sistema completo PS2</vt:lpstr>
      <vt:lpstr>Controlador PS2 Sistema completo PS2</vt:lpstr>
      <vt:lpstr>Controlador PS2 Sistema completo PS2</vt:lpstr>
      <vt:lpstr>Controlador PS2 Sistema completo PS2</vt:lpstr>
      <vt:lpstr>Inicialização do dispositivo PS2</vt:lpstr>
      <vt:lpstr>Inicialização do dispositivo PS2</vt:lpstr>
      <vt:lpstr>Teclado PS2 Código das teclas do teclado PS2</vt:lpstr>
      <vt:lpstr>Teclado PS2 Código das teclas do teclado PS2</vt:lpstr>
      <vt:lpstr>Teclado PS2 Código das teclas do teclado PS2</vt:lpstr>
      <vt:lpstr>Teclado PS2 Código das teclas do teclado PS2</vt:lpstr>
      <vt:lpstr>Teclado PS2 Programa monitor </vt:lpstr>
      <vt:lpstr>Teclado PS2 Programa monitor</vt:lpstr>
      <vt:lpstr>Teclado PS2 Programa monitor</vt:lpstr>
      <vt:lpstr>Teclado PS2 Programa monitor</vt:lpstr>
      <vt:lpstr>Teclado PS2 Programa monitor</vt:lpstr>
      <vt:lpstr>Teclado PS2 Programa monitor</vt:lpstr>
      <vt:lpstr>Teclado PS2 Programa monitor</vt:lpstr>
      <vt:lpstr>Teclado PS2 Programa monitor</vt:lpstr>
      <vt:lpstr>Teclado PS2 Circuito monitor</vt:lpstr>
      <vt:lpstr>Teclado PS2 Circuito monitor</vt:lpstr>
      <vt:lpstr>Teclado PS2 Circuito monitor</vt:lpstr>
      <vt:lpstr>Teclado PS2 Circuito monitor</vt:lpstr>
      <vt:lpstr>Teclado PS2 Circuito monitor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956</cp:revision>
  <dcterms:created xsi:type="dcterms:W3CDTF">2018-02-19T15:01:38Z</dcterms:created>
  <dcterms:modified xsi:type="dcterms:W3CDTF">2022-06-16T12:58:13Z</dcterms:modified>
</cp:coreProperties>
</file>