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1"/>
  </p:notesMasterIdLst>
  <p:sldIdLst>
    <p:sldId id="256" r:id="rId2"/>
    <p:sldId id="258" r:id="rId3"/>
    <p:sldId id="257" r:id="rId4"/>
    <p:sldId id="324" r:id="rId5"/>
    <p:sldId id="437" r:id="rId6"/>
    <p:sldId id="374" r:id="rId7"/>
    <p:sldId id="325" r:id="rId8"/>
    <p:sldId id="327" r:id="rId9"/>
    <p:sldId id="326" r:id="rId10"/>
    <p:sldId id="375" r:id="rId11"/>
    <p:sldId id="376" r:id="rId12"/>
    <p:sldId id="377" r:id="rId13"/>
    <p:sldId id="379" r:id="rId14"/>
    <p:sldId id="378" r:id="rId15"/>
    <p:sldId id="380" r:id="rId16"/>
    <p:sldId id="381" r:id="rId17"/>
    <p:sldId id="328" r:id="rId18"/>
    <p:sldId id="371" r:id="rId19"/>
    <p:sldId id="331" r:id="rId20"/>
    <p:sldId id="332" r:id="rId21"/>
    <p:sldId id="333" r:id="rId22"/>
    <p:sldId id="335" r:id="rId23"/>
    <p:sldId id="382" r:id="rId24"/>
    <p:sldId id="334" r:id="rId25"/>
    <p:sldId id="337" r:id="rId26"/>
    <p:sldId id="338" r:id="rId27"/>
    <p:sldId id="339" r:id="rId28"/>
    <p:sldId id="383" r:id="rId29"/>
    <p:sldId id="384" r:id="rId30"/>
    <p:sldId id="342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6" r:id="rId47"/>
    <p:sldId id="407" r:id="rId48"/>
    <p:sldId id="408" r:id="rId49"/>
    <p:sldId id="405" r:id="rId50"/>
    <p:sldId id="409" r:id="rId51"/>
    <p:sldId id="400" r:id="rId52"/>
    <p:sldId id="401" r:id="rId53"/>
    <p:sldId id="402" r:id="rId54"/>
    <p:sldId id="403" r:id="rId55"/>
    <p:sldId id="404" r:id="rId56"/>
    <p:sldId id="343" r:id="rId57"/>
    <p:sldId id="344" r:id="rId58"/>
    <p:sldId id="345" r:id="rId59"/>
    <p:sldId id="346" r:id="rId60"/>
    <p:sldId id="356" r:id="rId61"/>
    <p:sldId id="357" r:id="rId62"/>
    <p:sldId id="358" r:id="rId63"/>
    <p:sldId id="359" r:id="rId64"/>
    <p:sldId id="360" r:id="rId65"/>
    <p:sldId id="410" r:id="rId66"/>
    <p:sldId id="361" r:id="rId67"/>
    <p:sldId id="362" r:id="rId68"/>
    <p:sldId id="363" r:id="rId69"/>
    <p:sldId id="364" r:id="rId70"/>
    <p:sldId id="365" r:id="rId71"/>
    <p:sldId id="366" r:id="rId72"/>
    <p:sldId id="367" r:id="rId73"/>
    <p:sldId id="368" r:id="rId74"/>
    <p:sldId id="369" r:id="rId75"/>
    <p:sldId id="370" r:id="rId76"/>
    <p:sldId id="372" r:id="rId77"/>
    <p:sldId id="436" r:id="rId78"/>
    <p:sldId id="373" r:id="rId79"/>
    <p:sldId id="435" r:id="rId8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4E3CA-13E0-481B-9600-D5C494544A31}" type="datetimeFigureOut">
              <a:rPr lang="pt-BR" smtClean="0"/>
              <a:t>16/06/2022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DB15E-8FD2-4B0D-B630-361FBB492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27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479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528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221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738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297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930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473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746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136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316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DB15E-8FD2-4B0D-B630-361FBB492B1C}" type="slidenum">
              <a:rPr lang="pt-BR" smtClean="0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38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61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92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170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67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722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587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283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8B305-7C44-4715-B6D2-6E3FBBD22A53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89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16/06/2022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Protocolo PS2</a:t>
            </a:r>
            <a:br>
              <a:rPr lang="pt-BR" dirty="0"/>
            </a:br>
            <a:r>
              <a:rPr lang="pt-BR" dirty="0"/>
              <a:t>Comunicação dispositivo </a:t>
            </a:r>
            <a:r>
              <a:rPr lang="en-US" dirty="0"/>
              <a:t>PS2 para o host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dado é transmitido serialmente.  A transmissão começa com um </a:t>
            </a:r>
            <a:r>
              <a:rPr lang="pt-BR" sz="2400" i="1" dirty="0"/>
              <a:t>start bit</a:t>
            </a:r>
            <a:r>
              <a:rPr lang="pt-BR" sz="2400" dirty="0"/>
              <a:t>, seguido pelos 8 </a:t>
            </a:r>
            <a:r>
              <a:rPr lang="pt-BR" sz="2400" i="1" dirty="0"/>
              <a:t>bits</a:t>
            </a:r>
            <a:r>
              <a:rPr lang="pt-BR" sz="2400" dirty="0"/>
              <a:t> de dados, um </a:t>
            </a:r>
            <a:r>
              <a:rPr lang="pt-BR" sz="2400" i="1" dirty="0"/>
              <a:t>bit</a:t>
            </a:r>
            <a:r>
              <a:rPr lang="pt-BR" sz="2400" dirty="0"/>
              <a:t> de paridade ímpar, e termina com um </a:t>
            </a:r>
            <a:r>
              <a:rPr lang="pt-BR" sz="2400" i="1" dirty="0"/>
              <a:t>bit</a:t>
            </a:r>
            <a:r>
              <a:rPr lang="pt-BR" sz="2400" dirty="0"/>
              <a:t> de </a:t>
            </a:r>
            <a:r>
              <a:rPr lang="pt-BR" sz="2400" i="1" dirty="0"/>
              <a:t>stop</a:t>
            </a:r>
            <a:r>
              <a:rPr lang="pt-BR" sz="2400" dirty="0"/>
              <a:t>. </a:t>
            </a:r>
          </a:p>
          <a:p>
            <a:r>
              <a:rPr lang="pt-BR" sz="2400" dirty="0"/>
              <a:t>A informação de </a:t>
            </a:r>
            <a:r>
              <a:rPr lang="pt-BR" sz="2400" i="1" dirty="0" err="1"/>
              <a:t>clock</a:t>
            </a:r>
            <a:r>
              <a:rPr lang="pt-BR" sz="2400" dirty="0"/>
              <a:t> é transmitida em um sinal separado, </a:t>
            </a:r>
            <a:r>
              <a:rPr lang="pt-BR" sz="2400" b="1" dirty="0"/>
              <a:t>ps2c</a:t>
            </a:r>
            <a:r>
              <a:rPr lang="pt-BR" sz="2400" dirty="0"/>
              <a:t>.  A borda de descida de </a:t>
            </a:r>
            <a:r>
              <a:rPr lang="pt-BR" sz="2400" b="1" dirty="0"/>
              <a:t>ps2c</a:t>
            </a:r>
            <a:r>
              <a:rPr lang="pt-BR" sz="2400" dirty="0"/>
              <a:t> indica que o </a:t>
            </a:r>
            <a:r>
              <a:rPr lang="pt-BR" sz="2400" i="1" dirty="0"/>
              <a:t>bit</a:t>
            </a:r>
            <a:r>
              <a:rPr lang="pt-BR" sz="2400" dirty="0"/>
              <a:t> correspondente na linha </a:t>
            </a:r>
            <a:r>
              <a:rPr lang="pt-BR" sz="2400" b="1" dirty="0"/>
              <a:t>ps2d</a:t>
            </a:r>
            <a:r>
              <a:rPr lang="pt-BR" sz="2400" dirty="0"/>
              <a:t> é válido e pode ser recuperado. </a:t>
            </a:r>
          </a:p>
          <a:p>
            <a:r>
              <a:rPr lang="pt-BR" sz="2400" dirty="0"/>
              <a:t>O período do </a:t>
            </a:r>
            <a:r>
              <a:rPr lang="pt-BR" sz="2400" dirty="0" err="1"/>
              <a:t>clock</a:t>
            </a:r>
            <a:r>
              <a:rPr lang="pt-BR" sz="2400" dirty="0"/>
              <a:t> do sinal </a:t>
            </a:r>
            <a:r>
              <a:rPr lang="pt-BR" sz="2400" b="1" dirty="0"/>
              <a:t>ps2c</a:t>
            </a:r>
            <a:r>
              <a:rPr lang="pt-BR" sz="2400" dirty="0"/>
              <a:t> está entre 60 e 100</a:t>
            </a:r>
            <a:r>
              <a:rPr lang="pt-BR" sz="2400" dirty="0">
                <a:sym typeface="Symbol" panose="05050102010706020507" pitchFamily="18" charset="2"/>
              </a:rPr>
              <a:t> </a:t>
            </a:r>
            <a:r>
              <a:rPr lang="pt-BR" sz="2400" dirty="0"/>
              <a:t>s (isto é, entre 10 kHz e 16,7 kHz), e o sinal </a:t>
            </a:r>
            <a:r>
              <a:rPr lang="pt-BR" sz="2400" b="1" dirty="0"/>
              <a:t>ps2d</a:t>
            </a:r>
            <a:r>
              <a:rPr lang="pt-BR" sz="2400" dirty="0"/>
              <a:t> está estável pelo menos 5 </a:t>
            </a:r>
            <a:r>
              <a:rPr lang="pt-BR" sz="2400" dirty="0">
                <a:sym typeface="Symbol" panose="05050102010706020507" pitchFamily="18" charset="2"/>
              </a:rPr>
              <a:t></a:t>
            </a:r>
            <a:r>
              <a:rPr lang="pt-BR" sz="2400" dirty="0"/>
              <a:t>s antes e após a borda de descida do sinal </a:t>
            </a:r>
            <a:r>
              <a:rPr lang="pt-BR" sz="2400" b="1" dirty="0"/>
              <a:t>ps2c</a:t>
            </a:r>
            <a:r>
              <a:rPr lang="pt-B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6098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Protocolo PS2</a:t>
            </a:r>
            <a:br>
              <a:rPr lang="pt-BR" dirty="0"/>
            </a:br>
            <a:r>
              <a:rPr lang="pt-BR" dirty="0"/>
              <a:t>Comunicação do host para o dispositivo </a:t>
            </a:r>
            <a:r>
              <a:rPr lang="en-US" dirty="0"/>
              <a:t>PS2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protocolo de comunicação do host para o dispositivo PS2 envolve troca de dado bidirecional. </a:t>
            </a:r>
          </a:p>
          <a:p>
            <a:r>
              <a:rPr lang="pt-BR" sz="2400" dirty="0"/>
              <a:t>A linhas de dado e </a:t>
            </a:r>
            <a:r>
              <a:rPr lang="pt-BR" sz="2400" i="1" dirty="0" err="1"/>
              <a:t>clock</a:t>
            </a:r>
            <a:r>
              <a:rPr lang="pt-BR" sz="2400" dirty="0"/>
              <a:t> do mouse são circuitos </a:t>
            </a:r>
            <a:r>
              <a:rPr lang="pt-BR" sz="2400" i="1" dirty="0"/>
              <a:t>open-</a:t>
            </a:r>
            <a:r>
              <a:rPr lang="pt-BR" sz="2400" i="1" dirty="0" err="1"/>
              <a:t>drain</a:t>
            </a:r>
            <a:r>
              <a:rPr lang="pt-BR" sz="2400" dirty="0"/>
              <a:t>. </a:t>
            </a:r>
          </a:p>
          <a:p>
            <a:r>
              <a:rPr lang="pt-BR" sz="2400" dirty="0"/>
              <a:t>Para os propósitos do projeto, elas são tratadas como linhas </a:t>
            </a:r>
            <a:r>
              <a:rPr lang="pt-BR" sz="2400" i="1" dirty="0" err="1"/>
              <a:t>tristate</a:t>
            </a:r>
            <a:r>
              <a:rPr lang="pt-BR" sz="2400" dirty="0"/>
              <a:t>. </a:t>
            </a:r>
          </a:p>
          <a:p>
            <a:r>
              <a:rPr lang="pt-BR" sz="2400" dirty="0"/>
              <a:t>O diagrama de tempo básico de transmissão de um pacote do </a:t>
            </a:r>
            <a:r>
              <a:rPr lang="pt-BR" sz="2400" i="1" dirty="0"/>
              <a:t>host</a:t>
            </a:r>
            <a:r>
              <a:rPr lang="pt-BR" sz="2400" dirty="0"/>
              <a:t> para o dispositivo PS2 é mostrado na figura a seguir, onde </a:t>
            </a:r>
            <a:r>
              <a:rPr lang="pt-BR" sz="2400" b="1" dirty="0"/>
              <a:t>ps2d</a:t>
            </a:r>
            <a:r>
              <a:rPr lang="pt-BR" sz="2400" dirty="0"/>
              <a:t> e </a:t>
            </a:r>
            <a:r>
              <a:rPr lang="pt-BR" sz="2400" b="1" dirty="0"/>
              <a:t>ps2c</a:t>
            </a:r>
            <a:r>
              <a:rPr lang="pt-BR" sz="2400" dirty="0"/>
              <a:t> são respectivamente as linhas de dado e </a:t>
            </a:r>
            <a:r>
              <a:rPr lang="pt-BR" sz="2400" i="1" dirty="0" err="1"/>
              <a:t>clock</a:t>
            </a:r>
            <a:r>
              <a:rPr lang="pt-BR" sz="2400" dirty="0"/>
              <a:t>.</a:t>
            </a:r>
          </a:p>
          <a:p>
            <a:r>
              <a:rPr lang="pt-BR" sz="2400" dirty="0"/>
              <a:t>Por clareza, o diagrama é dividido em duas partes para mostrar que atividades são geradas pelo host (isto é, o controlador na FPGA) e que atividades são geradas no dispositivos (por exemplo o mouse). 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5191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Protocolo PS2</a:t>
            </a:r>
            <a:br>
              <a:rPr lang="pt-BR" dirty="0"/>
            </a:br>
            <a:r>
              <a:rPr lang="pt-BR" dirty="0"/>
              <a:t>Comunicação do host para o dispositivo </a:t>
            </a:r>
            <a:r>
              <a:rPr lang="en-US" dirty="0"/>
              <a:t>PS2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diagrama de tempo básico de transmissão de um pacote do </a:t>
            </a:r>
            <a:r>
              <a:rPr lang="pt-BR" sz="2400" i="1" dirty="0"/>
              <a:t>host</a:t>
            </a:r>
            <a:r>
              <a:rPr lang="pt-BR" sz="2400" dirty="0"/>
              <a:t> para o dispositivo PS2</a:t>
            </a:r>
          </a:p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FA80B2-7F8E-6B02-5DCA-8E335357F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98" y="2132856"/>
            <a:ext cx="79819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5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Protocolo PS2</a:t>
            </a:r>
            <a:br>
              <a:rPr lang="pt-BR" dirty="0"/>
            </a:br>
            <a:r>
              <a:rPr lang="pt-BR" dirty="0"/>
              <a:t>Comunicação do host para o dispositivo </a:t>
            </a:r>
            <a:r>
              <a:rPr lang="en-US" dirty="0"/>
              <a:t>PS2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sequência básica de operação é a seguinte:</a:t>
            </a:r>
          </a:p>
          <a:p>
            <a:pPr lvl="1"/>
            <a:r>
              <a:rPr lang="pt-BR" sz="2100" dirty="0"/>
              <a:t>O </a:t>
            </a:r>
            <a:r>
              <a:rPr lang="pt-BR" sz="2100" i="1" dirty="0"/>
              <a:t>host</a:t>
            </a:r>
            <a:r>
              <a:rPr lang="pt-BR" sz="2100" dirty="0"/>
              <a:t> força a linha </a:t>
            </a:r>
            <a:r>
              <a:rPr lang="pt-BR" sz="2100" b="1" dirty="0"/>
              <a:t>ps2c</a:t>
            </a:r>
            <a:r>
              <a:rPr lang="pt-BR" sz="2100" dirty="0"/>
              <a:t> a 0 por pelo menos 100 </a:t>
            </a:r>
            <a:r>
              <a:rPr lang="pt-BR" sz="2100" dirty="0">
                <a:sym typeface="Symbol" panose="05050102010706020507" pitchFamily="18" charset="2"/>
              </a:rPr>
              <a:t>s para inibir qualquer atividade do mouse. Isso pode ser considerado que o host está enviando um </a:t>
            </a:r>
            <a:r>
              <a:rPr lang="pt-BR" sz="2100" i="1" dirty="0" err="1">
                <a:sym typeface="Symbol" panose="05050102010706020507" pitchFamily="18" charset="2"/>
              </a:rPr>
              <a:t>request</a:t>
            </a:r>
            <a:r>
              <a:rPr lang="pt-BR" sz="2100" dirty="0">
                <a:sym typeface="Symbol" panose="05050102010706020507" pitchFamily="18" charset="2"/>
              </a:rPr>
              <a:t> para enviar dados pelo canal.  </a:t>
            </a:r>
          </a:p>
          <a:p>
            <a:pPr lvl="1"/>
            <a:r>
              <a:rPr lang="pt-BR" sz="2100" dirty="0">
                <a:sym typeface="Symbol" panose="05050102010706020507" pitchFamily="18" charset="2"/>
              </a:rPr>
              <a:t>O </a:t>
            </a:r>
            <a:r>
              <a:rPr lang="pt-BR" sz="2100" i="1" dirty="0">
                <a:sym typeface="Symbol" panose="05050102010706020507" pitchFamily="18" charset="2"/>
              </a:rPr>
              <a:t>host</a:t>
            </a:r>
            <a:r>
              <a:rPr lang="pt-BR" sz="2100" dirty="0">
                <a:sym typeface="Symbol" panose="05050102010706020507" pitchFamily="18" charset="2"/>
              </a:rPr>
              <a:t> força a linha </a:t>
            </a:r>
            <a:r>
              <a:rPr lang="pt-BR" sz="2100" b="1" dirty="0">
                <a:sym typeface="Symbol" panose="05050102010706020507" pitchFamily="18" charset="2"/>
              </a:rPr>
              <a:t>ps2d</a:t>
            </a:r>
            <a:r>
              <a:rPr lang="pt-BR" sz="2100" dirty="0">
                <a:sym typeface="Symbol" panose="05050102010706020507" pitchFamily="18" charset="2"/>
              </a:rPr>
              <a:t> a 0 e desabilita a linha </a:t>
            </a:r>
            <a:r>
              <a:rPr lang="pt-BR" sz="2100" b="1" dirty="0">
                <a:sym typeface="Symbol" panose="05050102010706020507" pitchFamily="18" charset="2"/>
              </a:rPr>
              <a:t>ps2c</a:t>
            </a:r>
            <a:r>
              <a:rPr lang="pt-BR" sz="2100" dirty="0">
                <a:sym typeface="Symbol" panose="05050102010706020507" pitchFamily="18" charset="2"/>
              </a:rPr>
              <a:t> (isto é, coloca em alta impedância). Este passo pode ser interpretado como o </a:t>
            </a:r>
            <a:r>
              <a:rPr lang="pt-BR" sz="2100" i="1" dirty="0">
                <a:sym typeface="Symbol" panose="05050102010706020507" pitchFamily="18" charset="2"/>
              </a:rPr>
              <a:t>host</a:t>
            </a:r>
            <a:r>
              <a:rPr lang="pt-BR" sz="2100" dirty="0">
                <a:sym typeface="Symbol" panose="05050102010706020507" pitchFamily="18" charset="2"/>
              </a:rPr>
              <a:t> enviando o </a:t>
            </a:r>
            <a:r>
              <a:rPr lang="pt-BR" sz="2100" i="1" dirty="0">
                <a:sym typeface="Symbol" panose="05050102010706020507" pitchFamily="18" charset="2"/>
              </a:rPr>
              <a:t>start bit</a:t>
            </a:r>
            <a:r>
              <a:rPr lang="pt-BR" sz="2100" dirty="0">
                <a:sym typeface="Symbol" panose="05050102010706020507" pitchFamily="18" charset="2"/>
              </a:rPr>
              <a:t>.</a:t>
            </a:r>
          </a:p>
          <a:p>
            <a:pPr lvl="1"/>
            <a:r>
              <a:rPr lang="pt-BR" sz="2100" dirty="0">
                <a:sym typeface="Symbol" panose="05050102010706020507" pitchFamily="18" charset="2"/>
              </a:rPr>
              <a:t>O dispositivo PS2 agora toma a linha </a:t>
            </a:r>
            <a:r>
              <a:rPr lang="pt-BR" sz="2100" b="1" dirty="0">
                <a:sym typeface="Symbol" panose="05050102010706020507" pitchFamily="18" charset="2"/>
              </a:rPr>
              <a:t>ps2c</a:t>
            </a:r>
            <a:r>
              <a:rPr lang="pt-BR" sz="2100" dirty="0">
                <a:sym typeface="Symbol" panose="05050102010706020507" pitchFamily="18" charset="2"/>
              </a:rPr>
              <a:t> e é responsável pela geração de sinal de </a:t>
            </a:r>
            <a:r>
              <a:rPr lang="pt-BR" sz="2100" i="1" dirty="0" err="1">
                <a:sym typeface="Symbol" panose="05050102010706020507" pitchFamily="18" charset="2"/>
              </a:rPr>
              <a:t>clock</a:t>
            </a:r>
            <a:r>
              <a:rPr lang="pt-BR" sz="2100" dirty="0">
                <a:sym typeface="Symbol" panose="05050102010706020507" pitchFamily="18" charset="2"/>
              </a:rPr>
              <a:t> PS2 futura.</a:t>
            </a:r>
          </a:p>
          <a:p>
            <a:pPr lvl="1"/>
            <a:r>
              <a:rPr lang="pt-BR" sz="2100" dirty="0">
                <a:sym typeface="Symbol" panose="05050102010706020507" pitchFamily="18" charset="2"/>
              </a:rPr>
              <a:t>Uma vez detectando a transição, o host desloca o bit de dados menos significante na linha </a:t>
            </a:r>
            <a:r>
              <a:rPr lang="pt-BR" sz="2100" b="1" dirty="0">
                <a:sym typeface="Symbol" panose="05050102010706020507" pitchFamily="18" charset="2"/>
              </a:rPr>
              <a:t>ps2d</a:t>
            </a:r>
            <a:r>
              <a:rPr lang="pt-BR" sz="2100" dirty="0">
                <a:sym typeface="Symbol" panose="05050102010706020507" pitchFamily="18" charset="2"/>
              </a:rPr>
              <a:t>. Ele mantém este valor até o dispositivo PS2 gerar uma transição de ‘1’ para ‘0’ na linha </a:t>
            </a:r>
            <a:r>
              <a:rPr lang="pt-BR" sz="2100" b="1" dirty="0">
                <a:sym typeface="Symbol" panose="05050102010706020507" pitchFamily="18" charset="2"/>
              </a:rPr>
              <a:t>ps2c</a:t>
            </a:r>
            <a:r>
              <a:rPr lang="pt-BR" sz="2100" dirty="0">
                <a:sym typeface="Symbol" panose="05050102010706020507" pitchFamily="18" charset="2"/>
              </a:rPr>
              <a:t>, que essencialmente reconhece a recuperação do </a:t>
            </a:r>
            <a:r>
              <a:rPr lang="pt-BR" sz="2100" i="1" dirty="0">
                <a:sym typeface="Symbol" panose="05050102010706020507" pitchFamily="18" charset="2"/>
              </a:rPr>
              <a:t>bit</a:t>
            </a:r>
            <a:r>
              <a:rPr lang="pt-BR" sz="2100" dirty="0">
                <a:sym typeface="Symbol" panose="05050102010706020507" pitchFamily="18" charset="2"/>
              </a:rPr>
              <a:t> de dados.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20683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Protocolo PS2</a:t>
            </a:r>
            <a:br>
              <a:rPr lang="pt-BR" dirty="0"/>
            </a:br>
            <a:r>
              <a:rPr lang="pt-BR" dirty="0"/>
              <a:t>Comunicação do host para o dispositivo </a:t>
            </a:r>
            <a:r>
              <a:rPr lang="en-US" dirty="0"/>
              <a:t>PS2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sequência básica de operação é a seguinte (continua):</a:t>
            </a:r>
          </a:p>
          <a:p>
            <a:pPr lvl="1"/>
            <a:r>
              <a:rPr lang="pt-BR" sz="2100" dirty="0"/>
              <a:t>O </a:t>
            </a:r>
            <a:r>
              <a:rPr lang="pt-BR" sz="2100" i="1" dirty="0"/>
              <a:t>host</a:t>
            </a:r>
            <a:r>
              <a:rPr lang="pt-BR" sz="2100" dirty="0"/>
              <a:t> repete a operação 4 para os sete </a:t>
            </a:r>
            <a:r>
              <a:rPr lang="pt-BR" sz="2100" i="1" dirty="0"/>
              <a:t>bits</a:t>
            </a:r>
            <a:r>
              <a:rPr lang="pt-BR" sz="2100" dirty="0"/>
              <a:t> de dados restantes e para o </a:t>
            </a:r>
            <a:r>
              <a:rPr lang="pt-BR" sz="2100" i="1" dirty="0"/>
              <a:t>bit</a:t>
            </a:r>
            <a:r>
              <a:rPr lang="pt-BR" sz="2100" dirty="0"/>
              <a:t> de paridade.</a:t>
            </a:r>
          </a:p>
          <a:p>
            <a:pPr lvl="1"/>
            <a:r>
              <a:rPr lang="pt-BR" sz="2100" dirty="0"/>
              <a:t>Após enviar o </a:t>
            </a:r>
            <a:r>
              <a:rPr lang="pt-BR" sz="2100" i="1" dirty="0"/>
              <a:t>bit</a:t>
            </a:r>
            <a:r>
              <a:rPr lang="pt-BR" sz="2100" dirty="0"/>
              <a:t> de paridade, o host desabilita a linha </a:t>
            </a:r>
            <a:r>
              <a:rPr lang="pt-BR" sz="2100" b="1" dirty="0"/>
              <a:t>ps2d</a:t>
            </a:r>
            <a:r>
              <a:rPr lang="pt-BR" sz="2100" dirty="0"/>
              <a:t> (isto é, coloca em alta impedância). O dispositivo PS2 agora toma a linha de dados e reconhece o fim da transmissão colocando a linha </a:t>
            </a:r>
            <a:r>
              <a:rPr lang="pt-BR" sz="2100" b="1" dirty="0"/>
              <a:t>ps2d</a:t>
            </a:r>
            <a:r>
              <a:rPr lang="pt-BR" sz="2100" dirty="0"/>
              <a:t> em 0. Se desejado, o </a:t>
            </a:r>
            <a:r>
              <a:rPr lang="pt-BR" sz="2100" i="1" dirty="0"/>
              <a:t>host</a:t>
            </a:r>
            <a:r>
              <a:rPr lang="pt-BR" sz="2100" dirty="0"/>
              <a:t> pode verificar este valor na última transição de ‘1’ para ‘0’ da linha </a:t>
            </a:r>
            <a:r>
              <a:rPr lang="pt-BR" sz="2100" b="1" dirty="0"/>
              <a:t>ps2c</a:t>
            </a:r>
            <a:r>
              <a:rPr lang="pt-BR" sz="2100" dirty="0"/>
              <a:t> para verificar que o pacote foi transmitido com sucesso. 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72129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</a:t>
            </a:r>
            <a:r>
              <a:rPr lang="en-US" dirty="0"/>
              <a:t>PS2</a:t>
            </a:r>
            <a:br>
              <a:rPr lang="en-US" dirty="0"/>
            </a:b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conceitual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diagrama de um controlador PS2 é mostrado na figura. </a:t>
            </a:r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BECF52-1F2C-5735-3895-D796F7F1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81869"/>
            <a:ext cx="82581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62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</a:t>
            </a:r>
            <a:r>
              <a:rPr lang="en-US" dirty="0"/>
              <a:t>PS2</a:t>
            </a:r>
            <a:br>
              <a:rPr lang="en-US" dirty="0"/>
            </a:b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conceitual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Ele consiste do subsistema de recepção, o subsistema de transmissão e um FIFO buffer. </a:t>
            </a:r>
          </a:p>
          <a:p>
            <a:r>
              <a:rPr lang="pt-BR" sz="2400" dirty="0"/>
              <a:t>Os sinais </a:t>
            </a:r>
            <a:r>
              <a:rPr lang="pt-BR" sz="2400" b="1" dirty="0" err="1"/>
              <a:t>tx_idle</a:t>
            </a:r>
            <a:r>
              <a:rPr lang="pt-BR" sz="2400" dirty="0"/>
              <a:t> (para “</a:t>
            </a:r>
            <a:r>
              <a:rPr lang="pt-BR" sz="2400" i="1" dirty="0" err="1"/>
              <a:t>transmitter</a:t>
            </a:r>
            <a:r>
              <a:rPr lang="pt-BR" sz="2400" i="1" dirty="0"/>
              <a:t> </a:t>
            </a:r>
            <a:r>
              <a:rPr lang="pt-BR" sz="2400" i="1" dirty="0" err="1"/>
              <a:t>idle</a:t>
            </a:r>
            <a:r>
              <a:rPr lang="pt-BR" sz="2400" dirty="0"/>
              <a:t>”), </a:t>
            </a:r>
            <a:r>
              <a:rPr lang="pt-BR" sz="2400" b="1" dirty="0" err="1"/>
              <a:t>rx_idle</a:t>
            </a:r>
            <a:r>
              <a:rPr lang="pt-BR" sz="2400" dirty="0"/>
              <a:t> (para “</a:t>
            </a:r>
            <a:r>
              <a:rPr lang="pt-BR" sz="2400" i="1" dirty="0" err="1"/>
              <a:t>receiver</a:t>
            </a:r>
            <a:r>
              <a:rPr lang="pt-BR" sz="2400" i="1" dirty="0"/>
              <a:t> </a:t>
            </a:r>
            <a:r>
              <a:rPr lang="pt-BR" sz="2400" i="1" dirty="0" err="1"/>
              <a:t>idle</a:t>
            </a:r>
            <a:r>
              <a:rPr lang="pt-BR" sz="2400" dirty="0"/>
              <a:t>”) e </a:t>
            </a:r>
            <a:r>
              <a:rPr lang="pt-BR" sz="2400" b="1" dirty="0" err="1"/>
              <a:t>rx_en</a:t>
            </a:r>
            <a:r>
              <a:rPr lang="pt-BR" sz="2400" dirty="0"/>
              <a:t> (para “</a:t>
            </a:r>
            <a:r>
              <a:rPr lang="pt-BR" sz="2400" i="1" dirty="0" err="1"/>
              <a:t>receiver</a:t>
            </a:r>
            <a:r>
              <a:rPr lang="pt-BR" sz="2400" i="1" dirty="0"/>
              <a:t> </a:t>
            </a:r>
            <a:r>
              <a:rPr lang="pt-BR" sz="2400" i="1" dirty="0" err="1"/>
              <a:t>enable</a:t>
            </a:r>
            <a:r>
              <a:rPr lang="pt-BR" sz="2400" dirty="0"/>
              <a:t>) são usados para coordenar as operações de recepção e transmissão de forma que unicamente um tipo de operação seja realizado por vez. </a:t>
            </a:r>
          </a:p>
          <a:p>
            <a:r>
              <a:rPr lang="pt-BR" sz="2400" dirty="0"/>
              <a:t>O FIFO </a:t>
            </a:r>
            <a:r>
              <a:rPr lang="pt-BR" sz="2400" i="1" dirty="0"/>
              <a:t>buffer</a:t>
            </a:r>
            <a:r>
              <a:rPr lang="pt-BR" sz="2400" dirty="0"/>
              <a:t> é inserido após o sistema de recepção para fornecer algum espaço de armazenamento já que o dispositivo PS2 pode enviar pacotes continuamente à medida que o mouse é movido ou o teclado é pressionado. </a:t>
            </a:r>
          </a:p>
          <a:p>
            <a:r>
              <a:rPr lang="pt-BR" sz="2400" dirty="0"/>
              <a:t>Por outro lado, o circuito que está transmitindo vai utilizar o PS2 ocasionalmente e pode controlar a taxa, assim o sistema de transmissão não precisa de </a:t>
            </a:r>
            <a:r>
              <a:rPr lang="pt-BR" sz="2400" i="1" dirty="0"/>
              <a:t>buffer</a:t>
            </a:r>
            <a:r>
              <a:rPr lang="pt-BR" sz="2400" dirty="0"/>
              <a:t>. 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60807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37760"/>
          </a:xfrm>
        </p:spPr>
        <p:txBody>
          <a:bodyPr>
            <a:normAutofit/>
          </a:bodyPr>
          <a:lstStyle/>
          <a:p>
            <a:r>
              <a:rPr lang="pt-BR" sz="2400" dirty="0"/>
              <a:t>O projeto básico de um subsistema de recepção consiste em um circuito de detecção da borda de descida, que gera um </a:t>
            </a:r>
            <a:r>
              <a:rPr lang="pt-BR" sz="2400" i="1" dirty="0" err="1"/>
              <a:t>tick</a:t>
            </a:r>
            <a:r>
              <a:rPr lang="pt-BR" sz="2400" dirty="0"/>
              <a:t> com duração de um ciclo de </a:t>
            </a:r>
            <a:r>
              <a:rPr lang="pt-BR" sz="2400" i="1" dirty="0" err="1"/>
              <a:t>clock</a:t>
            </a:r>
            <a:r>
              <a:rPr lang="pt-BR" sz="2400" dirty="0"/>
              <a:t> na borda de descida do sinal </a:t>
            </a:r>
            <a:r>
              <a:rPr lang="pt-BR" sz="2400" b="1" dirty="0"/>
              <a:t>ps2c</a:t>
            </a:r>
            <a:r>
              <a:rPr lang="pt-BR" sz="2400" dirty="0"/>
              <a:t>, e um circuito de deslocamento, que desloca para dentro e remonta o dado a partir dos </a:t>
            </a:r>
            <a:r>
              <a:rPr lang="pt-BR" sz="2400" i="1" dirty="0"/>
              <a:t>bits</a:t>
            </a:r>
            <a:r>
              <a:rPr lang="pt-BR" sz="2400" dirty="0"/>
              <a:t> de dados seriais. </a:t>
            </a:r>
          </a:p>
          <a:p>
            <a:r>
              <a:rPr lang="pt-BR" sz="2400" dirty="0"/>
              <a:t>Uma FSMD é usada para coordenar a operação total. </a:t>
            </a:r>
          </a:p>
          <a:p>
            <a:endParaRPr lang="pt-BR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circuito de detecção de borda detecta a borda de descida do sinal de </a:t>
            </a:r>
            <a:r>
              <a:rPr lang="pt-BR" sz="2400" i="1" dirty="0" err="1"/>
              <a:t>clock</a:t>
            </a:r>
            <a:r>
              <a:rPr lang="pt-BR" sz="2400" dirty="0"/>
              <a:t> de entrada e gera um </a:t>
            </a:r>
            <a:r>
              <a:rPr lang="pt-BR" sz="2400" i="1" dirty="0" err="1"/>
              <a:t>tick</a:t>
            </a:r>
            <a:r>
              <a:rPr lang="pt-BR" sz="2400" dirty="0"/>
              <a:t> de habilitação.</a:t>
            </a:r>
          </a:p>
          <a:p>
            <a:r>
              <a:rPr lang="pt-BR" sz="2400" dirty="0"/>
              <a:t>Entretanto, por causa de algum potencial ruído e transição lenta, um circuito de filtragem é adicionado para eliminar </a:t>
            </a:r>
            <a:r>
              <a:rPr lang="pt-BR" sz="2400" i="1" dirty="0" err="1"/>
              <a:t>glitches</a:t>
            </a:r>
            <a:r>
              <a:rPr lang="pt-BR" sz="2400" dirty="0"/>
              <a:t>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código do sistema de filtragem do sinal </a:t>
            </a:r>
            <a:r>
              <a:rPr lang="pt-BR" sz="2400" i="1" dirty="0"/>
              <a:t>ps2c</a:t>
            </a:r>
            <a:r>
              <a:rPr lang="pt-BR" sz="2400" dirty="0"/>
              <a:t> e detecção da borda de descida é mostrado abaixo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6313" y="2047899"/>
            <a:ext cx="71913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21- Teclado PS2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8- Teclado PS2</a:t>
            </a:r>
            <a:endParaRPr lang="pt-BR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circuito é composto de um registrador de deslocamento de 8 </a:t>
            </a:r>
            <a:r>
              <a:rPr lang="pt-BR" sz="2400" i="1" dirty="0"/>
              <a:t>bits</a:t>
            </a:r>
            <a:r>
              <a:rPr lang="pt-BR" sz="2400" dirty="0"/>
              <a:t> e retorna '1' ou '0‘, respectivamente, quando oito </a:t>
            </a:r>
            <a:r>
              <a:rPr lang="pt-BR" sz="2400" i="1" dirty="0"/>
              <a:t>bits</a:t>
            </a:r>
            <a:r>
              <a:rPr lang="pt-BR" sz="2400" dirty="0"/>
              <a:t> consecutivos 1's ou 0's são recebidos.</a:t>
            </a:r>
          </a:p>
          <a:p>
            <a:r>
              <a:rPr lang="pt-BR" sz="2400" dirty="0"/>
              <a:t>Quaisquer </a:t>
            </a:r>
            <a:r>
              <a:rPr lang="pt-BR" sz="2400" i="1" dirty="0" err="1"/>
              <a:t>glitches</a:t>
            </a:r>
            <a:r>
              <a:rPr lang="pt-BR" sz="2400" dirty="0"/>
              <a:t> mais curtos do que 8 ciclos de </a:t>
            </a:r>
            <a:r>
              <a:rPr lang="pt-BR" sz="2400" i="1" dirty="0" err="1"/>
              <a:t>clock</a:t>
            </a:r>
            <a:r>
              <a:rPr lang="pt-BR" sz="2400" dirty="0"/>
              <a:t> serão ignorados. </a:t>
            </a:r>
          </a:p>
          <a:p>
            <a:r>
              <a:rPr lang="pt-BR" sz="2400" dirty="0"/>
              <a:t>O sinal de saída filtrado é então usado em um circuito de detecção da borda de descida que gera o sinal </a:t>
            </a:r>
            <a:r>
              <a:rPr lang="pt-BR" sz="2400" b="1" dirty="0" err="1"/>
              <a:t>fall_edge</a:t>
            </a:r>
            <a:r>
              <a:rPr lang="pt-BR" sz="2400" dirty="0"/>
              <a:t>.</a:t>
            </a:r>
          </a:p>
          <a:p>
            <a:r>
              <a:rPr lang="pt-BR" sz="2400" dirty="0"/>
              <a:t>A cascata de registradores do circuito de filtragem também funciona como sincronizador. </a:t>
            </a:r>
          </a:p>
          <a:p>
            <a:endParaRPr lang="pt-BR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626968" cy="4937760"/>
          </a:xfrm>
        </p:spPr>
        <p:txBody>
          <a:bodyPr>
            <a:normAutofit fontScale="92500"/>
          </a:bodyPr>
          <a:lstStyle/>
          <a:p>
            <a:r>
              <a:rPr lang="pt-BR" dirty="0"/>
              <a:t>A carta  ASMD do sistema de</a:t>
            </a:r>
          </a:p>
          <a:p>
            <a:pPr>
              <a:buNone/>
            </a:pPr>
            <a:r>
              <a:rPr lang="pt-BR" dirty="0"/>
              <a:t>recepção  é apresentada na figura </a:t>
            </a:r>
          </a:p>
          <a:p>
            <a:pPr>
              <a:buNone/>
            </a:pPr>
            <a:r>
              <a:rPr lang="pt-BR" dirty="0"/>
              <a:t>ao lado</a:t>
            </a:r>
          </a:p>
          <a:p>
            <a:r>
              <a:rPr lang="pt-BR" dirty="0"/>
              <a:t>O receptor está inicialmente no estado</a:t>
            </a:r>
          </a:p>
          <a:p>
            <a:pPr>
              <a:buNone/>
            </a:pPr>
            <a:r>
              <a:rPr lang="pt-BR" dirty="0"/>
              <a:t>estado </a:t>
            </a:r>
            <a:r>
              <a:rPr lang="pt-BR" b="1" dirty="0" err="1"/>
              <a:t>idle</a:t>
            </a:r>
            <a:r>
              <a:rPr lang="pt-BR" dirty="0"/>
              <a:t>. </a:t>
            </a:r>
          </a:p>
          <a:p>
            <a:r>
              <a:rPr lang="pt-BR" dirty="0"/>
              <a:t>Ele inclui um sinal de controle</a:t>
            </a:r>
          </a:p>
          <a:p>
            <a:pPr>
              <a:buNone/>
            </a:pPr>
            <a:r>
              <a:rPr lang="pt-BR" b="1" dirty="0" err="1"/>
              <a:t>rx_en</a:t>
            </a:r>
            <a:r>
              <a:rPr lang="pt-BR" dirty="0"/>
              <a:t> que é usado para habilitar ou não a </a:t>
            </a:r>
          </a:p>
          <a:p>
            <a:pPr>
              <a:buNone/>
            </a:pPr>
            <a:r>
              <a:rPr lang="pt-BR" dirty="0"/>
              <a:t>operação de recepção. </a:t>
            </a:r>
          </a:p>
          <a:p>
            <a:r>
              <a:rPr lang="pt-BR" dirty="0"/>
              <a:t>O propósito deste sinal é coordenar  a </a:t>
            </a:r>
          </a:p>
          <a:p>
            <a:pPr>
              <a:buNone/>
            </a:pPr>
            <a:r>
              <a:rPr lang="pt-BR" dirty="0"/>
              <a:t>operação bidirecional.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698C87-C255-7479-7362-ACA98AFA2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5" y="44624"/>
            <a:ext cx="3240360" cy="682355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626968" cy="4937760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Após a primeira borda de descida do </a:t>
            </a:r>
            <a:r>
              <a:rPr lang="pt-BR" sz="2400" i="1" dirty="0" err="1"/>
              <a:t>clock</a:t>
            </a:r>
            <a:r>
              <a:rPr lang="pt-BR" sz="2400" dirty="0"/>
              <a:t> e tendo </a:t>
            </a:r>
            <a:r>
              <a:rPr lang="pt-BR" sz="2400" b="1" dirty="0" err="1"/>
              <a:t>rx</a:t>
            </a:r>
            <a:r>
              <a:rPr lang="pt-BR" sz="2400" i="1" dirty="0" err="1"/>
              <a:t>_</a:t>
            </a:r>
            <a:r>
              <a:rPr lang="pt-BR" sz="2400" b="1" dirty="0" err="1"/>
              <a:t>en</a:t>
            </a:r>
            <a:r>
              <a:rPr lang="pt-BR" sz="2400" dirty="0"/>
              <a:t> ativado, a FSMD desloca o </a:t>
            </a:r>
            <a:r>
              <a:rPr lang="pt-BR" sz="2400" i="1" dirty="0"/>
              <a:t>bit</a:t>
            </a:r>
            <a:r>
              <a:rPr lang="pt-BR" sz="2400" dirty="0"/>
              <a:t> de </a:t>
            </a:r>
            <a:r>
              <a:rPr lang="pt-BR" sz="2400" i="1" dirty="0"/>
              <a:t>start</a:t>
            </a:r>
            <a:r>
              <a:rPr lang="pt-BR" sz="2400" dirty="0"/>
              <a:t> para dentro do registrador </a:t>
            </a:r>
            <a:r>
              <a:rPr lang="pt-BR" sz="2400" b="1" dirty="0"/>
              <a:t>b</a:t>
            </a:r>
            <a:r>
              <a:rPr lang="pt-BR" sz="2400" dirty="0"/>
              <a:t> e se move ao estado </a:t>
            </a:r>
            <a:r>
              <a:rPr lang="pt-BR" sz="2400" b="1" dirty="0" err="1"/>
              <a:t>dps</a:t>
            </a:r>
            <a:r>
              <a:rPr lang="pt-BR" sz="2400" dirty="0"/>
              <a:t>.  </a:t>
            </a:r>
          </a:p>
          <a:p>
            <a:r>
              <a:rPr lang="pt-BR" sz="2400" dirty="0"/>
              <a:t>No estado </a:t>
            </a:r>
            <a:r>
              <a:rPr lang="pt-BR" sz="2400" b="1" dirty="0" err="1"/>
              <a:t>dps</a:t>
            </a:r>
            <a:r>
              <a:rPr lang="pt-BR" sz="2400" dirty="0"/>
              <a:t>, 10 </a:t>
            </a:r>
            <a:r>
              <a:rPr lang="pt-BR" sz="2400" i="1" dirty="0"/>
              <a:t>bits,</a:t>
            </a:r>
            <a:r>
              <a:rPr lang="pt-BR" sz="2400" dirty="0"/>
              <a:t> o que inclui os 8 </a:t>
            </a:r>
            <a:r>
              <a:rPr lang="pt-BR" sz="2400" i="1" dirty="0"/>
              <a:t>bits</a:t>
            </a:r>
            <a:r>
              <a:rPr lang="pt-BR" sz="2400" dirty="0"/>
              <a:t> de dado, o </a:t>
            </a:r>
            <a:r>
              <a:rPr lang="pt-BR" sz="2400" i="1" dirty="0"/>
              <a:t>bit</a:t>
            </a:r>
            <a:r>
              <a:rPr lang="pt-BR" sz="2400" dirty="0"/>
              <a:t> de paridade e o </a:t>
            </a:r>
            <a:r>
              <a:rPr lang="pt-BR" sz="2400" i="1" dirty="0"/>
              <a:t>bit</a:t>
            </a:r>
            <a:r>
              <a:rPr lang="pt-BR" sz="2400" dirty="0"/>
              <a:t> de </a:t>
            </a:r>
            <a:r>
              <a:rPr lang="pt-BR" sz="2400" i="1" dirty="0"/>
              <a:t>stop</a:t>
            </a:r>
            <a:r>
              <a:rPr lang="pt-BR" sz="2400" dirty="0"/>
              <a:t> são amostrados na borda de descida do sinal </a:t>
            </a:r>
            <a:r>
              <a:rPr lang="pt-BR" sz="2400" b="1" dirty="0"/>
              <a:t>ps2c</a:t>
            </a:r>
            <a:r>
              <a:rPr lang="pt-BR" sz="2400" dirty="0"/>
              <a:t> e os nove primeiros são deslocados para dentro do registrador </a:t>
            </a:r>
            <a:r>
              <a:rPr lang="pt-BR" sz="2400" b="1" dirty="0"/>
              <a:t>b</a:t>
            </a:r>
            <a:r>
              <a:rPr lang="pt-BR" sz="2400" dirty="0"/>
              <a:t> </a:t>
            </a:r>
          </a:p>
          <a:p>
            <a:r>
              <a:rPr lang="pt-BR" sz="2400" dirty="0"/>
              <a:t>A FSMD se move então ao estado </a:t>
            </a:r>
            <a:r>
              <a:rPr lang="pt-BR" sz="2400" b="1" dirty="0" err="1"/>
              <a:t>load</a:t>
            </a:r>
            <a:r>
              <a:rPr lang="pt-BR" sz="2400" dirty="0"/>
              <a:t>, em que um ciclo de </a:t>
            </a:r>
            <a:r>
              <a:rPr lang="pt-BR" sz="2400" i="1" dirty="0" err="1"/>
              <a:t>clock</a:t>
            </a:r>
            <a:r>
              <a:rPr lang="pt-BR" sz="2400" dirty="0"/>
              <a:t> extra é usado para completar o deslocamento do </a:t>
            </a:r>
            <a:r>
              <a:rPr lang="pt-BR" sz="2400" i="1" dirty="0"/>
              <a:t>bit</a:t>
            </a:r>
            <a:r>
              <a:rPr lang="pt-BR" sz="2400" dirty="0"/>
              <a:t> de </a:t>
            </a:r>
            <a:r>
              <a:rPr lang="pt-BR" sz="2400" i="1" dirty="0"/>
              <a:t>stop</a:t>
            </a:r>
            <a:r>
              <a:rPr lang="pt-BR" sz="2400" dirty="0"/>
              <a:t>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681062-9C0E-8809-FE4D-65EB21AD0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5" y="44624"/>
            <a:ext cx="3240360" cy="682355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410945" cy="4937760"/>
          </a:xfrm>
        </p:spPr>
        <p:txBody>
          <a:bodyPr>
            <a:normAutofit/>
          </a:bodyPr>
          <a:lstStyle/>
          <a:p>
            <a:r>
              <a:rPr lang="pt-BR" sz="2400" dirty="0"/>
              <a:t>Há dois sinais de saída. </a:t>
            </a:r>
          </a:p>
          <a:p>
            <a:r>
              <a:rPr lang="pt-BR" sz="2400" dirty="0"/>
              <a:t>O sinal </a:t>
            </a:r>
            <a:r>
              <a:rPr lang="pt-BR" sz="2400" b="1" dirty="0" err="1"/>
              <a:t>rx_idle</a:t>
            </a:r>
            <a:r>
              <a:rPr lang="pt-BR" sz="2400" dirty="0"/>
              <a:t> indica se o subsistema de recepção está ocioso. </a:t>
            </a:r>
          </a:p>
          <a:p>
            <a:r>
              <a:rPr lang="pt-BR" sz="2400" dirty="0"/>
              <a:t>O sinal </a:t>
            </a:r>
            <a:r>
              <a:rPr lang="pt-BR" sz="2400" b="1" dirty="0" err="1"/>
              <a:t>rx_done_tick</a:t>
            </a:r>
            <a:r>
              <a:rPr lang="pt-BR" sz="2400" b="1" dirty="0"/>
              <a:t> </a:t>
            </a:r>
            <a:r>
              <a:rPr lang="pt-BR" sz="2400" dirty="0"/>
              <a:t>é ativado no estado </a:t>
            </a:r>
            <a:r>
              <a:rPr lang="pt-BR" sz="2400" b="1" dirty="0" err="1"/>
              <a:t>load</a:t>
            </a:r>
            <a:r>
              <a:rPr lang="pt-BR" sz="2400" dirty="0"/>
              <a:t> por um ciclo de </a:t>
            </a:r>
            <a:r>
              <a:rPr lang="pt-BR" sz="2400" i="1" dirty="0" err="1"/>
              <a:t>clock</a:t>
            </a:r>
            <a:r>
              <a:rPr lang="pt-BR" sz="2400" dirty="0"/>
              <a:t> para indicar o fim da recepção de um pacote de dados.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0E0DFD-5E62-FAB5-2D64-C7DA33D30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5" y="44624"/>
            <a:ext cx="3240360" cy="682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48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código incluindo o circuito de filtragem e o circuito na carta ASMD é mostrado a seguir.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25A002B-A5C2-1511-792E-03A16E51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21217"/>
            <a:ext cx="6143625" cy="31337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ABCF32-BE5F-0910-0058-C9E308E5E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35455"/>
            <a:ext cx="7439025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5BAEA7-3ABA-3961-6C53-EFFB39CB9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7787"/>
            <a:ext cx="5972175" cy="41624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0A8AD63-AD96-12E7-B17C-7A6DF9533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40768"/>
            <a:ext cx="6924675" cy="33051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083364-2D6A-9223-F392-C13EEA176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53547"/>
            <a:ext cx="63722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71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06B21F-42DC-9037-A9A0-F918E21CB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63150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5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Tópicos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Protocolo PS2</a:t>
            </a:r>
          </a:p>
          <a:p>
            <a:pPr lvl="1"/>
            <a:r>
              <a:rPr lang="pt-BR" dirty="0"/>
              <a:t>Introdução</a:t>
            </a:r>
          </a:p>
          <a:p>
            <a:pPr lvl="1"/>
            <a:r>
              <a:rPr lang="pt-BR" dirty="0"/>
              <a:t>Placa </a:t>
            </a:r>
            <a:r>
              <a:rPr lang="pt-BR" dirty="0" err="1"/>
              <a:t>Nexys</a:t>
            </a:r>
            <a:r>
              <a:rPr lang="pt-BR" dirty="0"/>
              <a:t> A7</a:t>
            </a:r>
          </a:p>
          <a:p>
            <a:pPr lvl="1"/>
            <a:r>
              <a:rPr lang="pt-BR" dirty="0"/>
              <a:t>Comunicação do dispositivo PS2 para o </a:t>
            </a:r>
            <a:r>
              <a:rPr lang="pt-BR" i="1" dirty="0"/>
              <a:t>host</a:t>
            </a:r>
          </a:p>
          <a:p>
            <a:pPr lvl="1"/>
            <a:r>
              <a:rPr lang="pt-BR" dirty="0"/>
              <a:t>Comunicação do </a:t>
            </a:r>
            <a:r>
              <a:rPr lang="pt-BR" i="1" dirty="0"/>
              <a:t>host</a:t>
            </a:r>
            <a:r>
              <a:rPr lang="pt-BR" dirty="0"/>
              <a:t> para o dispositivo PS2 </a:t>
            </a:r>
          </a:p>
          <a:p>
            <a:r>
              <a:rPr lang="pt-BR" dirty="0"/>
              <a:t>Controlador PS2</a:t>
            </a:r>
          </a:p>
          <a:p>
            <a:pPr lvl="1"/>
            <a:r>
              <a:rPr lang="pt-BR" dirty="0"/>
              <a:t>Projeto conceitual</a:t>
            </a:r>
          </a:p>
          <a:p>
            <a:pPr lvl="1"/>
            <a:r>
              <a:rPr lang="pt-BR" dirty="0"/>
              <a:t>Subsistema de recepção PS2</a:t>
            </a:r>
          </a:p>
          <a:p>
            <a:pPr lvl="1"/>
            <a:r>
              <a:rPr lang="pt-BR" dirty="0"/>
              <a:t>Subsistema de transmissão PS2</a:t>
            </a:r>
          </a:p>
          <a:p>
            <a:pPr lvl="1"/>
            <a:r>
              <a:rPr lang="pt-BR" dirty="0"/>
              <a:t>Sistema bidirecional (sem FIFO)</a:t>
            </a:r>
          </a:p>
          <a:p>
            <a:pPr lvl="1"/>
            <a:r>
              <a:rPr lang="pt-BR" dirty="0"/>
              <a:t>Sistema completo </a:t>
            </a:r>
          </a:p>
          <a:p>
            <a:r>
              <a:rPr lang="pt-BR" dirty="0"/>
              <a:t>Inicialização do dispositivo PS2</a:t>
            </a:r>
          </a:p>
          <a:p>
            <a:r>
              <a:rPr lang="pt-BR" dirty="0"/>
              <a:t>Teclado PS2</a:t>
            </a:r>
          </a:p>
          <a:p>
            <a:pPr lvl="1"/>
            <a:r>
              <a:rPr lang="pt-BR" dirty="0"/>
              <a:t>Códigos das teclas no teclado PS2</a:t>
            </a:r>
          </a:p>
          <a:p>
            <a:pPr lvl="1"/>
            <a:r>
              <a:rPr lang="pt-BR" dirty="0"/>
              <a:t>Circuito monitor de comunicação do teclado</a:t>
            </a:r>
          </a:p>
          <a:p>
            <a:pPr lvl="1"/>
            <a:r>
              <a:rPr lang="pt-BR" sz="2500" dirty="0"/>
              <a:t>Circuito de interface do teclado PS2</a:t>
            </a:r>
          </a:p>
          <a:p>
            <a:pPr lvl="1"/>
            <a:r>
              <a:rPr lang="pt-BR" dirty="0"/>
              <a:t>Circuito de verificação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recepção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Note que não há detecção de erro no circuito descrito. </a:t>
            </a:r>
          </a:p>
          <a:p>
            <a:r>
              <a:rPr lang="pt-BR" sz="2400" dirty="0"/>
              <a:t>Um projeto mais robusto deveria verificar se o </a:t>
            </a:r>
            <a:r>
              <a:rPr lang="pt-BR" sz="2400" i="1" dirty="0"/>
              <a:t>bit</a:t>
            </a:r>
            <a:r>
              <a:rPr lang="pt-BR" sz="2400" dirty="0"/>
              <a:t> de </a:t>
            </a:r>
            <a:r>
              <a:rPr lang="pt-BR" sz="2400" i="1" dirty="0"/>
              <a:t>start</a:t>
            </a:r>
            <a:r>
              <a:rPr lang="pt-BR" sz="2400" dirty="0"/>
              <a:t>, o </a:t>
            </a:r>
            <a:r>
              <a:rPr lang="pt-BR" sz="2400" i="1" dirty="0"/>
              <a:t>bit</a:t>
            </a:r>
            <a:r>
              <a:rPr lang="pt-BR" sz="2400" dirty="0"/>
              <a:t> de paridade e o </a:t>
            </a:r>
            <a:r>
              <a:rPr lang="pt-BR" sz="2400" i="1" dirty="0"/>
              <a:t>bit</a:t>
            </a:r>
            <a:r>
              <a:rPr lang="pt-BR" sz="2400" dirty="0"/>
              <a:t> de </a:t>
            </a:r>
            <a:r>
              <a:rPr lang="pt-BR" sz="2400" i="1" dirty="0"/>
              <a:t>stop</a:t>
            </a:r>
            <a:r>
              <a:rPr lang="pt-BR" sz="2400" dirty="0"/>
              <a:t> estão corretos. </a:t>
            </a:r>
          </a:p>
          <a:p>
            <a:r>
              <a:rPr lang="pt-BR" sz="2400" dirty="0"/>
              <a:t>Poderia incluir também um circuito </a:t>
            </a:r>
            <a:r>
              <a:rPr lang="pt-BR" sz="2400" i="1" dirty="0" err="1"/>
              <a:t>watchdog</a:t>
            </a:r>
            <a:r>
              <a:rPr lang="pt-BR" sz="2400" i="1" dirty="0"/>
              <a:t> timer</a:t>
            </a:r>
            <a:r>
              <a:rPr lang="pt-BR" sz="2400" dirty="0"/>
              <a:t> para evitar que o circuito fique preso indefinidamente em um estado incorreto.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Diferente do subsistema de recepção, os sinais ps2c e ps2d comunicam em ambas as direções. </a:t>
            </a:r>
          </a:p>
          <a:p>
            <a:r>
              <a:rPr lang="pt-BR" sz="2400" dirty="0"/>
              <a:t>Um </a:t>
            </a:r>
            <a:r>
              <a:rPr lang="pt-BR" sz="2400" i="1" dirty="0"/>
              <a:t>buffer </a:t>
            </a:r>
            <a:r>
              <a:rPr lang="pt-BR" sz="2400" i="1" dirty="0" err="1"/>
              <a:t>tristate</a:t>
            </a:r>
            <a:r>
              <a:rPr lang="pt-BR" sz="2400" dirty="0"/>
              <a:t> é necessário para cada sinal.  A interface </a:t>
            </a:r>
            <a:r>
              <a:rPr lang="pt-BR" sz="2400" i="1" dirty="0" err="1"/>
              <a:t>tristate</a:t>
            </a:r>
            <a:r>
              <a:rPr lang="pt-BR" sz="2400" dirty="0"/>
              <a:t> é mostrada na figura abaixo.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FC41FC-4C8D-BB19-4835-B474B613E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852936"/>
            <a:ext cx="58197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48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Os sinais </a:t>
            </a:r>
            <a:r>
              <a:rPr lang="pt-BR" sz="2400" b="1" dirty="0" err="1"/>
              <a:t>tri_c</a:t>
            </a:r>
            <a:r>
              <a:rPr lang="pt-BR" sz="2400" dirty="0"/>
              <a:t> e </a:t>
            </a:r>
            <a:r>
              <a:rPr lang="pt-BR" sz="2400" b="1" dirty="0" err="1"/>
              <a:t>tri_d</a:t>
            </a:r>
            <a:r>
              <a:rPr lang="pt-BR" sz="2400" b="1" dirty="0"/>
              <a:t> </a:t>
            </a:r>
            <a:r>
              <a:rPr lang="pt-BR" sz="2400" dirty="0"/>
              <a:t>são sinais de </a:t>
            </a:r>
            <a:r>
              <a:rPr lang="pt-BR" sz="2400" i="1" dirty="0" err="1"/>
              <a:t>enable</a:t>
            </a:r>
            <a:r>
              <a:rPr lang="pt-BR" sz="2400" dirty="0"/>
              <a:t> (habilitação) que controlam os </a:t>
            </a:r>
            <a:r>
              <a:rPr lang="pt-BR" sz="2400" i="1" dirty="0"/>
              <a:t>buffers</a:t>
            </a:r>
            <a:r>
              <a:rPr lang="pt-BR" sz="2400" dirty="0"/>
              <a:t> </a:t>
            </a:r>
            <a:r>
              <a:rPr lang="pt-BR" sz="2400" i="1" dirty="0" err="1"/>
              <a:t>tristate</a:t>
            </a:r>
            <a:r>
              <a:rPr lang="pt-BR" sz="2400" dirty="0"/>
              <a:t>. </a:t>
            </a:r>
          </a:p>
          <a:p>
            <a:r>
              <a:rPr lang="pt-BR" sz="2400" dirty="0"/>
              <a:t>Quando eles estão ativados, os sinais </a:t>
            </a:r>
            <a:r>
              <a:rPr lang="pt-BR" sz="2400" b="1" dirty="0"/>
              <a:t>ps2c_out </a:t>
            </a:r>
            <a:r>
              <a:rPr lang="pt-BR" sz="2400" dirty="0"/>
              <a:t>e </a:t>
            </a:r>
            <a:r>
              <a:rPr lang="pt-BR" sz="2400" b="1" dirty="0"/>
              <a:t>ps2d_out </a:t>
            </a:r>
            <a:r>
              <a:rPr lang="pt-BR" sz="2400" dirty="0"/>
              <a:t>são roteados às portas de saída correspondentes. </a:t>
            </a:r>
          </a:p>
          <a:p>
            <a:r>
              <a:rPr lang="pt-BR" sz="2400" dirty="0"/>
              <a:t>Para projetar o subsistema de transmissão, pode-se seguir a sequência do protocolo apresentado anteriormente para criar uma carta ASMD, como a da figura a seguir.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97715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906888" cy="4937760"/>
          </a:xfrm>
        </p:spPr>
        <p:txBody>
          <a:bodyPr>
            <a:normAutofit/>
          </a:bodyPr>
          <a:lstStyle/>
          <a:p>
            <a:r>
              <a:rPr lang="pt-BR" sz="2400" dirty="0"/>
              <a:t>Para projetar o subsistema de transmissão, pode-se seguir a sequência do protocolo apresentado anteriormente para criar uma carta ASMD, como a da figura ao lado. </a:t>
            </a:r>
          </a:p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A777BE-05CC-BAA1-0024-66748D6B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5" y="1033689"/>
            <a:ext cx="34956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33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400" dirty="0"/>
              <a:t>A FSMD está inicialmente no estado </a:t>
            </a:r>
            <a:r>
              <a:rPr lang="pt-BR" sz="2400" b="1" dirty="0" err="1"/>
              <a:t>idle</a:t>
            </a:r>
            <a:r>
              <a:rPr lang="pt-BR" sz="2400" dirty="0"/>
              <a:t>. </a:t>
            </a:r>
          </a:p>
          <a:p>
            <a:r>
              <a:rPr lang="pt-BR" sz="2400" dirty="0"/>
              <a:t>Para iniciar uma transmissão, o </a:t>
            </a:r>
            <a:r>
              <a:rPr lang="pt-BR" sz="2400" i="1" dirty="0"/>
              <a:t>host</a:t>
            </a:r>
            <a:r>
              <a:rPr lang="pt-BR" sz="2400" dirty="0"/>
              <a:t> ativa o sinal </a:t>
            </a:r>
            <a:r>
              <a:rPr lang="pt-BR" sz="2400" b="1" dirty="0"/>
              <a:t>wr_ps2 </a:t>
            </a:r>
            <a:r>
              <a:rPr lang="pt-BR" sz="2400" dirty="0"/>
              <a:t>e coloca o dado no barramento </a:t>
            </a:r>
            <a:r>
              <a:rPr lang="pt-BR" sz="2400" b="1" dirty="0"/>
              <a:t>din</a:t>
            </a:r>
            <a:r>
              <a:rPr lang="pt-BR" sz="2400" dirty="0"/>
              <a:t>.  A FSMD carrega </a:t>
            </a:r>
            <a:r>
              <a:rPr lang="pt-BR" sz="2400" b="1" dirty="0" err="1"/>
              <a:t>din</a:t>
            </a:r>
            <a:r>
              <a:rPr lang="pt-BR" sz="2400" dirty="0"/>
              <a:t>, junto com o </a:t>
            </a:r>
            <a:r>
              <a:rPr lang="pt-BR" sz="2400" i="1" dirty="0"/>
              <a:t>bit</a:t>
            </a:r>
            <a:r>
              <a:rPr lang="pt-BR" sz="2400" dirty="0"/>
              <a:t> de paridade </a:t>
            </a:r>
            <a:r>
              <a:rPr lang="pt-BR" sz="2400" b="1" dirty="0"/>
              <a:t>par</a:t>
            </a:r>
            <a:r>
              <a:rPr lang="pt-BR" sz="2400" dirty="0"/>
              <a:t> para o registrador de deslocamento </a:t>
            </a:r>
            <a:r>
              <a:rPr lang="pt-BR" sz="2400" b="1" dirty="0" err="1"/>
              <a:t>shift_reg</a:t>
            </a:r>
            <a:r>
              <a:rPr lang="pt-BR" sz="2400" dirty="0"/>
              <a:t>, carrega o contador </a:t>
            </a:r>
            <a:r>
              <a:rPr lang="pt-BR" sz="2400" b="1" dirty="0" err="1"/>
              <a:t>c_reg</a:t>
            </a:r>
            <a:r>
              <a:rPr lang="pt-BR" sz="2400" dirty="0"/>
              <a:t> com “11…1” e move ao estado </a:t>
            </a:r>
            <a:r>
              <a:rPr lang="pt-BR" sz="2400" b="1" dirty="0" err="1"/>
              <a:t>waitr</a:t>
            </a:r>
            <a:r>
              <a:rPr lang="pt-BR" sz="2400" dirty="0"/>
              <a:t> (acrônimo para “</a:t>
            </a:r>
            <a:r>
              <a:rPr lang="pt-BR" sz="2400" i="1" dirty="0" err="1"/>
              <a:t>wait</a:t>
            </a:r>
            <a:r>
              <a:rPr lang="pt-BR" sz="2400" i="1" dirty="0"/>
              <a:t> </a:t>
            </a:r>
            <a:r>
              <a:rPr lang="pt-BR" sz="2400" i="1" dirty="0" err="1"/>
              <a:t>receiving</a:t>
            </a:r>
            <a:r>
              <a:rPr lang="pt-BR" sz="2400" dirty="0"/>
              <a:t>”).</a:t>
            </a:r>
          </a:p>
          <a:p>
            <a:r>
              <a:rPr lang="pt-BR" sz="2400" dirty="0"/>
              <a:t>Neste estado, o sistema examina o sinal </a:t>
            </a:r>
            <a:r>
              <a:rPr lang="pt-BR" sz="2400" b="1" dirty="0" err="1"/>
              <a:t>rx_idle</a:t>
            </a:r>
            <a:r>
              <a:rPr lang="pt-BR" sz="2400" dirty="0"/>
              <a:t> para determinar se qualquer operação está em progresso e espera até que a operação chegue ao fim. </a:t>
            </a:r>
          </a:p>
          <a:p>
            <a:r>
              <a:rPr lang="pt-BR" sz="2400" dirty="0"/>
              <a:t>A FSMD se move então para o estado </a:t>
            </a:r>
            <a:r>
              <a:rPr lang="pt-BR" sz="2400" dirty="0" err="1"/>
              <a:t>rts</a:t>
            </a:r>
            <a:r>
              <a:rPr lang="pt-BR" sz="2400" dirty="0"/>
              <a:t> (acrônimo para “</a:t>
            </a:r>
            <a:r>
              <a:rPr lang="pt-BR" sz="2400" dirty="0" err="1"/>
              <a:t>request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</a:t>
            </a:r>
            <a:r>
              <a:rPr lang="pt-BR" sz="2400" dirty="0" err="1"/>
              <a:t>send</a:t>
            </a:r>
            <a:r>
              <a:rPr lang="pt-BR" sz="2400" dirty="0"/>
              <a:t>”). </a:t>
            </a:r>
          </a:p>
          <a:p>
            <a:r>
              <a:rPr lang="pt-BR" sz="2400" dirty="0"/>
              <a:t>Nesse estado, o sinal </a:t>
            </a:r>
            <a:r>
              <a:rPr lang="pt-BR" sz="2400" b="1" dirty="0"/>
              <a:t>ps2c_out</a:t>
            </a:r>
            <a:r>
              <a:rPr lang="pt-BR" sz="2400" dirty="0"/>
              <a:t> é colocado em ‘0’ e o sinal de </a:t>
            </a:r>
            <a:r>
              <a:rPr lang="pt-BR" sz="2400" i="1" dirty="0" err="1"/>
              <a:t>enable</a:t>
            </a:r>
            <a:r>
              <a:rPr lang="pt-BR" sz="2400" dirty="0"/>
              <a:t> </a:t>
            </a:r>
            <a:r>
              <a:rPr lang="pt-BR" sz="2400" b="1" dirty="0" err="1"/>
              <a:t>tri_c</a:t>
            </a:r>
            <a:r>
              <a:rPr lang="pt-BR" sz="2400" dirty="0"/>
              <a:t> é ativado para habilitar o correspondente </a:t>
            </a:r>
            <a:r>
              <a:rPr lang="pt-BR" sz="2400" i="1" dirty="0"/>
              <a:t>buffer </a:t>
            </a:r>
            <a:r>
              <a:rPr lang="pt-BR" sz="2400" i="1" dirty="0" err="1"/>
              <a:t>tristate</a:t>
            </a:r>
            <a:r>
              <a:rPr lang="pt-BR" sz="2400" dirty="0"/>
              <a:t>. </a:t>
            </a:r>
          </a:p>
          <a:p>
            <a:r>
              <a:rPr lang="pt-BR" sz="2400" dirty="0"/>
              <a:t>O registrador </a:t>
            </a:r>
            <a:r>
              <a:rPr lang="pt-BR" sz="2400" b="1" dirty="0" err="1"/>
              <a:t>c_reg</a:t>
            </a:r>
            <a:r>
              <a:rPr lang="pt-BR" sz="2400" dirty="0"/>
              <a:t> é usado como um contador de 13 </a:t>
            </a:r>
            <a:r>
              <a:rPr lang="pt-BR" sz="2400" i="1" dirty="0"/>
              <a:t>bits</a:t>
            </a:r>
            <a:r>
              <a:rPr lang="pt-BR" sz="2400" dirty="0"/>
              <a:t> para gerar um atraso de 82 µs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43890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FSMD se move então ao estado </a:t>
            </a:r>
            <a:r>
              <a:rPr lang="pt-BR" sz="2400" b="1" dirty="0"/>
              <a:t>start</a:t>
            </a:r>
            <a:r>
              <a:rPr lang="pt-BR" sz="2400" dirty="0"/>
              <a:t>, em que a linha de </a:t>
            </a:r>
            <a:r>
              <a:rPr lang="pt-BR" sz="2400" dirty="0" err="1"/>
              <a:t>clock</a:t>
            </a:r>
            <a:r>
              <a:rPr lang="pt-BR" sz="2400" dirty="0"/>
              <a:t> é desabilitada e a linha de dados é setada para ‘1’. </a:t>
            </a:r>
          </a:p>
          <a:p>
            <a:r>
              <a:rPr lang="pt-BR" sz="2400" dirty="0"/>
              <a:t>O dispositivo PS2 agora cuida do </a:t>
            </a:r>
            <a:r>
              <a:rPr lang="pt-BR" sz="2400" i="1" dirty="0" err="1"/>
              <a:t>clock</a:t>
            </a:r>
            <a:r>
              <a:rPr lang="pt-BR" sz="2400" dirty="0"/>
              <a:t> e gera as transições na linha </a:t>
            </a:r>
            <a:r>
              <a:rPr lang="pt-BR" sz="2400" b="1" dirty="0"/>
              <a:t>ps2c</a:t>
            </a:r>
            <a:r>
              <a:rPr lang="pt-BR" sz="2400" dirty="0"/>
              <a:t>.</a:t>
            </a:r>
          </a:p>
          <a:p>
            <a:r>
              <a:rPr lang="pt-BR" sz="2400" dirty="0"/>
              <a:t>Após detectar a borda de descida do sinal </a:t>
            </a:r>
            <a:r>
              <a:rPr lang="pt-BR" sz="2400" b="1" dirty="0"/>
              <a:t>ps2c</a:t>
            </a:r>
            <a:r>
              <a:rPr lang="pt-BR" sz="2400" dirty="0"/>
              <a:t> através do sinal </a:t>
            </a:r>
            <a:r>
              <a:rPr lang="pt-BR" sz="2400" b="1" dirty="0" err="1"/>
              <a:t>fall_edge</a:t>
            </a:r>
            <a:r>
              <a:rPr lang="pt-BR" sz="2400" dirty="0"/>
              <a:t>, a FSMD vai ao estado </a:t>
            </a:r>
            <a:r>
              <a:rPr lang="pt-BR" sz="2400" b="1" dirty="0"/>
              <a:t>data</a:t>
            </a:r>
            <a:r>
              <a:rPr lang="pt-BR" sz="2400" dirty="0"/>
              <a:t> e desloca “para fora” (ou seja, transmite) os 8 </a:t>
            </a:r>
            <a:r>
              <a:rPr lang="pt-BR" sz="2400" i="1" dirty="0"/>
              <a:t>bits</a:t>
            </a:r>
            <a:r>
              <a:rPr lang="pt-BR" sz="2400" dirty="0"/>
              <a:t> de dados e 1 </a:t>
            </a:r>
            <a:r>
              <a:rPr lang="pt-BR" sz="2400" i="1" dirty="0"/>
              <a:t>bit</a:t>
            </a:r>
            <a:r>
              <a:rPr lang="pt-BR" sz="2400" dirty="0"/>
              <a:t> </a:t>
            </a:r>
            <a:r>
              <a:rPr lang="pt-BR" sz="2400" i="1" dirty="0"/>
              <a:t>de</a:t>
            </a:r>
            <a:r>
              <a:rPr lang="pt-BR" sz="2400" dirty="0"/>
              <a:t> paridade.</a:t>
            </a:r>
          </a:p>
          <a:p>
            <a:r>
              <a:rPr lang="pt-BR" sz="2400" dirty="0"/>
              <a:t>O registrador </a:t>
            </a:r>
            <a:r>
              <a:rPr lang="pt-BR" sz="2400" b="1" dirty="0"/>
              <a:t>n</a:t>
            </a:r>
            <a:r>
              <a:rPr lang="pt-BR" sz="2400" dirty="0"/>
              <a:t> é usado para contar o número de </a:t>
            </a:r>
            <a:r>
              <a:rPr lang="pt-BR" sz="2400" i="1" dirty="0"/>
              <a:t>bits</a:t>
            </a:r>
            <a:r>
              <a:rPr lang="pt-BR" sz="2400" dirty="0"/>
              <a:t> transmitidos. </a:t>
            </a:r>
          </a:p>
          <a:p>
            <a:r>
              <a:rPr lang="pt-BR" sz="2400" dirty="0"/>
              <a:t>A FSMD então se move ao estado </a:t>
            </a:r>
            <a:r>
              <a:rPr lang="pt-BR" sz="2400" b="1" dirty="0"/>
              <a:t>stop</a:t>
            </a:r>
            <a:r>
              <a:rPr lang="pt-BR" sz="2400" dirty="0"/>
              <a:t> em que a linha de dados é desabilitada.  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48549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FSMD retorna ao estado </a:t>
            </a:r>
            <a:r>
              <a:rPr lang="pt-BR" sz="2400" b="1" dirty="0" err="1"/>
              <a:t>idle</a:t>
            </a:r>
            <a:r>
              <a:rPr lang="pt-BR" sz="2400" dirty="0"/>
              <a:t> após receber a próxima borda de descida do </a:t>
            </a:r>
            <a:r>
              <a:rPr lang="pt-BR" sz="2400" i="1" dirty="0" err="1"/>
              <a:t>clock</a:t>
            </a:r>
            <a:r>
              <a:rPr lang="pt-BR" sz="2400" dirty="0"/>
              <a:t>. </a:t>
            </a:r>
          </a:p>
          <a:p>
            <a:r>
              <a:rPr lang="pt-BR" sz="2400" dirty="0"/>
              <a:t>A FSMD inclui um sinal </a:t>
            </a:r>
            <a:r>
              <a:rPr lang="pt-BR" sz="2400" b="1" dirty="0" err="1"/>
              <a:t>tx_idle</a:t>
            </a:r>
            <a:r>
              <a:rPr lang="pt-BR" sz="2400" dirty="0"/>
              <a:t> que indica se o subsistema de transmissão está ocioso e o sinal</a:t>
            </a:r>
            <a:r>
              <a:rPr lang="pt-BR" sz="2400" b="1" dirty="0"/>
              <a:t> </a:t>
            </a:r>
            <a:r>
              <a:rPr lang="pt-BR" sz="2400" b="1" dirty="0" err="1"/>
              <a:t>tx_done_tick</a:t>
            </a:r>
            <a:r>
              <a:rPr lang="pt-BR" sz="2400" dirty="0"/>
              <a:t> que é ativado por um ciclo de </a:t>
            </a:r>
            <a:r>
              <a:rPr lang="pt-BR" sz="2400" dirty="0" err="1"/>
              <a:t>clock</a:t>
            </a:r>
            <a:r>
              <a:rPr lang="pt-BR" sz="2400" dirty="0"/>
              <a:t> quando a transmissão termina. </a:t>
            </a:r>
          </a:p>
          <a:p>
            <a:r>
              <a:rPr lang="pt-BR" sz="2400" dirty="0"/>
              <a:t>Um circuito de filtragem é usado para gerar o sinal </a:t>
            </a:r>
            <a:r>
              <a:rPr lang="pt-BR" sz="2400" b="1" dirty="0" err="1"/>
              <a:t>fall_edge</a:t>
            </a:r>
            <a:endParaRPr lang="pt-BR" sz="2400" b="1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66309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C050C58-FEE1-09A4-B35F-418DF51DA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0768"/>
            <a:ext cx="63341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37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7FC8A4-E46F-9B26-B997-58D04001A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340768"/>
            <a:ext cx="74009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59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1D1915-AD87-DC34-6815-A261A71F2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57312"/>
            <a:ext cx="60102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8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Protocolo PS2</a:t>
            </a:r>
            <a:br>
              <a:rPr lang="pt-BR" dirty="0"/>
            </a:br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padrão PS2 é uma interface serial comumente usada por um mouse ou teclado.</a:t>
            </a:r>
          </a:p>
          <a:p>
            <a:r>
              <a:rPr lang="pt-BR" dirty="0"/>
              <a:t>As atividades de um dispositivo PS2 são embutidas em um conjunto de pacotes que são transmitidos ao </a:t>
            </a:r>
            <a:r>
              <a:rPr lang="pt-BR" i="1" dirty="0"/>
              <a:t>host</a:t>
            </a:r>
            <a:r>
              <a:rPr lang="pt-BR" dirty="0"/>
              <a:t> por duas linhas seriais.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98FDDD-D6BF-1D99-C4E5-55DEA7D24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85875"/>
            <a:ext cx="62769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94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5F8901-7D8B-36CF-13BD-C6E5E817C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1219200"/>
            <a:ext cx="78009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77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9470EE-A831-7229-6984-E8D398CA5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340768"/>
            <a:ext cx="58769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92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BE907B-F95B-7A46-9140-21FF8E03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340768"/>
            <a:ext cx="515302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92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Subsistema de transmissão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Este circuito também não tem nenhuma verificação de erro.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4036D6-A7CC-2543-FA6B-3FCB117E8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65651"/>
            <a:ext cx="68294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484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Sistema bidirecional (sem FIFO)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figura abaixo mostra o sistema bidirecional que incorpora a comunicação nas duas direções sem previsão de </a:t>
            </a:r>
            <a:r>
              <a:rPr lang="pt-BR" sz="2400" i="1" dirty="0"/>
              <a:t>buffer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00C2A42-7A5B-6067-DD5B-8E19DE208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976586"/>
            <a:ext cx="50006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05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Sistema bidirecional (sem FIFO)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código abaixo descreve o sistema bidirecional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A78636-F20E-265E-4151-0B163C4C3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1844824"/>
            <a:ext cx="6743149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6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Sistema bidirecional (sem FIFO)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AE20237-7111-ABCF-2645-12782B7EB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1412776"/>
            <a:ext cx="5446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24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Sistema bidirecional (sem FIFO)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413F99-6B3F-7288-F9F3-0A5F7E12B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40768"/>
            <a:ext cx="579921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49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Sistema completo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Em algumas aplicações é importante ter um buffer na recepção do PS2, assim o sistema completo deve ser implementado, como mostrado na figura repetida aqui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F7DF6F-A8D2-3F2F-0604-594200F87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2344146"/>
            <a:ext cx="6984776" cy="41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1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Protocolo PS2</a:t>
            </a:r>
            <a:br>
              <a:rPr lang="pt-BR" dirty="0"/>
            </a:br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A porta PS2 foi introduzida no PC </a:t>
            </a:r>
            <a:r>
              <a:rPr lang="pt-BR" i="1" dirty="0" err="1"/>
              <a:t>Personal</a:t>
            </a:r>
            <a:r>
              <a:rPr lang="pt-BR" dirty="0"/>
              <a:t> </a:t>
            </a:r>
            <a:r>
              <a:rPr lang="pt-BR" i="1" dirty="0"/>
              <a:t>System</a:t>
            </a:r>
            <a:r>
              <a:rPr lang="pt-BR" dirty="0"/>
              <a:t> 2 da IBM</a:t>
            </a:r>
          </a:p>
          <a:p>
            <a:r>
              <a:rPr lang="pt-BR" dirty="0"/>
              <a:t>É uma interface largamente usada para teclado e mouse se comunicarem com o sistema principal (</a:t>
            </a:r>
            <a:r>
              <a:rPr lang="pt-BR" i="1" dirty="0"/>
              <a:t>host</a:t>
            </a:r>
            <a:r>
              <a:rPr lang="pt-BR" dirty="0"/>
              <a:t>)</a:t>
            </a:r>
          </a:p>
          <a:p>
            <a:r>
              <a:rPr lang="pt-BR" dirty="0"/>
              <a:t>A porta PS2 contém dois fios para o propósito de comunicação. </a:t>
            </a:r>
          </a:p>
          <a:p>
            <a:pPr lvl="1"/>
            <a:r>
              <a:rPr lang="pt-BR" dirty="0"/>
              <a:t>Um fio é para o dado bidirecional que é transmitido serialmente. </a:t>
            </a:r>
          </a:p>
          <a:p>
            <a:pPr lvl="1"/>
            <a:r>
              <a:rPr lang="pt-BR" dirty="0"/>
              <a:t>O outro fio é para a informação de </a:t>
            </a:r>
            <a:r>
              <a:rPr lang="pt-BR" i="1" dirty="0" err="1"/>
              <a:t>clock</a:t>
            </a:r>
            <a:r>
              <a:rPr lang="pt-BR" dirty="0"/>
              <a:t> que especifica quando o dado é válido e pode ser lido.  </a:t>
            </a:r>
          </a:p>
          <a:p>
            <a:r>
              <a:rPr lang="pt-BR" dirty="0"/>
              <a:t>Tanto o host quanto o dispositivo PS2 podem iniciar a transferência de dados. O </a:t>
            </a:r>
            <a:r>
              <a:rPr lang="pt-BR" i="1" dirty="0"/>
              <a:t>host</a:t>
            </a:r>
            <a:r>
              <a:rPr lang="pt-BR" dirty="0"/>
              <a:t> “escuta” e recebe dado de um dispositivo PS2 a maioria do tempo, mas pode ocasionalmente enviar um comando ao teclado ou </a:t>
            </a:r>
            <a:r>
              <a:rPr lang="pt-BR" i="1" dirty="0"/>
              <a:t>mouse</a:t>
            </a:r>
            <a:r>
              <a:rPr lang="pt-BR" dirty="0"/>
              <a:t> para modificar certos parâmetros</a:t>
            </a:r>
          </a:p>
          <a:p>
            <a:r>
              <a:rPr lang="pt-BR" dirty="0"/>
              <a:t>Além disso, o dispositivo PS2 e não o </a:t>
            </a:r>
            <a:r>
              <a:rPr lang="pt-BR" i="1" dirty="0"/>
              <a:t>host</a:t>
            </a:r>
            <a:r>
              <a:rPr lang="pt-BR" dirty="0"/>
              <a:t>, gera o sinal de </a:t>
            </a:r>
            <a:r>
              <a:rPr lang="pt-BR" i="1" dirty="0" err="1"/>
              <a:t>clock</a:t>
            </a:r>
            <a:r>
              <a:rPr lang="pt-BR" dirty="0"/>
              <a:t>. </a:t>
            </a:r>
          </a:p>
          <a:p>
            <a:r>
              <a:rPr lang="pt-BR" dirty="0"/>
              <a:t>As linhas de dado e </a:t>
            </a:r>
            <a:r>
              <a:rPr lang="pt-BR" i="1" dirty="0" err="1"/>
              <a:t>clock</a:t>
            </a:r>
            <a:r>
              <a:rPr lang="pt-BR" dirty="0"/>
              <a:t> são bidirecionais. Elas usam tecnologia </a:t>
            </a:r>
            <a:r>
              <a:rPr lang="pt-BR" i="1" dirty="0"/>
              <a:t>open-</a:t>
            </a:r>
            <a:r>
              <a:rPr lang="pt-BR" i="1" dirty="0" err="1"/>
              <a:t>drain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52124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Sistema completo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código abaixo mostra o sistema completo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9F81F6-4010-2634-24E4-2DA36854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87842"/>
            <a:ext cx="69818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19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Sistema completo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EFA38B-9A2D-984E-ADEE-07BE0A33B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40768"/>
            <a:ext cx="61817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612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Sistema completo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6CFB04-13BF-0F71-C7E9-610685905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401846"/>
            <a:ext cx="45624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985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PS2</a:t>
            </a:r>
            <a:br>
              <a:rPr lang="pt-BR" dirty="0"/>
            </a:br>
            <a:r>
              <a:rPr lang="pt-BR" dirty="0"/>
              <a:t>Sistema completo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O sinal genérico W especifica o tamanho da FIFO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DA0D28-04BF-2C9C-6EE7-D9E09B9A9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219200"/>
            <a:ext cx="59150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544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Inicialização do dispositivo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 dispositivo PS2 tem um controlador interno que monitora as atividades do dispositivo e codifica as atividades em uma sequência de </a:t>
            </a:r>
            <a:r>
              <a:rPr lang="pt-BR" sz="2400" i="1" dirty="0"/>
              <a:t>bytes</a:t>
            </a:r>
            <a:r>
              <a:rPr lang="pt-BR" sz="2400" dirty="0"/>
              <a:t> seguindo um protocolo pré-definido</a:t>
            </a:r>
          </a:p>
          <a:p>
            <a:r>
              <a:rPr lang="pt-BR" sz="2400" dirty="0"/>
              <a:t>Na energização (</a:t>
            </a:r>
            <a:r>
              <a:rPr lang="pt-BR" sz="2400" i="1" dirty="0" err="1"/>
              <a:t>power-on</a:t>
            </a:r>
            <a:r>
              <a:rPr lang="pt-BR" sz="2400" dirty="0"/>
              <a:t>), o controlador automaticamente reseta os parâmetros para a configuração </a:t>
            </a:r>
            <a:r>
              <a:rPr lang="pt-BR" sz="2400" i="1" dirty="0"/>
              <a:t>default</a:t>
            </a:r>
            <a:r>
              <a:rPr lang="pt-BR" sz="2400" dirty="0"/>
              <a:t> e executa um autoteste para diagnóstico</a:t>
            </a:r>
          </a:p>
          <a:p>
            <a:r>
              <a:rPr lang="pt-BR" sz="2400" dirty="0"/>
              <a:t>Após passar o teste, um teclado PS2 envia um pacote AA ao </a:t>
            </a:r>
            <a:r>
              <a:rPr lang="pt-BR" sz="2400" i="1" dirty="0"/>
              <a:t>host</a:t>
            </a:r>
            <a:r>
              <a:rPr lang="pt-BR" sz="2400" dirty="0"/>
              <a:t> e um </a:t>
            </a:r>
            <a:r>
              <a:rPr lang="pt-BR" sz="2400" i="1" dirty="0"/>
              <a:t>mouse</a:t>
            </a:r>
            <a:r>
              <a:rPr lang="pt-BR" sz="2400" dirty="0"/>
              <a:t> transmite dois pacotes,  AA e 00, ao </a:t>
            </a:r>
            <a:r>
              <a:rPr lang="pt-BR" sz="2400" i="1" dirty="0"/>
              <a:t>host</a:t>
            </a:r>
          </a:p>
          <a:p>
            <a:r>
              <a:rPr lang="pt-BR" sz="2400" dirty="0"/>
              <a:t>O </a:t>
            </a:r>
            <a:r>
              <a:rPr lang="pt-BR" sz="2400" i="1" dirty="0"/>
              <a:t>host</a:t>
            </a:r>
            <a:r>
              <a:rPr lang="pt-BR" sz="2400" dirty="0"/>
              <a:t> funciona como receptor a maior parte do tempo, mas pode enviar comandos ao dispositivo PS2 para perguntar sobre algum status ou </a:t>
            </a:r>
            <a:r>
              <a:rPr lang="pt-BR" sz="2400" dirty="0" err="1"/>
              <a:t>setar</a:t>
            </a:r>
            <a:r>
              <a:rPr lang="pt-BR" sz="2400" dirty="0"/>
              <a:t> alguns parâmetros, como a taxa de </a:t>
            </a:r>
            <a:r>
              <a:rPr lang="pt-BR" sz="2400" i="1" dirty="0" err="1"/>
              <a:t>typematic</a:t>
            </a:r>
            <a:r>
              <a:rPr lang="pt-BR" sz="2400" dirty="0"/>
              <a:t> do teclado, por exemplo </a:t>
            </a:r>
          </a:p>
        </p:txBody>
      </p:sp>
    </p:spTree>
    <p:extLst>
      <p:ext uri="{BB962C8B-B14F-4D97-AF65-F5344CB8AC3E}">
        <p14:creationId xmlns:p14="http://schemas.microsoft.com/office/powerpoint/2010/main" val="15676616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Inicialização do dispositivo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Os comandos são na forma de pacotes de 8 bits.  </a:t>
            </a:r>
          </a:p>
          <a:p>
            <a:r>
              <a:rPr lang="pt-BR" sz="2400" dirty="0"/>
              <a:t>Após receber o comando, o dispositivo PS2 primeiro transmite o </a:t>
            </a:r>
            <a:r>
              <a:rPr lang="pt-BR" sz="2400" i="1" dirty="0"/>
              <a:t>byte</a:t>
            </a:r>
            <a:r>
              <a:rPr lang="pt-BR" sz="2400" dirty="0"/>
              <a:t> de reconhecimento (</a:t>
            </a:r>
            <a:r>
              <a:rPr lang="pt-BR" sz="2400" i="1" dirty="0" err="1"/>
              <a:t>acknowledge</a:t>
            </a:r>
            <a:r>
              <a:rPr lang="pt-BR" sz="2400" dirty="0"/>
              <a:t>) FA e então executa a operação designada</a:t>
            </a:r>
          </a:p>
          <a:p>
            <a:r>
              <a:rPr lang="pt-BR" sz="2400" dirty="0"/>
              <a:t>A configuração default de um teclado PS2 trabalha propriamente para muitas aplicações e consequentemente pode-se usar o teclado sem que o host tenha que enviar nenhum comando </a:t>
            </a:r>
          </a:p>
          <a:p>
            <a:r>
              <a:rPr lang="pt-BR" sz="2400" dirty="0"/>
              <a:t>Por outro lado, a configuração </a:t>
            </a:r>
            <a:r>
              <a:rPr lang="pt-BR" sz="2400" i="1" dirty="0"/>
              <a:t>default</a:t>
            </a:r>
            <a:r>
              <a:rPr lang="pt-BR" sz="2400" dirty="0"/>
              <a:t> do </a:t>
            </a:r>
            <a:r>
              <a:rPr lang="pt-BR" sz="2400" i="1" dirty="0"/>
              <a:t>mouse</a:t>
            </a:r>
            <a:r>
              <a:rPr lang="pt-BR" sz="2400" dirty="0"/>
              <a:t> PS2 não é adequada. É preciso enviar comandos adicionais para configurar no modo </a:t>
            </a:r>
            <a:r>
              <a:rPr lang="pt-BR" sz="2400" i="1" dirty="0" err="1"/>
              <a:t>stream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694456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Código das teclas do teclado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 teclado consiste em uma matriz de chaves e um microcontrolador embutido que monitora (isto é, escaneia) a atividade das chaves e envia </a:t>
            </a:r>
            <a:r>
              <a:rPr lang="pt-BR" sz="2400" i="1" dirty="0" err="1"/>
              <a:t>scan</a:t>
            </a:r>
            <a:r>
              <a:rPr lang="pt-BR" sz="2400" i="1" dirty="0"/>
              <a:t> </a:t>
            </a:r>
            <a:r>
              <a:rPr lang="pt-BR" sz="2400" i="1" dirty="0" err="1"/>
              <a:t>codes</a:t>
            </a:r>
            <a:r>
              <a:rPr lang="pt-BR" sz="2400" dirty="0"/>
              <a:t> adequadamente. </a:t>
            </a:r>
          </a:p>
          <a:p>
            <a:r>
              <a:rPr lang="pt-BR" sz="2400" dirty="0"/>
              <a:t>Três tipos de atividades podem ser observadas nas chaves:</a:t>
            </a:r>
          </a:p>
          <a:p>
            <a:pPr lvl="1"/>
            <a:r>
              <a:rPr lang="pt-BR" sz="2000" dirty="0"/>
              <a:t>quando uma chave é pressionada (</a:t>
            </a:r>
            <a:r>
              <a:rPr lang="pt-BR" sz="2000" i="1" dirty="0" err="1"/>
              <a:t>pressed</a:t>
            </a:r>
            <a:r>
              <a:rPr lang="pt-BR" sz="2000" dirty="0"/>
              <a:t>), o </a:t>
            </a:r>
            <a:r>
              <a:rPr lang="pt-BR" sz="2000" i="1" dirty="0"/>
              <a:t>make </a:t>
            </a:r>
            <a:r>
              <a:rPr lang="pt-BR" sz="2000" i="1" dirty="0" err="1"/>
              <a:t>code</a:t>
            </a:r>
            <a:r>
              <a:rPr lang="pt-BR" sz="2000" dirty="0"/>
              <a:t> desta chave é transmitido;</a:t>
            </a:r>
          </a:p>
          <a:p>
            <a:pPr lvl="1"/>
            <a:r>
              <a:rPr lang="pt-BR" sz="2000" dirty="0"/>
              <a:t>quando uma chave é mantida pressionada continuamente, uma condição conhecida como </a:t>
            </a:r>
            <a:r>
              <a:rPr lang="pt-BR" sz="2000" i="1" dirty="0" err="1"/>
              <a:t>typematic</a:t>
            </a:r>
            <a:r>
              <a:rPr lang="pt-BR" sz="2000" dirty="0"/>
              <a:t>, o </a:t>
            </a:r>
            <a:r>
              <a:rPr lang="pt-BR" sz="2000" i="1" dirty="0"/>
              <a:t>make </a:t>
            </a:r>
            <a:r>
              <a:rPr lang="pt-BR" sz="2000" i="1" dirty="0" err="1"/>
              <a:t>code</a:t>
            </a:r>
            <a:r>
              <a:rPr lang="pt-BR" sz="2000" dirty="0"/>
              <a:t> da tecla é transmitido repetidamente a uma taxa específica.  Por </a:t>
            </a:r>
            <a:r>
              <a:rPr lang="pt-BR" sz="2000" i="1" dirty="0"/>
              <a:t>default</a:t>
            </a:r>
            <a:r>
              <a:rPr lang="pt-BR" sz="2000" dirty="0"/>
              <a:t> esta transmissão se dá a cada 100ms, após a chave ter sido mantida pressionada por mais que 0,5s. </a:t>
            </a:r>
          </a:p>
          <a:p>
            <a:pPr lvl="1"/>
            <a:r>
              <a:rPr lang="pt-BR" sz="2000" dirty="0"/>
              <a:t>quando uma chave é solta (</a:t>
            </a:r>
            <a:r>
              <a:rPr lang="pt-BR" sz="2000" i="1" dirty="0" err="1"/>
              <a:t>released</a:t>
            </a:r>
            <a:r>
              <a:rPr lang="pt-BR" sz="2000" dirty="0"/>
              <a:t>), o </a:t>
            </a:r>
            <a:r>
              <a:rPr lang="pt-BR" sz="2000" i="1" dirty="0"/>
              <a:t>break </a:t>
            </a:r>
            <a:r>
              <a:rPr lang="pt-BR" sz="2000" i="1" dirty="0" err="1"/>
              <a:t>code</a:t>
            </a:r>
            <a:r>
              <a:rPr lang="pt-BR" sz="2000" dirty="0"/>
              <a:t> da tecla é transmitido.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Código das teclas do teclado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figura abaixo mostra o </a:t>
            </a:r>
            <a:r>
              <a:rPr lang="pt-BR" sz="2400" i="1" dirty="0"/>
              <a:t>make </a:t>
            </a:r>
            <a:r>
              <a:rPr lang="pt-BR" sz="2400" i="1" dirty="0" err="1"/>
              <a:t>code</a:t>
            </a:r>
            <a:r>
              <a:rPr lang="pt-BR" sz="2400" dirty="0"/>
              <a:t> das teclas principais do teclado. </a:t>
            </a:r>
            <a:endParaRPr lang="en-US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481BAB-B3FF-4C4B-388A-2F65DB18A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095500"/>
            <a:ext cx="744855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Código das teclas do teclado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</a:t>
            </a:r>
            <a:r>
              <a:rPr lang="pt-BR" sz="2400" i="1" dirty="0"/>
              <a:t>make </a:t>
            </a:r>
            <a:r>
              <a:rPr lang="pt-BR" sz="2400" i="1" dirty="0" err="1"/>
              <a:t>code</a:t>
            </a:r>
            <a:r>
              <a:rPr lang="pt-BR" sz="2400" dirty="0"/>
              <a:t> tem normalmente um </a:t>
            </a:r>
            <a:r>
              <a:rPr lang="pt-BR" sz="2400" i="1" dirty="0"/>
              <a:t>byte</a:t>
            </a:r>
            <a:r>
              <a:rPr lang="pt-BR" sz="2400" dirty="0"/>
              <a:t> de largura e é representado por dois números hexadecimais. </a:t>
            </a:r>
          </a:p>
          <a:p>
            <a:pPr lvl="1"/>
            <a:r>
              <a:rPr lang="pt-BR" sz="2000" dirty="0"/>
              <a:t>Por exemplo, o </a:t>
            </a:r>
            <a:r>
              <a:rPr lang="pt-BR" sz="2000" i="1" dirty="0"/>
              <a:t>make </a:t>
            </a:r>
            <a:r>
              <a:rPr lang="pt-BR" sz="2000" i="1" dirty="0" err="1"/>
              <a:t>code</a:t>
            </a:r>
            <a:r>
              <a:rPr lang="pt-BR" sz="2000" dirty="0"/>
              <a:t> de A é 1C. </a:t>
            </a:r>
          </a:p>
          <a:p>
            <a:r>
              <a:rPr lang="pt-BR" sz="2400" dirty="0"/>
              <a:t>Os </a:t>
            </a:r>
            <a:r>
              <a:rPr lang="pt-BR" sz="2400" i="1" dirty="0"/>
              <a:t>make </a:t>
            </a:r>
            <a:r>
              <a:rPr lang="pt-BR" sz="2400" i="1" dirty="0" err="1"/>
              <a:t>codes</a:t>
            </a:r>
            <a:r>
              <a:rPr lang="pt-BR" sz="2400" dirty="0"/>
              <a:t> das teclas estendidas podem ter de 2 a 4 bytes. </a:t>
            </a:r>
          </a:p>
          <a:p>
            <a:pPr lvl="1"/>
            <a:r>
              <a:rPr lang="pt-BR" sz="2000" dirty="0"/>
              <a:t>Por exemplo, o </a:t>
            </a:r>
            <a:r>
              <a:rPr lang="pt-BR" sz="2000" i="1" dirty="0"/>
              <a:t>make </a:t>
            </a:r>
            <a:r>
              <a:rPr lang="pt-BR" sz="2000" i="1" dirty="0" err="1"/>
              <a:t>code</a:t>
            </a:r>
            <a:r>
              <a:rPr lang="pt-BR" sz="2000" dirty="0"/>
              <a:t> da tecla ( → ), seta para a direita, é E0 74 e tem dois bytes.</a:t>
            </a:r>
          </a:p>
          <a:p>
            <a:r>
              <a:rPr lang="pt-BR" sz="2400" dirty="0"/>
              <a:t>O </a:t>
            </a:r>
            <a:r>
              <a:rPr lang="pt-BR" sz="2400" i="1" dirty="0"/>
              <a:t>break </a:t>
            </a:r>
            <a:r>
              <a:rPr lang="pt-BR" sz="2400" i="1" dirty="0" err="1"/>
              <a:t>code</a:t>
            </a:r>
            <a:r>
              <a:rPr lang="pt-BR" sz="2400" dirty="0"/>
              <a:t> de uma tecla regular é F0 seguido do </a:t>
            </a:r>
            <a:r>
              <a:rPr lang="pt-BR" sz="2400" i="1" dirty="0" err="1"/>
              <a:t>scan</a:t>
            </a:r>
            <a:r>
              <a:rPr lang="pt-BR" sz="2400" i="1" dirty="0"/>
              <a:t> </a:t>
            </a:r>
            <a:r>
              <a:rPr lang="pt-BR" sz="2400" i="1" dirty="0" err="1"/>
              <a:t>code</a:t>
            </a:r>
            <a:r>
              <a:rPr lang="pt-BR" sz="2400" dirty="0"/>
              <a:t> da tecla. </a:t>
            </a:r>
          </a:p>
          <a:p>
            <a:pPr lvl="1"/>
            <a:r>
              <a:rPr lang="pt-BR" sz="2000" dirty="0"/>
              <a:t>Por exemplo, o </a:t>
            </a:r>
            <a:r>
              <a:rPr lang="pt-BR" sz="2000" i="1" dirty="0"/>
              <a:t>break </a:t>
            </a:r>
            <a:r>
              <a:rPr lang="pt-BR" sz="2000" i="1" dirty="0" err="1"/>
              <a:t>code</a:t>
            </a:r>
            <a:r>
              <a:rPr lang="pt-BR" sz="2000" dirty="0"/>
              <a:t> da tecla A é F0 1C.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Código das teclas do teclado PS2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teclado transmite uma </a:t>
            </a:r>
            <a:r>
              <a:rPr lang="pt-BR" dirty="0" err="1"/>
              <a:t>sequência</a:t>
            </a:r>
            <a:r>
              <a:rPr lang="pt-BR" dirty="0"/>
              <a:t> de </a:t>
            </a:r>
            <a:r>
              <a:rPr lang="pt-BR" i="1" dirty="0"/>
              <a:t>bytes</a:t>
            </a:r>
            <a:r>
              <a:rPr lang="pt-BR" dirty="0"/>
              <a:t> de acordo com a atividade das teclas. </a:t>
            </a:r>
          </a:p>
          <a:p>
            <a:pPr lvl="1"/>
            <a:r>
              <a:rPr lang="pt-BR" dirty="0"/>
              <a:t>Por exemplo, se a tecla A for pressionada e solta, haverá a transmissão dos sinais: 1C F0 1C.</a:t>
            </a:r>
          </a:p>
          <a:p>
            <a:r>
              <a:rPr lang="pt-BR" dirty="0"/>
              <a:t>Se a tecla A for mantida pressionada mais tempo (mais que 0,5s) será transmitida uma </a:t>
            </a:r>
            <a:r>
              <a:rPr lang="pt-BR" dirty="0" err="1"/>
              <a:t>sequência</a:t>
            </a:r>
            <a:r>
              <a:rPr lang="pt-BR" dirty="0"/>
              <a:t> de </a:t>
            </a:r>
            <a:r>
              <a:rPr lang="pt-BR" i="1" dirty="0" err="1"/>
              <a:t>scancodes</a:t>
            </a:r>
            <a:r>
              <a:rPr lang="pt-BR" dirty="0"/>
              <a:t> até que ela seja solta: 1C 1C 1C ... 1C 1C F0 1C</a:t>
            </a:r>
          </a:p>
          <a:p>
            <a:r>
              <a:rPr lang="pt-BR" dirty="0"/>
              <a:t>Múltiplas teclas podem ser pressionadas ao mesmo tempo. </a:t>
            </a:r>
          </a:p>
          <a:p>
            <a:pPr lvl="1"/>
            <a:r>
              <a:rPr lang="pt-BR" dirty="0"/>
              <a:t>Por exemplo, se a tecla </a:t>
            </a:r>
            <a:r>
              <a:rPr lang="pt-BR" i="1" dirty="0" err="1"/>
              <a:t>shift</a:t>
            </a:r>
            <a:r>
              <a:rPr lang="pt-BR" dirty="0"/>
              <a:t> for pressionada e depois a tecla A, e se depois a tecla A é solta e por último a tecla </a:t>
            </a:r>
            <a:r>
              <a:rPr lang="pt-BR" i="1" dirty="0" err="1"/>
              <a:t>shift</a:t>
            </a:r>
            <a:r>
              <a:rPr lang="pt-BR" dirty="0"/>
              <a:t> for solta: 12 1C F0 1C F0 12. </a:t>
            </a:r>
          </a:p>
          <a:p>
            <a:pPr lvl="1"/>
            <a:r>
              <a:rPr lang="pt-BR" dirty="0"/>
              <a:t>Note que esta é a forma de obter a letra A maiúscula porque não há diferença no </a:t>
            </a:r>
            <a:r>
              <a:rPr lang="pt-BR" i="1" dirty="0" err="1"/>
              <a:t>scan</a:t>
            </a:r>
            <a:r>
              <a:rPr lang="pt-BR" i="1" dirty="0"/>
              <a:t> </a:t>
            </a:r>
            <a:r>
              <a:rPr lang="pt-BR" i="1" dirty="0" err="1"/>
              <a:t>code</a:t>
            </a:r>
            <a:r>
              <a:rPr lang="pt-BR" dirty="0"/>
              <a:t> da tecla A nos dois casos. O </a:t>
            </a:r>
            <a:r>
              <a:rPr lang="pt-BR" i="1" dirty="0"/>
              <a:t>host</a:t>
            </a:r>
            <a:r>
              <a:rPr lang="pt-BR" dirty="0"/>
              <a:t> é quem mantém informação do </a:t>
            </a:r>
            <a:r>
              <a:rPr lang="pt-BR" i="1" dirty="0" err="1"/>
              <a:t>shift</a:t>
            </a:r>
            <a:r>
              <a:rPr lang="pt-BR" dirty="0"/>
              <a:t> para saber se o A é maiúsculo ou minúsculo.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Protocolo PS2</a:t>
            </a:r>
            <a:br>
              <a:rPr lang="pt-BR" dirty="0"/>
            </a:br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informação é transmitida como pacote de 11 </a:t>
            </a:r>
            <a:r>
              <a:rPr lang="pt-BR" i="1" dirty="0"/>
              <a:t>bits</a:t>
            </a:r>
            <a:r>
              <a:rPr lang="pt-BR" dirty="0"/>
              <a:t> que contém um </a:t>
            </a:r>
            <a:r>
              <a:rPr lang="pt-BR" i="1" dirty="0"/>
              <a:t>bit</a:t>
            </a:r>
            <a:r>
              <a:rPr lang="pt-BR" dirty="0"/>
              <a:t> de start, 8 </a:t>
            </a:r>
            <a:r>
              <a:rPr lang="pt-BR" i="1" dirty="0"/>
              <a:t>bits</a:t>
            </a:r>
            <a:r>
              <a:rPr lang="pt-BR" dirty="0"/>
              <a:t> de dados, um </a:t>
            </a:r>
            <a:r>
              <a:rPr lang="pt-BR" i="1" dirty="0"/>
              <a:t>bit</a:t>
            </a:r>
            <a:r>
              <a:rPr lang="pt-BR" dirty="0"/>
              <a:t> de paridade e um </a:t>
            </a:r>
            <a:r>
              <a:rPr lang="pt-BR" i="1" dirty="0"/>
              <a:t>stop bit</a:t>
            </a:r>
            <a:r>
              <a:rPr lang="pt-BR" dirty="0"/>
              <a:t>. </a:t>
            </a:r>
          </a:p>
          <a:p>
            <a:r>
              <a:rPr lang="pt-BR" dirty="0"/>
              <a:t>O formato básico é idêntico para o teclado e o mouse, entretanto a interpretação dos dados é totalmente diferente. </a:t>
            </a:r>
          </a:p>
        </p:txBody>
      </p:sp>
    </p:spTree>
    <p:extLst>
      <p:ext uri="{BB962C8B-B14F-4D97-AF65-F5344CB8AC3E}">
        <p14:creationId xmlns:p14="http://schemas.microsoft.com/office/powerpoint/2010/main" val="10754156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Circuito de interface do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Como dito anteriormente, uma </a:t>
            </a:r>
            <a:r>
              <a:rPr lang="pt-BR" sz="2400" dirty="0" err="1"/>
              <a:t>sequência</a:t>
            </a:r>
            <a:r>
              <a:rPr lang="pt-BR" sz="2400" dirty="0"/>
              <a:t> de pacotes é enviada mesmo para atividades simples no teclado.</a:t>
            </a:r>
          </a:p>
          <a:p>
            <a:r>
              <a:rPr lang="pt-BR" sz="2400" dirty="0"/>
              <a:t>Por isso, pode ser bastante complexo tratar todas as situações possíveis. </a:t>
            </a:r>
          </a:p>
          <a:p>
            <a:r>
              <a:rPr lang="pt-BR" sz="2400" dirty="0"/>
              <a:t>Sendo assim, o projeto desenvolvido assume que unicamente uma chave regular é pressionada e solta por vez.  O circuito retorna o </a:t>
            </a:r>
            <a:r>
              <a:rPr lang="pt-BR" sz="2400" i="1" dirty="0"/>
              <a:t>make </a:t>
            </a:r>
            <a:r>
              <a:rPr lang="pt-BR" sz="2400" i="1" dirty="0" err="1"/>
              <a:t>code</a:t>
            </a:r>
            <a:r>
              <a:rPr lang="pt-BR" sz="2400" dirty="0"/>
              <a:t> desta tecla.</a:t>
            </a:r>
          </a:p>
          <a:p>
            <a:r>
              <a:rPr lang="pt-BR" sz="2400" dirty="0"/>
              <a:t>Este projeto fornece um caminho simples para enviar um caractere ou dígito à placa </a:t>
            </a:r>
            <a:r>
              <a:rPr lang="pt-BR" sz="2400" dirty="0" err="1"/>
              <a:t>Nexys</a:t>
            </a:r>
            <a:r>
              <a:rPr lang="pt-BR" sz="2400" dirty="0"/>
              <a:t> A7 e deve ser satisfatório para o propósito de teste da comunicação.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Circuito de 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circuito do teclado, como a UART, é um periférico de um sistema grande e necessita um mecanismo para se comunicar com o sistema principal. </a:t>
            </a:r>
          </a:p>
          <a:p>
            <a:r>
              <a:rPr lang="pt-BR" sz="2400" dirty="0"/>
              <a:t>O uso de </a:t>
            </a:r>
            <a:r>
              <a:rPr lang="pt-BR" sz="2400" i="1" dirty="0" err="1"/>
              <a:t>flags</a:t>
            </a:r>
            <a:r>
              <a:rPr lang="pt-BR" sz="2400" dirty="0"/>
              <a:t> e </a:t>
            </a:r>
            <a:r>
              <a:rPr lang="pt-BR" sz="2400" i="1" dirty="0"/>
              <a:t>buffer</a:t>
            </a:r>
            <a:r>
              <a:rPr lang="pt-BR" sz="2400" dirty="0"/>
              <a:t> pode ser aplicado ao teclado também. </a:t>
            </a:r>
          </a:p>
          <a:p>
            <a:r>
              <a:rPr lang="pt-BR" sz="2400" dirty="0"/>
              <a:t>Neste projeto é usada uma FIFO de quatro palavras como interface.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Circuito de 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937760"/>
          </a:xfrm>
        </p:spPr>
        <p:txBody>
          <a:bodyPr>
            <a:normAutofit/>
          </a:bodyPr>
          <a:lstStyle/>
          <a:p>
            <a:r>
              <a:rPr lang="pt-BR" sz="2400" dirty="0"/>
              <a:t>O diagrama de blocos é mostrado abaixo. Ele consiste do receptor PS2, da FIFO e da FSM de controle.  A ideia básica é usar a FSM para esperar pelo pacote F0 do </a:t>
            </a:r>
            <a:r>
              <a:rPr lang="pt-BR" sz="2400" i="1" dirty="0"/>
              <a:t>break </a:t>
            </a:r>
            <a:r>
              <a:rPr lang="pt-BR" sz="2400" i="1" dirty="0" err="1"/>
              <a:t>code</a:t>
            </a:r>
            <a:r>
              <a:rPr lang="pt-BR" sz="2400" dirty="0"/>
              <a:t>.  Após ele ser recebido, o próximo pacote deve ser o </a:t>
            </a:r>
            <a:r>
              <a:rPr lang="pt-BR" sz="2400" i="1" dirty="0"/>
              <a:t>make </a:t>
            </a:r>
            <a:r>
              <a:rPr lang="pt-BR" sz="2400" i="1" dirty="0" err="1"/>
              <a:t>code</a:t>
            </a:r>
            <a:r>
              <a:rPr lang="pt-BR" sz="2400" dirty="0"/>
              <a:t> desta tecla que deve ser escrito na FIFO.  Note que este esquema não pode ser aplicado às teclas estendidas desde que seu </a:t>
            </a:r>
            <a:r>
              <a:rPr lang="pt-BR" sz="2400" i="1" dirty="0"/>
              <a:t>make </a:t>
            </a:r>
            <a:r>
              <a:rPr lang="pt-BR" sz="2400" i="1" dirty="0" err="1"/>
              <a:t>code</a:t>
            </a:r>
            <a:r>
              <a:rPr lang="pt-BR" sz="2400" dirty="0"/>
              <a:t> envolve mais de um pacote.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4102243"/>
            <a:ext cx="7143800" cy="2470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Circuito de 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código que apresenta a última tecla solta é mostrado abaixo.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91D504-EC81-A17E-33C4-4B019C455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2060848"/>
            <a:ext cx="7410689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Circuito de 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5E44E9D-09D8-7BCB-D0C8-C26852AF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7394630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Circuito de 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F8D97A3-05A1-8535-B242-47378F27D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52421"/>
            <a:ext cx="7923810" cy="361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332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Circuito de 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61B167-F79A-1C90-FEA7-928A9417D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6533715" cy="2232248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Circuito de 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82FB44-4479-2E3F-CC6E-0D85AC2B7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40768"/>
            <a:ext cx="6805544" cy="3744416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Circuito de 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parte principal do código é a FSM que espera o </a:t>
            </a:r>
            <a:r>
              <a:rPr lang="pt-BR" sz="2400" i="1" dirty="0" err="1"/>
              <a:t>breakcode</a:t>
            </a:r>
            <a:r>
              <a:rPr lang="pt-BR" sz="2400" dirty="0"/>
              <a:t> e coordena a operação dos outros dois módulos. </a:t>
            </a:r>
          </a:p>
          <a:p>
            <a:r>
              <a:rPr lang="pt-BR" sz="2400" dirty="0"/>
              <a:t>Ela verifica os pacotes recebidos no estado </a:t>
            </a:r>
            <a:r>
              <a:rPr lang="pt-BR" sz="2400" i="1" dirty="0" err="1"/>
              <a:t>wait_break</a:t>
            </a:r>
            <a:r>
              <a:rPr lang="pt-BR" sz="2400" dirty="0"/>
              <a:t> continuamente. </a:t>
            </a:r>
          </a:p>
          <a:p>
            <a:r>
              <a:rPr lang="pt-BR" sz="2400" dirty="0"/>
              <a:t>Quando o pacote F0 é detectado, ela move ao estado </a:t>
            </a:r>
            <a:r>
              <a:rPr lang="pt-BR" sz="2400" i="1" dirty="0" err="1"/>
              <a:t>get_code</a:t>
            </a:r>
            <a:r>
              <a:rPr lang="pt-BR" sz="2400" dirty="0"/>
              <a:t> e espera o próximo pacote, que é o </a:t>
            </a:r>
            <a:r>
              <a:rPr lang="pt-BR" sz="2400" i="1" dirty="0" err="1"/>
              <a:t>makecode</a:t>
            </a:r>
            <a:r>
              <a:rPr lang="pt-BR" sz="2400" dirty="0"/>
              <a:t> da tecla. </a:t>
            </a:r>
          </a:p>
          <a:p>
            <a:r>
              <a:rPr lang="pt-BR" sz="2400" dirty="0"/>
              <a:t>A FSM então ativa o sinal </a:t>
            </a:r>
            <a:r>
              <a:rPr lang="pt-BR" sz="2400" i="1" dirty="0" err="1"/>
              <a:t>code_done_tick</a:t>
            </a:r>
            <a:r>
              <a:rPr lang="pt-BR" sz="2400" dirty="0"/>
              <a:t> por um ciclo do </a:t>
            </a:r>
            <a:r>
              <a:rPr lang="pt-BR" sz="2400" i="1" dirty="0" err="1"/>
              <a:t>clock</a:t>
            </a:r>
            <a:r>
              <a:rPr lang="pt-BR" sz="2400" dirty="0"/>
              <a:t> e retorna ao estado </a:t>
            </a:r>
            <a:r>
              <a:rPr lang="pt-BR" sz="2400" i="1" dirty="0" err="1"/>
              <a:t>wait_brk</a:t>
            </a:r>
            <a:r>
              <a:rPr lang="pt-BR" sz="2400" dirty="0"/>
              <a:t>.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Circuito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 projeto simples pode verificar a operação do teclado PS2.  O diagrama de blocos do sistema é mostrado abaixo.  O circuito converte o </a:t>
            </a:r>
            <a:r>
              <a:rPr lang="pt-BR" sz="2400" i="1" dirty="0"/>
              <a:t>make </a:t>
            </a:r>
            <a:r>
              <a:rPr lang="pt-BR" sz="2400" i="1" dirty="0" err="1"/>
              <a:t>code</a:t>
            </a:r>
            <a:r>
              <a:rPr lang="pt-BR" sz="2400" dirty="0"/>
              <a:t> da chave no código ASCII correspondente e envia à UART.  O caractere ou dígito correspondente pode ser mostrado na janela do programa (</a:t>
            </a:r>
            <a:r>
              <a:rPr lang="pt-BR" sz="2400" dirty="0" err="1"/>
              <a:t>HyperTerminal</a:t>
            </a:r>
            <a:r>
              <a:rPr lang="pt-BR" sz="2400" dirty="0"/>
              <a:t> ou similar) no PC.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857628"/>
            <a:ext cx="74390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Protocolo PS2</a:t>
            </a:r>
            <a:br>
              <a:rPr lang="pt-BR" dirty="0"/>
            </a:br>
            <a:r>
              <a:rPr lang="pt-BR" dirty="0"/>
              <a:t>Placa </a:t>
            </a:r>
            <a:r>
              <a:rPr lang="pt-BR" dirty="0" err="1"/>
              <a:t>Nexys</a:t>
            </a:r>
            <a:r>
              <a:rPr lang="pt-BR" dirty="0"/>
              <a:t> A7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sz="2400" dirty="0"/>
              <a:t>A placa de </a:t>
            </a:r>
            <a:r>
              <a:rPr lang="pt-BR" sz="2400" dirty="0" err="1"/>
              <a:t>propotipagem</a:t>
            </a:r>
            <a:r>
              <a:rPr lang="pt-BR" sz="2400" dirty="0"/>
              <a:t> </a:t>
            </a:r>
            <a:r>
              <a:rPr lang="pt-BR" sz="2400" dirty="0" err="1"/>
              <a:t>Nexys</a:t>
            </a:r>
            <a:r>
              <a:rPr lang="pt-BR" sz="2400" dirty="0"/>
              <a:t> A7 não tem uma porta PS2. Entretanto, ela contém um microcontrolador auxiliar configurado como um USB HID (</a:t>
            </a:r>
            <a:r>
              <a:rPr lang="pt-BR" sz="2400" dirty="0" err="1"/>
              <a:t>human</a:t>
            </a:r>
            <a:r>
              <a:rPr lang="pt-BR" sz="2400" dirty="0"/>
              <a:t> interface device) host após a FPGA estar programada. </a:t>
            </a:r>
          </a:p>
          <a:p>
            <a:r>
              <a:rPr lang="pt-BR" sz="2400" dirty="0"/>
              <a:t>O microcontrolador funciona como um tradutor entre protocolo USB do mouse ou do teclado. </a:t>
            </a:r>
          </a:p>
          <a:p>
            <a:r>
              <a:rPr lang="pt-BR" sz="2400" dirty="0"/>
              <a:t>Ele tem uma porta PS2 emulada e pode gerar a sequência de dados PS2 de um mouse ou teclado USB atachado ao conector USB tipo A na placa (nomeado como J5 e “USB Host”)</a:t>
            </a:r>
          </a:p>
          <a:p>
            <a:r>
              <a:rPr lang="pt-BR" sz="2400" dirty="0"/>
              <a:t>O manual da placa afirma que unicamente teclados e mouses que suportam a interface Boot HID podem ser usados. </a:t>
            </a:r>
          </a:p>
          <a:p>
            <a:r>
              <a:rPr lang="pt-BR" sz="2400" dirty="0"/>
              <a:t>Parece que alguns dispositivos USB podem não trabalhar devido aos seus requisitos de inicialização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Circuito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código do circuito de conversão é mostrado abaixo.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00263"/>
            <a:ext cx="7800975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Circuito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33507"/>
            <a:ext cx="601027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Circuito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703" y="1304947"/>
            <a:ext cx="5857875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Circuito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" y="1243013"/>
            <a:ext cx="7972425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Circuito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/>
              <a:t>O código do circuito de verificação completo é mostrado a seguir.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822007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Circuito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043" y="1652588"/>
            <a:ext cx="8448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Circuito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Crie</a:t>
            </a:r>
            <a:r>
              <a:rPr lang="en-US" dirty="0"/>
              <a:t> um novo </a:t>
            </a:r>
            <a:r>
              <a:rPr lang="en-US" dirty="0" err="1"/>
              <a:t>projeto</a:t>
            </a:r>
            <a:r>
              <a:rPr lang="en-US" dirty="0"/>
              <a:t> e </a:t>
            </a:r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descreve</a:t>
            </a:r>
            <a:r>
              <a:rPr lang="en-US" dirty="0"/>
              <a:t> o </a:t>
            </a:r>
            <a:r>
              <a:rPr lang="en-US" dirty="0" err="1"/>
              <a:t>circuito</a:t>
            </a:r>
            <a:r>
              <a:rPr lang="en-US" dirty="0"/>
              <a:t> de teste do </a:t>
            </a:r>
            <a:r>
              <a:rPr lang="en-US" dirty="0" err="1"/>
              <a:t>teclado</a:t>
            </a:r>
            <a:r>
              <a:rPr lang="en-US" dirty="0"/>
              <a:t> (</a:t>
            </a:r>
            <a:r>
              <a:rPr lang="en-US" i="1" dirty="0" err="1"/>
              <a:t>kb_test.vhd</a:t>
            </a:r>
            <a:r>
              <a:rPr lang="en-US" dirty="0"/>
              <a:t>) </a:t>
            </a:r>
            <a:r>
              <a:rPr lang="en-US" dirty="0" err="1"/>
              <a:t>disponível</a:t>
            </a:r>
            <a:r>
              <a:rPr lang="en-US" dirty="0"/>
              <a:t> no Classroom</a:t>
            </a:r>
          </a:p>
          <a:p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descreve</a:t>
            </a:r>
            <a:r>
              <a:rPr lang="en-US" dirty="0"/>
              <a:t> o </a:t>
            </a:r>
            <a:r>
              <a:rPr lang="en-US" dirty="0" err="1"/>
              <a:t>circuito</a:t>
            </a:r>
            <a:r>
              <a:rPr lang="en-US" dirty="0"/>
              <a:t> </a:t>
            </a:r>
            <a:r>
              <a:rPr lang="en-US" i="1" dirty="0" err="1"/>
              <a:t>kb_code</a:t>
            </a:r>
            <a:r>
              <a:rPr lang="en-US" dirty="0"/>
              <a:t> (</a:t>
            </a:r>
            <a:r>
              <a:rPr lang="en-US" i="1" dirty="0" err="1"/>
              <a:t>kb_code.vhd</a:t>
            </a:r>
            <a:r>
              <a:rPr lang="en-US" dirty="0"/>
              <a:t>) </a:t>
            </a:r>
            <a:r>
              <a:rPr lang="en-US" dirty="0" err="1"/>
              <a:t>disponível</a:t>
            </a:r>
            <a:r>
              <a:rPr lang="en-US" dirty="0"/>
              <a:t> no Classroom que </a:t>
            </a:r>
            <a:r>
              <a:rPr lang="en-US" dirty="0" err="1"/>
              <a:t>instancia</a:t>
            </a:r>
            <a:r>
              <a:rPr lang="en-US" dirty="0"/>
              <a:t> outros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circuitos</a:t>
            </a:r>
            <a:endParaRPr lang="en-US" dirty="0"/>
          </a:p>
          <a:p>
            <a:r>
              <a:rPr lang="en-US" dirty="0" err="1"/>
              <a:t>Adicione</a:t>
            </a:r>
            <a:r>
              <a:rPr lang="en-US" dirty="0"/>
              <a:t> do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descreve</a:t>
            </a:r>
            <a:r>
              <a:rPr lang="en-US" dirty="0"/>
              <a:t> a </a:t>
            </a:r>
            <a:r>
              <a:rPr lang="en-US" dirty="0" err="1"/>
              <a:t>recepção</a:t>
            </a:r>
            <a:r>
              <a:rPr lang="en-US" dirty="0"/>
              <a:t> PS2 (</a:t>
            </a:r>
            <a:r>
              <a:rPr lang="en-US" i="1" dirty="0"/>
              <a:t>ps2rx</a:t>
            </a:r>
            <a:r>
              <a:rPr lang="en-US" dirty="0"/>
              <a:t>.</a:t>
            </a:r>
            <a:r>
              <a:rPr lang="en-US" i="1" dirty="0"/>
              <a:t>vhd</a:t>
            </a:r>
            <a:r>
              <a:rPr lang="en-US" dirty="0"/>
              <a:t>) no Cap.17 do </a:t>
            </a:r>
            <a:r>
              <a:rPr lang="en-US" b="1" dirty="0" err="1"/>
              <a:t>livro</a:t>
            </a:r>
            <a:r>
              <a:rPr lang="en-US" b="1" dirty="0"/>
              <a:t> 2a </a:t>
            </a:r>
            <a:r>
              <a:rPr lang="en-US" b="1" dirty="0" err="1"/>
              <a:t>edição</a:t>
            </a:r>
            <a:endParaRPr lang="en-US" b="1" dirty="0"/>
          </a:p>
          <a:p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descreve</a:t>
            </a:r>
            <a:r>
              <a:rPr lang="en-US" dirty="0"/>
              <a:t> o </a:t>
            </a:r>
            <a:r>
              <a:rPr lang="en-US" dirty="0" err="1"/>
              <a:t>circuito</a:t>
            </a:r>
            <a:r>
              <a:rPr lang="en-US" dirty="0"/>
              <a:t> da FIFO no Cap.04 (</a:t>
            </a:r>
            <a:r>
              <a:rPr lang="en-US" i="1" dirty="0" err="1"/>
              <a:t>fifo.vhd</a:t>
            </a:r>
            <a:r>
              <a:rPr lang="en-US" dirty="0"/>
              <a:t>) do Cap.07 do </a:t>
            </a:r>
            <a:r>
              <a:rPr lang="en-US" b="1" dirty="0" err="1"/>
              <a:t>livro</a:t>
            </a:r>
            <a:r>
              <a:rPr lang="en-US" b="1" dirty="0"/>
              <a:t> 2a. </a:t>
            </a:r>
            <a:r>
              <a:rPr lang="en-US" b="1" dirty="0" err="1"/>
              <a:t>Edição</a:t>
            </a:r>
            <a:endParaRPr lang="en-US" b="1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Circuito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descreve</a:t>
            </a:r>
            <a:r>
              <a:rPr lang="en-US" dirty="0"/>
              <a:t> o </a:t>
            </a:r>
            <a:r>
              <a:rPr lang="en-US" dirty="0" err="1"/>
              <a:t>circuito</a:t>
            </a:r>
            <a:r>
              <a:rPr lang="en-US" dirty="0"/>
              <a:t> de </a:t>
            </a:r>
            <a:r>
              <a:rPr lang="en-US" dirty="0" err="1"/>
              <a:t>controle</a:t>
            </a:r>
            <a:r>
              <a:rPr lang="en-US" dirty="0"/>
              <a:t> da FIFO no Cap.07 (</a:t>
            </a:r>
            <a:r>
              <a:rPr lang="en-US" i="1" dirty="0" err="1"/>
              <a:t>fifo_ctrl.vhd</a:t>
            </a:r>
            <a:r>
              <a:rPr lang="en-US" dirty="0"/>
              <a:t>) do Cap.06 do </a:t>
            </a:r>
            <a:r>
              <a:rPr lang="en-US" b="1" dirty="0" err="1"/>
              <a:t>livro</a:t>
            </a:r>
            <a:r>
              <a:rPr lang="en-US" b="1" dirty="0"/>
              <a:t> 2a. </a:t>
            </a:r>
            <a:r>
              <a:rPr lang="en-US" b="1" dirty="0" err="1"/>
              <a:t>edição</a:t>
            </a:r>
            <a:endParaRPr lang="en-US" dirty="0"/>
          </a:p>
          <a:p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descreve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de </a:t>
            </a:r>
            <a:r>
              <a:rPr lang="en-US" dirty="0" err="1"/>
              <a:t>registro</a:t>
            </a:r>
            <a:r>
              <a:rPr lang="en-US" dirty="0"/>
              <a:t>  no Cap.07 (</a:t>
            </a:r>
            <a:r>
              <a:rPr lang="en-US" i="1" dirty="0" err="1"/>
              <a:t>reg_file.vhd</a:t>
            </a:r>
            <a:r>
              <a:rPr lang="en-US" dirty="0"/>
              <a:t>) do Cap.06 do </a:t>
            </a:r>
            <a:r>
              <a:rPr lang="en-US" b="1" dirty="0" err="1"/>
              <a:t>livro</a:t>
            </a:r>
            <a:r>
              <a:rPr lang="en-US" b="1" dirty="0"/>
              <a:t> 2a. </a:t>
            </a:r>
            <a:r>
              <a:rPr lang="en-US" b="1" dirty="0" err="1"/>
              <a:t>edição</a:t>
            </a:r>
            <a:endParaRPr lang="en-US" dirty="0"/>
          </a:p>
          <a:p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descreve</a:t>
            </a:r>
            <a:r>
              <a:rPr lang="en-US" dirty="0"/>
              <a:t> a UART (</a:t>
            </a:r>
            <a:r>
              <a:rPr lang="en-US" i="1" dirty="0" err="1"/>
              <a:t>uart.vhd</a:t>
            </a:r>
            <a:r>
              <a:rPr lang="en-US" dirty="0"/>
              <a:t>) no Cap.11 do </a:t>
            </a:r>
            <a:r>
              <a:rPr lang="en-US" b="1" dirty="0" err="1"/>
              <a:t>livro</a:t>
            </a:r>
            <a:r>
              <a:rPr lang="en-US" b="1" dirty="0"/>
              <a:t> 2a </a:t>
            </a:r>
            <a:r>
              <a:rPr lang="en-US" b="1" dirty="0" err="1"/>
              <a:t>edição</a:t>
            </a:r>
            <a:endParaRPr lang="en-US" dirty="0"/>
          </a:p>
          <a:p>
            <a:r>
              <a:rPr lang="en-US" dirty="0" err="1"/>
              <a:t>Adicione</a:t>
            </a:r>
            <a:r>
              <a:rPr lang="en-US" dirty="0"/>
              <a:t> o </a:t>
            </a:r>
            <a:r>
              <a:rPr lang="en-US" dirty="0" err="1"/>
              <a:t>arquivo</a:t>
            </a:r>
            <a:r>
              <a:rPr lang="en-US" dirty="0"/>
              <a:t> que </a:t>
            </a:r>
            <a:r>
              <a:rPr lang="en-US" dirty="0" err="1"/>
              <a:t>implementa</a:t>
            </a:r>
            <a:r>
              <a:rPr lang="en-US" dirty="0"/>
              <a:t> o </a:t>
            </a:r>
            <a:r>
              <a:rPr lang="en-US" dirty="0" err="1"/>
              <a:t>circuito</a:t>
            </a:r>
            <a:r>
              <a:rPr lang="en-US" dirty="0"/>
              <a:t> </a:t>
            </a:r>
            <a:r>
              <a:rPr lang="en-US" i="1" dirty="0"/>
              <a:t>baud generator</a:t>
            </a:r>
            <a:r>
              <a:rPr lang="en-US" dirty="0"/>
              <a:t> (</a:t>
            </a:r>
            <a:r>
              <a:rPr lang="en-US" i="1" dirty="0" err="1"/>
              <a:t>baud_gen.vhd</a:t>
            </a:r>
            <a:r>
              <a:rPr lang="en-US" dirty="0"/>
              <a:t>) no Cap.11 do </a:t>
            </a:r>
            <a:r>
              <a:rPr lang="en-US" b="1" dirty="0" err="1"/>
              <a:t>livro</a:t>
            </a:r>
            <a:r>
              <a:rPr lang="en-US" b="1" dirty="0"/>
              <a:t> 2a. </a:t>
            </a:r>
            <a:r>
              <a:rPr lang="en-US" b="1" dirty="0" err="1"/>
              <a:t>edição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18527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Circuito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 err="1"/>
              <a:t>Adicione</a:t>
            </a:r>
            <a:r>
              <a:rPr lang="en-US" sz="4000" dirty="0"/>
              <a:t> o </a:t>
            </a:r>
            <a:r>
              <a:rPr lang="en-US" sz="4000" dirty="0" err="1"/>
              <a:t>arquivo</a:t>
            </a:r>
            <a:r>
              <a:rPr lang="en-US" sz="4000" dirty="0"/>
              <a:t> que </a:t>
            </a:r>
            <a:r>
              <a:rPr lang="en-US" sz="4000" dirty="0" err="1"/>
              <a:t>descreve</a:t>
            </a:r>
            <a:r>
              <a:rPr lang="en-US" sz="4000" dirty="0"/>
              <a:t> a </a:t>
            </a:r>
            <a:r>
              <a:rPr lang="en-US" sz="4000" dirty="0" err="1"/>
              <a:t>recepção</a:t>
            </a:r>
            <a:r>
              <a:rPr lang="en-US" sz="4000" dirty="0"/>
              <a:t> da UART (</a:t>
            </a:r>
            <a:r>
              <a:rPr lang="en-US" sz="4000" i="1" dirty="0" err="1"/>
              <a:t>uart_rx.vhd</a:t>
            </a:r>
            <a:r>
              <a:rPr lang="en-US" sz="4000" dirty="0"/>
              <a:t>) no Cap.11 do </a:t>
            </a:r>
            <a:r>
              <a:rPr lang="en-US" sz="4000" b="1" dirty="0" err="1"/>
              <a:t>livro</a:t>
            </a:r>
            <a:r>
              <a:rPr lang="en-US" sz="4000" b="1" dirty="0"/>
              <a:t> 2a. </a:t>
            </a:r>
            <a:r>
              <a:rPr lang="en-US" sz="4000" b="1" dirty="0" err="1"/>
              <a:t>edição</a:t>
            </a:r>
            <a:endParaRPr lang="en-US" sz="4000" dirty="0"/>
          </a:p>
          <a:p>
            <a:r>
              <a:rPr lang="en-US" sz="4000" dirty="0" err="1"/>
              <a:t>Adicione</a:t>
            </a:r>
            <a:r>
              <a:rPr lang="en-US" sz="4000" dirty="0"/>
              <a:t> o </a:t>
            </a:r>
            <a:r>
              <a:rPr lang="en-US" sz="4000" dirty="0" err="1"/>
              <a:t>arquivo</a:t>
            </a:r>
            <a:r>
              <a:rPr lang="en-US" sz="4000" dirty="0"/>
              <a:t> que </a:t>
            </a:r>
            <a:r>
              <a:rPr lang="en-US" sz="4000" dirty="0" err="1"/>
              <a:t>descreve</a:t>
            </a:r>
            <a:r>
              <a:rPr lang="en-US" sz="4000" dirty="0"/>
              <a:t> a </a:t>
            </a:r>
            <a:r>
              <a:rPr lang="en-US" sz="4000" dirty="0" err="1"/>
              <a:t>transmissão</a:t>
            </a:r>
            <a:r>
              <a:rPr lang="en-US" sz="4000" dirty="0"/>
              <a:t> da UART (</a:t>
            </a:r>
            <a:r>
              <a:rPr lang="en-US" sz="4000" i="1" dirty="0" err="1"/>
              <a:t>uart</a:t>
            </a:r>
            <a:r>
              <a:rPr lang="en-US" sz="4000" dirty="0" err="1"/>
              <a:t>_</a:t>
            </a:r>
            <a:r>
              <a:rPr lang="en-US" sz="4000" i="1" dirty="0" err="1"/>
              <a:t>tx</a:t>
            </a:r>
            <a:r>
              <a:rPr lang="en-US" sz="4000" dirty="0" err="1"/>
              <a:t>.</a:t>
            </a:r>
            <a:r>
              <a:rPr lang="en-US" sz="4000" i="1" dirty="0" err="1"/>
              <a:t>vhd</a:t>
            </a:r>
            <a:r>
              <a:rPr lang="en-US" sz="4000" dirty="0"/>
              <a:t>) no Cap.11 do </a:t>
            </a:r>
            <a:r>
              <a:rPr lang="en-US" sz="4000" b="1" dirty="0" err="1"/>
              <a:t>livro</a:t>
            </a:r>
            <a:r>
              <a:rPr lang="en-US" sz="4000" b="1" dirty="0"/>
              <a:t> 2a. </a:t>
            </a:r>
            <a:r>
              <a:rPr lang="en-US" sz="4000" b="1" dirty="0" err="1"/>
              <a:t>edição</a:t>
            </a:r>
            <a:endParaRPr lang="en-US" sz="4000" dirty="0"/>
          </a:p>
          <a:p>
            <a:r>
              <a:rPr lang="en-US" sz="3700" dirty="0" err="1"/>
              <a:t>Adicione</a:t>
            </a:r>
            <a:r>
              <a:rPr lang="en-US" sz="3700" dirty="0"/>
              <a:t> o </a:t>
            </a:r>
            <a:r>
              <a:rPr lang="en-US" sz="3700" dirty="0" err="1"/>
              <a:t>arquivo</a:t>
            </a:r>
            <a:r>
              <a:rPr lang="en-US" sz="3700" dirty="0"/>
              <a:t> do </a:t>
            </a:r>
            <a:r>
              <a:rPr lang="en-US" sz="3700" dirty="0" err="1"/>
              <a:t>circuito</a:t>
            </a:r>
            <a:r>
              <a:rPr lang="en-US" sz="3700" dirty="0"/>
              <a:t> que </a:t>
            </a:r>
            <a:r>
              <a:rPr lang="en-US" sz="3700" dirty="0" err="1"/>
              <a:t>converte</a:t>
            </a:r>
            <a:r>
              <a:rPr lang="en-US" sz="3700" dirty="0"/>
              <a:t> de </a:t>
            </a:r>
            <a:r>
              <a:rPr lang="en-US" sz="3700" i="1" dirty="0" err="1"/>
              <a:t>scancode</a:t>
            </a:r>
            <a:r>
              <a:rPr lang="en-US" sz="3700" dirty="0"/>
              <a:t> para ASCII (list_ch08_04_key2ascii.vhd) no Cap.08 do </a:t>
            </a:r>
            <a:r>
              <a:rPr lang="en-US" sz="3700" b="1" dirty="0" err="1"/>
              <a:t>livro</a:t>
            </a:r>
            <a:r>
              <a:rPr lang="en-US" sz="3700" b="1" dirty="0"/>
              <a:t> 1a </a:t>
            </a:r>
            <a:r>
              <a:rPr lang="en-US" sz="3700" b="1" dirty="0" err="1"/>
              <a:t>edição</a:t>
            </a:r>
            <a:endParaRPr lang="en-US" sz="3700" b="1" dirty="0"/>
          </a:p>
          <a:p>
            <a:r>
              <a:rPr lang="pt-BR" sz="3700" dirty="0"/>
              <a:t>Inclua uma cópia do arquivo de </a:t>
            </a:r>
            <a:r>
              <a:rPr lang="pt-BR" sz="3700" i="1" dirty="0" err="1"/>
              <a:t>constraints</a:t>
            </a:r>
            <a:r>
              <a:rPr lang="pt-BR" sz="3700" dirty="0"/>
              <a:t> </a:t>
            </a:r>
            <a:r>
              <a:rPr lang="pt-BR" sz="3700" dirty="0" err="1"/>
              <a:t>xdc</a:t>
            </a:r>
            <a:r>
              <a:rPr lang="pt-BR" sz="3700" dirty="0"/>
              <a:t> geral da placa </a:t>
            </a:r>
            <a:r>
              <a:rPr lang="pt-BR" sz="3700" dirty="0" err="1"/>
              <a:t>Nexys</a:t>
            </a:r>
            <a:r>
              <a:rPr lang="pt-BR" sz="3700" dirty="0"/>
              <a:t> A7 (</a:t>
            </a:r>
            <a:r>
              <a:rPr lang="pt-BR" sz="3700" i="1" dirty="0"/>
              <a:t>Nexys4_DDR_chu.xdc</a:t>
            </a:r>
            <a:r>
              <a:rPr lang="pt-BR" sz="3700" dirty="0"/>
              <a:t>) disponível no diretório </a:t>
            </a:r>
            <a:r>
              <a:rPr lang="pt-BR" sz="3700" i="1" dirty="0"/>
              <a:t>chap00_constraint </a:t>
            </a:r>
            <a:r>
              <a:rPr lang="pt-BR" sz="3700" dirty="0"/>
              <a:t>e comente (colocando #) os pinos que não serão utilizados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Teclado PS2</a:t>
            </a:r>
            <a:br>
              <a:rPr lang="pt-BR" dirty="0"/>
            </a:br>
            <a:r>
              <a:rPr lang="pt-BR" dirty="0"/>
              <a:t>Circuito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3700" dirty="0"/>
              <a:t>Compile,  gere o arquivo de programação, conecte a placa ao PC via cabo USB. </a:t>
            </a:r>
            <a:r>
              <a:rPr lang="en-US" sz="3700" dirty="0" err="1"/>
              <a:t>Conecte</a:t>
            </a:r>
            <a:r>
              <a:rPr lang="en-US" sz="3700" dirty="0"/>
              <a:t> um </a:t>
            </a:r>
            <a:r>
              <a:rPr lang="en-US" sz="3700" dirty="0" err="1"/>
              <a:t>teclado</a:t>
            </a:r>
            <a:r>
              <a:rPr lang="en-US" sz="3700" dirty="0"/>
              <a:t> USB no </a:t>
            </a:r>
            <a:r>
              <a:rPr lang="en-US" sz="3700" dirty="0" err="1"/>
              <a:t>conector</a:t>
            </a:r>
            <a:r>
              <a:rPr lang="en-US" sz="3700" dirty="0"/>
              <a:t> USB A da </a:t>
            </a:r>
            <a:r>
              <a:rPr lang="en-US" sz="3700" dirty="0" err="1"/>
              <a:t>placa</a:t>
            </a:r>
            <a:r>
              <a:rPr lang="en-US" sz="3700" dirty="0"/>
              <a:t> </a:t>
            </a:r>
            <a:r>
              <a:rPr lang="en-US" sz="3700" dirty="0" err="1"/>
              <a:t>Nexys</a:t>
            </a:r>
            <a:r>
              <a:rPr lang="en-US" sz="3700" dirty="0"/>
              <a:t> A7 e teste o </a:t>
            </a:r>
            <a:r>
              <a:rPr lang="en-US" sz="3700" dirty="0" err="1"/>
              <a:t>circuito</a:t>
            </a:r>
            <a:endParaRPr lang="pt-BR" sz="3700" dirty="0"/>
          </a:p>
          <a:p>
            <a:r>
              <a:rPr lang="pt-BR" sz="3700" dirty="0"/>
              <a:t>Execute o programa de comunicação (</a:t>
            </a:r>
            <a:r>
              <a:rPr lang="pt-BR" sz="3700" dirty="0" err="1"/>
              <a:t>Minicom</a:t>
            </a:r>
            <a:r>
              <a:rPr lang="pt-BR" sz="3700" dirty="0"/>
              <a:t> para Linux, </a:t>
            </a:r>
            <a:r>
              <a:rPr lang="pt-BR" sz="3700" dirty="0" err="1"/>
              <a:t>Realterm</a:t>
            </a:r>
            <a:r>
              <a:rPr lang="pt-BR" sz="3700" dirty="0"/>
              <a:t> ou similar para Windows), configurando para enviar dados de 8 bits, sem bit de paridade, com 1 </a:t>
            </a:r>
            <a:r>
              <a:rPr lang="pt-BR" sz="3700" i="1" dirty="0"/>
              <a:t>stop bit </a:t>
            </a:r>
            <a:r>
              <a:rPr lang="pt-BR" sz="3700" dirty="0"/>
              <a:t>e com </a:t>
            </a:r>
            <a:r>
              <a:rPr lang="pt-BR" sz="3700" i="1" dirty="0" err="1"/>
              <a:t>baud</a:t>
            </a:r>
            <a:r>
              <a:rPr lang="pt-BR" sz="3700" i="1" dirty="0"/>
              <a:t> rate </a:t>
            </a:r>
            <a:r>
              <a:rPr lang="pt-BR" sz="3700" dirty="0"/>
              <a:t>de 19200.</a:t>
            </a:r>
          </a:p>
          <a:p>
            <a:r>
              <a:rPr lang="en-US" sz="4000" dirty="0" err="1"/>
              <a:t>Ao</a:t>
            </a:r>
            <a:r>
              <a:rPr lang="en-US" sz="4000" dirty="0"/>
              <a:t> </a:t>
            </a:r>
            <a:r>
              <a:rPr lang="en-US" sz="4000" dirty="0" err="1"/>
              <a:t>soltar</a:t>
            </a:r>
            <a:r>
              <a:rPr lang="en-US" sz="4000" dirty="0"/>
              <a:t> </a:t>
            </a:r>
            <a:r>
              <a:rPr lang="en-US" sz="4000" dirty="0" err="1"/>
              <a:t>uma</a:t>
            </a:r>
            <a:r>
              <a:rPr lang="en-US" sz="4000" dirty="0"/>
              <a:t> </a:t>
            </a:r>
            <a:r>
              <a:rPr lang="en-US" sz="4000" dirty="0" err="1"/>
              <a:t>tecla</a:t>
            </a:r>
            <a:r>
              <a:rPr lang="en-US" sz="4000" dirty="0"/>
              <a:t> normal do </a:t>
            </a:r>
            <a:r>
              <a:rPr lang="en-US" sz="4000" dirty="0" err="1"/>
              <a:t>teclado</a:t>
            </a:r>
            <a:r>
              <a:rPr lang="en-US" sz="4000" dirty="0"/>
              <a:t> USB, </a:t>
            </a:r>
            <a:r>
              <a:rPr lang="en-US" sz="4000" dirty="0" err="1"/>
              <a:t>deve</a:t>
            </a:r>
            <a:r>
              <a:rPr lang="en-US" sz="4000" dirty="0"/>
              <a:t> </a:t>
            </a:r>
            <a:r>
              <a:rPr lang="en-US" sz="4000" dirty="0" err="1"/>
              <a:t>aparecer</a:t>
            </a:r>
            <a:r>
              <a:rPr lang="en-US" sz="4000" dirty="0"/>
              <a:t> no </a:t>
            </a:r>
            <a:r>
              <a:rPr lang="en-US" sz="4000" dirty="0" err="1"/>
              <a:t>programa</a:t>
            </a:r>
            <a:r>
              <a:rPr lang="en-US" sz="4000" dirty="0"/>
              <a:t> de </a:t>
            </a:r>
            <a:r>
              <a:rPr lang="en-US" sz="4000" dirty="0" err="1"/>
              <a:t>comunicação</a:t>
            </a:r>
            <a:r>
              <a:rPr lang="en-US" sz="4000" dirty="0"/>
              <a:t> no PC o </a:t>
            </a:r>
            <a:r>
              <a:rPr lang="en-US" sz="4000" dirty="0" err="1"/>
              <a:t>caractere</a:t>
            </a:r>
            <a:r>
              <a:rPr lang="en-US" sz="4000" dirty="0"/>
              <a:t> </a:t>
            </a:r>
            <a:r>
              <a:rPr lang="en-US" sz="4000" dirty="0" err="1"/>
              <a:t>correspondente</a:t>
            </a:r>
            <a:r>
              <a:rPr lang="en-US" sz="4000" dirty="0"/>
              <a:t> à </a:t>
            </a:r>
            <a:r>
              <a:rPr lang="en-US" sz="4000" dirty="0" err="1"/>
              <a:t>tecla</a:t>
            </a:r>
            <a:r>
              <a:rPr lang="en-US" sz="4000" dirty="0"/>
              <a:t>.  </a:t>
            </a:r>
          </a:p>
          <a:p>
            <a:r>
              <a:rPr lang="en-US" sz="4000" dirty="0" err="1"/>
              <a:t>Teclas</a:t>
            </a:r>
            <a:r>
              <a:rPr lang="en-US" sz="4000" dirty="0"/>
              <a:t> </a:t>
            </a:r>
            <a:r>
              <a:rPr lang="en-US" sz="4000" dirty="0" err="1"/>
              <a:t>estendidas</a:t>
            </a:r>
            <a:r>
              <a:rPr lang="en-US" sz="4000" dirty="0"/>
              <a:t> </a:t>
            </a:r>
            <a:r>
              <a:rPr lang="en-US" sz="4000" dirty="0" err="1"/>
              <a:t>não</a:t>
            </a:r>
            <a:r>
              <a:rPr lang="en-US" sz="4000" dirty="0"/>
              <a:t> </a:t>
            </a:r>
            <a:r>
              <a:rPr lang="en-US" sz="4000" dirty="0" err="1"/>
              <a:t>devem</a:t>
            </a:r>
            <a:r>
              <a:rPr lang="en-US" sz="4000" dirty="0"/>
              <a:t> ser </a:t>
            </a:r>
            <a:r>
              <a:rPr lang="en-US" sz="4000" dirty="0" err="1"/>
              <a:t>usadas</a:t>
            </a:r>
            <a:r>
              <a:rPr lang="en-US" sz="4000" dirty="0"/>
              <a:t>.</a:t>
            </a:r>
            <a:r>
              <a:rPr lang="pt-BR" sz="3700" dirty="0"/>
              <a:t>  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20084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Protocolo PS2</a:t>
            </a:r>
            <a:br>
              <a:rPr lang="pt-BR" dirty="0"/>
            </a:br>
            <a:r>
              <a:rPr lang="pt-BR" dirty="0"/>
              <a:t>Placa </a:t>
            </a:r>
            <a:r>
              <a:rPr lang="pt-BR" dirty="0" err="1"/>
              <a:t>Nexys</a:t>
            </a:r>
            <a:r>
              <a:rPr lang="pt-BR" dirty="0"/>
              <a:t> A7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figura abaixo mostra a placa </a:t>
            </a:r>
            <a:r>
              <a:rPr lang="pt-BR" sz="2400" dirty="0" err="1"/>
              <a:t>Nexys</a:t>
            </a:r>
            <a:r>
              <a:rPr lang="pt-BR" sz="2400" dirty="0"/>
              <a:t> A7 e o conector USB usado pelo mouse ou pelo teclado para ser traduzido pelo HID para PS2.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AA643F-9305-6FC8-9BD2-6952CC341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64" y="2276872"/>
            <a:ext cx="4811852" cy="38007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Protocolo PS2</a:t>
            </a:r>
            <a:br>
              <a:rPr lang="pt-BR" dirty="0"/>
            </a:br>
            <a:r>
              <a:rPr lang="pt-BR" dirty="0"/>
              <a:t>Comunicação dispositivo </a:t>
            </a:r>
            <a:r>
              <a:rPr lang="en-US" dirty="0"/>
              <a:t>PS2 para o host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 dispositivo PS2 e seu host se comunicam via pacotes. </a:t>
            </a:r>
          </a:p>
          <a:p>
            <a:r>
              <a:rPr lang="pt-BR" sz="2400" dirty="0"/>
              <a:t>O diagrama de tempo básico de um dispositivo PS2 para um host é mostrado na figura abaixo, em que os sinais de </a:t>
            </a:r>
            <a:r>
              <a:rPr lang="pt-BR" sz="2400" i="1" dirty="0" err="1"/>
              <a:t>clock</a:t>
            </a:r>
            <a:r>
              <a:rPr lang="pt-BR" sz="2400" dirty="0"/>
              <a:t> e dado são nomeados </a:t>
            </a:r>
            <a:r>
              <a:rPr lang="pt-BR" sz="2400" b="1" dirty="0"/>
              <a:t>ps2c</a:t>
            </a:r>
            <a:r>
              <a:rPr lang="pt-BR" sz="2400" dirty="0"/>
              <a:t> e </a:t>
            </a:r>
            <a:r>
              <a:rPr lang="pt-BR" sz="2400" b="1" dirty="0"/>
              <a:t>ps2d</a:t>
            </a:r>
            <a:r>
              <a:rPr lang="pt-BR" sz="2400" dirty="0"/>
              <a:t>, respectivamente.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832775-AED1-ECF1-4B6D-6BA5848D7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924150"/>
            <a:ext cx="7448550" cy="23050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4052</TotalTime>
  <Words>4191</Words>
  <Application>Microsoft Office PowerPoint</Application>
  <PresentationFormat>Apresentação na tela (4:3)</PresentationFormat>
  <Paragraphs>288</Paragraphs>
  <Slides>79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79</vt:i4>
      </vt:variant>
    </vt:vector>
  </HeadingPairs>
  <TitlesOfParts>
    <vt:vector size="85" baseType="lpstr">
      <vt:lpstr>Bookman Old Style</vt:lpstr>
      <vt:lpstr>Calibri</vt:lpstr>
      <vt:lpstr>Gill Sans MT</vt:lpstr>
      <vt:lpstr>Wingdings</vt:lpstr>
      <vt:lpstr>Wingdings 3</vt:lpstr>
      <vt:lpstr>Origem</vt:lpstr>
      <vt:lpstr>ELE08572-Sistemas Digitais</vt:lpstr>
      <vt:lpstr>Projeto 21- Teclado PS2</vt:lpstr>
      <vt:lpstr>Teclado PS2 Tópicos</vt:lpstr>
      <vt:lpstr>Protocolo PS2 Introdução</vt:lpstr>
      <vt:lpstr>Protocolo PS2 Introdução</vt:lpstr>
      <vt:lpstr>Protocolo PS2 Introdução</vt:lpstr>
      <vt:lpstr>Protocolo PS2 Placa Nexys A7</vt:lpstr>
      <vt:lpstr>Protocolo PS2 Placa Nexys A7</vt:lpstr>
      <vt:lpstr>Protocolo PS2 Comunicação dispositivo PS2 para o host</vt:lpstr>
      <vt:lpstr>Protocolo PS2 Comunicação dispositivo PS2 para o host</vt:lpstr>
      <vt:lpstr>Protocolo PS2 Comunicação do host para o dispositivo PS2 </vt:lpstr>
      <vt:lpstr>Protocolo PS2 Comunicação do host para o dispositivo PS2 </vt:lpstr>
      <vt:lpstr>Protocolo PS2 Comunicação do host para o dispositivo PS2 </vt:lpstr>
      <vt:lpstr>Protocolo PS2 Comunicação do host para o dispositivo PS2 </vt:lpstr>
      <vt:lpstr>Controlador PS2 Projeto conceitual </vt:lpstr>
      <vt:lpstr>Controlador PS2 Projeto conceitual </vt:lpstr>
      <vt:lpstr>Controlador PS2 Subsistema de recepção PS2</vt:lpstr>
      <vt:lpstr>Controlador PS2 Subsistema de recepção PS2</vt:lpstr>
      <vt:lpstr>Controlador PS2 Subsistema de recepção PS2</vt:lpstr>
      <vt:lpstr>Controlador PS2 Subsistema de recepção PS2</vt:lpstr>
      <vt:lpstr>Controlador PS2 Subsistema de recepção PS2</vt:lpstr>
      <vt:lpstr>Controlador PS2 Subsistema de recepção PS2</vt:lpstr>
      <vt:lpstr>Controlador PS2 Subsistema de recepção PS2</vt:lpstr>
      <vt:lpstr>Controlador PS2 Subsistema de recepção PS2</vt:lpstr>
      <vt:lpstr>Controlador PS2 Subsistema de recepção PS2</vt:lpstr>
      <vt:lpstr>Controlador PS2 Subsistema de recepção PS2</vt:lpstr>
      <vt:lpstr>Controlador PS2 Subsistema de recepção PS2</vt:lpstr>
      <vt:lpstr>Controlador PS2 Subsistema de recepção PS2</vt:lpstr>
      <vt:lpstr>Controlador PS2 Subsistema de recepção PS2</vt:lpstr>
      <vt:lpstr>Controlador PS2 Subsistema de recepção PS2</vt:lpstr>
      <vt:lpstr>Controlador PS2 Subsistema de transmissão PS2</vt:lpstr>
      <vt:lpstr>Controlador PS2 Subsistema de transmissão PS2</vt:lpstr>
      <vt:lpstr>Controlador PS2 Subsistema de transmissão PS2</vt:lpstr>
      <vt:lpstr>Controlador PS2 Subsistema de transmissão PS2</vt:lpstr>
      <vt:lpstr>Controlador PS2 Subsistema de transmissão PS2</vt:lpstr>
      <vt:lpstr>Controlador PS2 Subsistema de transmissão PS2</vt:lpstr>
      <vt:lpstr>Controlador PS2 Subsistema de transmissão PS2</vt:lpstr>
      <vt:lpstr>Controlador PS2 Subsistema de transmissão PS2</vt:lpstr>
      <vt:lpstr>Controlador PS2 Subsistema de transmissão PS2</vt:lpstr>
      <vt:lpstr>Controlador PS2 Subsistema de transmissão PS2</vt:lpstr>
      <vt:lpstr>Controlador PS2 Subsistema de transmissão PS2</vt:lpstr>
      <vt:lpstr>Controlador PS2 Subsistema de transmissão PS2</vt:lpstr>
      <vt:lpstr>Controlador PS2 Subsistema de transmissão PS2</vt:lpstr>
      <vt:lpstr>Controlador PS2 Subsistema de transmissão PS2</vt:lpstr>
      <vt:lpstr>Controlador PS2 Sistema bidirecional (sem FIFO) </vt:lpstr>
      <vt:lpstr>Controlador PS2 Sistema bidirecional (sem FIFO) </vt:lpstr>
      <vt:lpstr>Controlador PS2 Sistema bidirecional (sem FIFO) </vt:lpstr>
      <vt:lpstr>Controlador PS2 Sistema bidirecional (sem FIFO) </vt:lpstr>
      <vt:lpstr>Controlador PS2 Sistema completo PS2</vt:lpstr>
      <vt:lpstr>Controlador PS2 Sistema completo PS2</vt:lpstr>
      <vt:lpstr>Controlador PS2 Sistema completo PS2</vt:lpstr>
      <vt:lpstr>Controlador PS2 Sistema completo PS2</vt:lpstr>
      <vt:lpstr>Controlador PS2 Sistema completo PS2</vt:lpstr>
      <vt:lpstr>Inicialização do dispositivo PS2</vt:lpstr>
      <vt:lpstr>Inicialização do dispositivo PS2</vt:lpstr>
      <vt:lpstr>Teclado PS2 Código das teclas do teclado PS2</vt:lpstr>
      <vt:lpstr>Teclado PS2 Código das teclas do teclado PS2</vt:lpstr>
      <vt:lpstr>Teclado PS2 Código das teclas do teclado PS2</vt:lpstr>
      <vt:lpstr>Teclado PS2 Código das teclas do teclado PS2</vt:lpstr>
      <vt:lpstr>Teclado PS2 Circuito de interface do teclado</vt:lpstr>
      <vt:lpstr>Teclado PS2 Circuito de interface</vt:lpstr>
      <vt:lpstr>Teclado PS2 Circuito de interface</vt:lpstr>
      <vt:lpstr>Teclado PS2 Circuito de interface</vt:lpstr>
      <vt:lpstr>Teclado PS2 Circuito de interface</vt:lpstr>
      <vt:lpstr>Teclado PS2 Circuito de interface</vt:lpstr>
      <vt:lpstr>Teclado PS2 Circuito de interface</vt:lpstr>
      <vt:lpstr>Teclado PS2 Circuito de interface</vt:lpstr>
      <vt:lpstr>Teclado PS2 Circuito de interface</vt:lpstr>
      <vt:lpstr>Teclado PS2 Circuito de verificação</vt:lpstr>
      <vt:lpstr>Teclado PS2 Circuito de verificação</vt:lpstr>
      <vt:lpstr>Teclado PS2 Circuito de verificação</vt:lpstr>
      <vt:lpstr>Teclado PS2 Circuito de verificação</vt:lpstr>
      <vt:lpstr>Teclado PS2 Circuito de verificação</vt:lpstr>
      <vt:lpstr>Teclado PS2 Circuito de verificação</vt:lpstr>
      <vt:lpstr>Teclado PS2 Circuito de verificação</vt:lpstr>
      <vt:lpstr>Teclado PS2 Circuito de verificação</vt:lpstr>
      <vt:lpstr>Teclado PS2 Circuito de verificação</vt:lpstr>
      <vt:lpstr>Teclado PS2 Circuito de verificação</vt:lpstr>
      <vt:lpstr>Teclado PS2 Circuito de verificação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Usuário do Windows</cp:lastModifiedBy>
  <cp:revision>952</cp:revision>
  <dcterms:created xsi:type="dcterms:W3CDTF">2018-02-19T15:01:38Z</dcterms:created>
  <dcterms:modified xsi:type="dcterms:W3CDTF">2022-06-16T13:05:44Z</dcterms:modified>
</cp:coreProperties>
</file>