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58" r:id="rId3"/>
    <p:sldId id="257" r:id="rId4"/>
    <p:sldId id="324" r:id="rId5"/>
    <p:sldId id="378" r:id="rId6"/>
    <p:sldId id="328" r:id="rId7"/>
    <p:sldId id="329" r:id="rId8"/>
    <p:sldId id="330" r:id="rId9"/>
    <p:sldId id="379" r:id="rId10"/>
    <p:sldId id="325" r:id="rId11"/>
    <p:sldId id="326" r:id="rId12"/>
    <p:sldId id="331" r:id="rId13"/>
    <p:sldId id="332" r:id="rId14"/>
    <p:sldId id="333" r:id="rId15"/>
    <p:sldId id="334" r:id="rId16"/>
    <p:sldId id="355" r:id="rId17"/>
    <p:sldId id="380" r:id="rId18"/>
    <p:sldId id="356" r:id="rId19"/>
    <p:sldId id="357" r:id="rId20"/>
    <p:sldId id="358" r:id="rId21"/>
    <p:sldId id="359" r:id="rId22"/>
    <p:sldId id="360" r:id="rId23"/>
    <p:sldId id="361" r:id="rId24"/>
    <p:sldId id="376" r:id="rId25"/>
    <p:sldId id="377" r:id="rId26"/>
    <p:sldId id="381" r:id="rId27"/>
    <p:sldId id="3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ário do Windows" initials="U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4E9E-BB0B-4DD2-8A7E-B9438BE39FAF}" type="datetimeFigureOut">
              <a:rPr lang="pt-BR" smtClean="0"/>
              <a:pPr/>
              <a:t>16/06/2022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A352-9D29-469B-8372-2CE1AE5361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A352-9D29-469B-8372-2CE1AE5361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A352-9D29-469B-8372-2CE1AE53614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1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comunicação da porta PS2 é bidirecional e o </a:t>
            </a:r>
            <a:r>
              <a:rPr lang="pt-BR" i="1" dirty="0"/>
              <a:t>host</a:t>
            </a:r>
            <a:r>
              <a:rPr lang="pt-BR" dirty="0"/>
              <a:t> pode enviar comandos ao teclado ou ao mouse para configurar certos parâmetros. </a:t>
            </a:r>
          </a:p>
          <a:p>
            <a:r>
              <a:rPr lang="pt-BR" dirty="0"/>
              <a:t>No caso do teclado, esta funcionalidade é raramente necessária e por isso, apesar de apresentar a comunicação nas duas direções, o projeto do Capítulo 8 considerou a comunicação apenas em uma direção, do teclado para a FPGA (</a:t>
            </a:r>
            <a:r>
              <a:rPr lang="pt-BR" i="1" dirty="0"/>
              <a:t>host</a:t>
            </a:r>
            <a:r>
              <a:rPr lang="pt-BR" dirty="0"/>
              <a:t>). </a:t>
            </a:r>
          </a:p>
          <a:p>
            <a:r>
              <a:rPr lang="pt-BR" dirty="0"/>
              <a:t>Entretanto, o mouse é configurado para estar em um modo inativo (</a:t>
            </a:r>
            <a:r>
              <a:rPr lang="pt-BR" i="1" dirty="0" err="1"/>
              <a:t>idle</a:t>
            </a:r>
            <a:r>
              <a:rPr lang="pt-BR" dirty="0"/>
              <a:t>) após a energização (</a:t>
            </a:r>
            <a:r>
              <a:rPr lang="pt-BR" i="1" dirty="0" err="1"/>
              <a:t>power-up</a:t>
            </a:r>
            <a:r>
              <a:rPr lang="pt-BR" dirty="0"/>
              <a:t>) e neste modo ele não envia nenhum dado.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i="1" dirty="0"/>
              <a:t>host</a:t>
            </a:r>
            <a:r>
              <a:rPr lang="pt-BR" sz="2400" dirty="0"/>
              <a:t> deve primeiro enviar um comando ao mouse para inicializá-lo e habilitar o modo </a:t>
            </a:r>
            <a:r>
              <a:rPr lang="pt-BR" sz="2400" i="1" dirty="0" err="1"/>
              <a:t>stream</a:t>
            </a:r>
            <a:endParaRPr lang="pt-BR" sz="2400" i="1" dirty="0"/>
          </a:p>
          <a:p>
            <a:r>
              <a:rPr lang="pt-BR" sz="2400" dirty="0"/>
              <a:t>Consequentemente, a comunicação bidirecional da porta PS2 é necessária para a interface do mouse PS2 e deve-se utilizar o subsistema de transmissão, ou seja, comunicação da FPGA (</a:t>
            </a:r>
            <a:r>
              <a:rPr lang="pt-BR" sz="2400" i="1" dirty="0"/>
              <a:t>host</a:t>
            </a:r>
            <a:r>
              <a:rPr lang="pt-BR" sz="2400" dirty="0"/>
              <a:t>) para o mouse. </a:t>
            </a:r>
          </a:p>
          <a:p>
            <a:r>
              <a:rPr lang="pt-BR" sz="2400" dirty="0"/>
              <a:t>Este capítulo fornece um resumo do protocolo do mouse PS2, utilizando os módulos de transmissão e recepção apresentados no Capítulo 8.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Como dito anteriormente, a operação de um mouse é mais complexa do que a de um teclado. Ele tem diferentes modos de operação. O mais comumente usado é o modo </a:t>
            </a:r>
            <a:r>
              <a:rPr lang="pt-BR" sz="2400" i="1" dirty="0" err="1"/>
              <a:t>stream</a:t>
            </a:r>
            <a:r>
              <a:rPr lang="pt-BR" sz="2400" dirty="0"/>
              <a:t>, em que o mouse envia o os três pacotes de dados quando ele detecta movimento ou atividade nos botões. </a:t>
            </a:r>
          </a:p>
          <a:p>
            <a:r>
              <a:rPr lang="pt-BR" sz="2400" dirty="0"/>
              <a:t>Se o movimento é contínuo, o dado é gerado na taxa de amostragem designada</a:t>
            </a:r>
          </a:p>
          <a:p>
            <a:r>
              <a:rPr lang="pt-BR" sz="2400" dirty="0"/>
              <a:t>Durante a operação, um </a:t>
            </a:r>
            <a:r>
              <a:rPr lang="pt-BR" sz="2400" i="1" dirty="0"/>
              <a:t>host</a:t>
            </a:r>
            <a:r>
              <a:rPr lang="pt-BR" sz="2400" dirty="0"/>
              <a:t> pode enviar comandos ao mouse para modificar os valores </a:t>
            </a:r>
            <a:r>
              <a:rPr lang="pt-BR" sz="2400" i="1" dirty="0"/>
              <a:t>default</a:t>
            </a:r>
            <a:r>
              <a:rPr lang="pt-BR" sz="2400" dirty="0"/>
              <a:t> de vários parâmetros e mudar o modo de operação.  Além disto, um mouse pode gerar um </a:t>
            </a:r>
            <a:r>
              <a:rPr lang="pt-BR" sz="2400" i="1" dirty="0"/>
              <a:t>status</a:t>
            </a:r>
            <a:r>
              <a:rPr lang="pt-BR" sz="2400" dirty="0"/>
              <a:t> e enviar um </a:t>
            </a:r>
            <a:r>
              <a:rPr lang="pt-BR" sz="2400" i="1" dirty="0"/>
              <a:t>byte </a:t>
            </a:r>
            <a:r>
              <a:rPr lang="pt-BR" sz="2400" dirty="0"/>
              <a:t>de </a:t>
            </a:r>
            <a:r>
              <a:rPr lang="pt-BR" sz="2400" i="1" dirty="0" err="1"/>
              <a:t>acknowledgment</a:t>
            </a:r>
            <a:r>
              <a:rPr lang="pt-BR" sz="2400" dirty="0"/>
              <a:t>. </a:t>
            </a:r>
          </a:p>
          <a:p>
            <a:r>
              <a:rPr lang="pt-BR" sz="2400" dirty="0"/>
              <a:t>Neste projeto, os valores </a:t>
            </a:r>
            <a:r>
              <a:rPr lang="pt-BR" sz="2400" i="1" dirty="0"/>
              <a:t>default</a:t>
            </a:r>
            <a:r>
              <a:rPr lang="pt-BR" sz="2400" dirty="0"/>
              <a:t> são adequados, assim a única tarefa é colocar o mouse no modo </a:t>
            </a:r>
            <a:r>
              <a:rPr lang="pt-BR" sz="2400" i="1" dirty="0" err="1"/>
              <a:t>stream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dirty="0" err="1"/>
              <a:t>sequência</a:t>
            </a:r>
            <a:r>
              <a:rPr lang="pt-BR" sz="2800" dirty="0"/>
              <a:t> básica de interação entre um mouse PS2 e a FPGA consiste do seguinte:</a:t>
            </a:r>
          </a:p>
          <a:p>
            <a:pPr lvl="1"/>
            <a:r>
              <a:rPr lang="pt-BR" sz="2400" dirty="0"/>
              <a:t>Na energização (</a:t>
            </a:r>
            <a:r>
              <a:rPr lang="pt-BR" sz="2400" i="1" dirty="0" err="1"/>
              <a:t>power-on</a:t>
            </a:r>
            <a:r>
              <a:rPr lang="pt-BR" sz="2400" dirty="0"/>
              <a:t>), o mouse executa um autoteste. Ele envia ao </a:t>
            </a:r>
            <a:r>
              <a:rPr lang="pt-BR" sz="2400" i="1" dirty="0"/>
              <a:t>host</a:t>
            </a:r>
            <a:r>
              <a:rPr lang="pt-BR" sz="2400" dirty="0"/>
              <a:t> o byte AA que indica que ele passou o teste e então envia o byte 00 que é o </a:t>
            </a:r>
            <a:r>
              <a:rPr lang="pt-BR" sz="2400" i="1" dirty="0"/>
              <a:t>id</a:t>
            </a:r>
            <a:r>
              <a:rPr lang="pt-BR" sz="2400" dirty="0"/>
              <a:t> padrão de um mouse PS2.</a:t>
            </a:r>
          </a:p>
          <a:p>
            <a:pPr lvl="1"/>
            <a:r>
              <a:rPr lang="pt-BR" sz="2400" dirty="0"/>
              <a:t>A FPGA (</a:t>
            </a:r>
            <a:r>
              <a:rPr lang="pt-BR" sz="2400" i="1" dirty="0"/>
              <a:t>host</a:t>
            </a:r>
            <a:r>
              <a:rPr lang="pt-BR" sz="2400" dirty="0"/>
              <a:t>) envia o comando F4 para habilitar o modo</a:t>
            </a:r>
            <a:r>
              <a:rPr lang="pt-BR" sz="2400" i="1" dirty="0"/>
              <a:t> </a:t>
            </a:r>
            <a:r>
              <a:rPr lang="pt-BR" sz="2400" i="1" dirty="0" err="1"/>
              <a:t>stream</a:t>
            </a:r>
            <a:r>
              <a:rPr lang="pt-BR" sz="2400" i="1" dirty="0"/>
              <a:t>.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O mouse responderá com FE para a aceitar o comando (</a:t>
            </a:r>
            <a:r>
              <a:rPr lang="pt-BR" sz="2400" i="1" dirty="0" err="1"/>
              <a:t>acknowledge</a:t>
            </a:r>
            <a:r>
              <a:rPr lang="pt-BR" sz="2400" dirty="0"/>
              <a:t>) </a:t>
            </a:r>
          </a:p>
          <a:p>
            <a:pPr lvl="1"/>
            <a:r>
              <a:rPr lang="pt-BR" sz="2400" dirty="0"/>
              <a:t>O mouse entra ao modo </a:t>
            </a:r>
            <a:r>
              <a:rPr lang="pt-BR" sz="2400" i="1" dirty="0" err="1"/>
              <a:t>stream</a:t>
            </a:r>
            <a:r>
              <a:rPr lang="pt-BR" sz="2400" dirty="0"/>
              <a:t> e envia pacotes de dados normalmente.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o mouse está plugado na placa Nexys2 em avanço, ele executa o teste inicial quando a placa é ligada e envia os dados AA e 00 imediatamente. </a:t>
            </a:r>
          </a:p>
          <a:p>
            <a:r>
              <a:rPr lang="pt-BR" sz="2400" dirty="0"/>
              <a:t>A FPGA não está configurada neste ponto e não receberá este dado. </a:t>
            </a:r>
            <a:r>
              <a:rPr lang="pt-BR" sz="2400" dirty="0" err="1"/>
              <a:t>Consequentemente</a:t>
            </a:r>
            <a:r>
              <a:rPr lang="pt-BR" sz="2400" dirty="0"/>
              <a:t>, pode-se ignorar as mensagens do passo 1</a:t>
            </a:r>
          </a:p>
          <a:p>
            <a:r>
              <a:rPr lang="pt-BR" sz="2400" dirty="0"/>
              <a:t>Um circuito de interface do mouse precisa unicamente enviar o comando F4, verificar o recebimento do sinal de </a:t>
            </a:r>
            <a:r>
              <a:rPr lang="pt-BR" sz="2400" i="1" dirty="0" err="1"/>
              <a:t>acknowledge</a:t>
            </a:r>
            <a:r>
              <a:rPr lang="pt-BR" sz="2400" dirty="0"/>
              <a:t> FE,  e entrar ao modo de operação normal em que três pacotes são enviados pelo mouse em </a:t>
            </a:r>
            <a:r>
              <a:rPr lang="pt-BR" sz="2400" dirty="0" err="1"/>
              <a:t>sequência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forçar o mouse a retornar ao estado inicial enviando um comando de </a:t>
            </a:r>
            <a:r>
              <a:rPr lang="pt-BR" sz="2400" i="1" dirty="0"/>
              <a:t>reset</a:t>
            </a:r>
            <a:r>
              <a:rPr lang="pt-BR" sz="2400" dirty="0"/>
              <a:t>: </a:t>
            </a:r>
          </a:p>
          <a:p>
            <a:pPr lvl="1"/>
            <a:r>
              <a:rPr lang="pt-BR" sz="2100" dirty="0"/>
              <a:t>A FPGA (</a:t>
            </a:r>
            <a:r>
              <a:rPr lang="pt-BR" sz="2100" i="1" dirty="0"/>
              <a:t>host</a:t>
            </a:r>
            <a:r>
              <a:rPr lang="pt-BR" sz="2100" dirty="0"/>
              <a:t>) envia o comando FF, para reiniciar o mouse. O mouse irá responder com FE, o </a:t>
            </a:r>
            <a:r>
              <a:rPr lang="pt-BR" sz="2100" i="1" dirty="0"/>
              <a:t>byte</a:t>
            </a:r>
            <a:r>
              <a:rPr lang="pt-BR" sz="2100" dirty="0"/>
              <a:t> de </a:t>
            </a:r>
            <a:r>
              <a:rPr lang="pt-BR" sz="2100" i="1" dirty="0" err="1"/>
              <a:t>acknowledge</a:t>
            </a:r>
            <a:r>
              <a:rPr lang="pt-BR" sz="2100" dirty="0"/>
              <a:t> mostrando que ele aceita o comando. </a:t>
            </a:r>
          </a:p>
          <a:p>
            <a:pPr lvl="1"/>
            <a:r>
              <a:rPr lang="pt-BR" sz="2100" dirty="0"/>
              <a:t>O mouse realiza o teste interno e então envia AA e 00. O modo </a:t>
            </a:r>
            <a:r>
              <a:rPr lang="pt-BR" sz="2100" i="1" dirty="0" err="1"/>
              <a:t>stream</a:t>
            </a:r>
            <a:r>
              <a:rPr lang="pt-BR" sz="2100" dirty="0"/>
              <a:t> será desabilitado neste processo. </a:t>
            </a:r>
          </a:p>
          <a:p>
            <a:r>
              <a:rPr lang="pt-BR" sz="2400" dirty="0"/>
              <a:t>Novos mouses adicionam mais funcionalidades como </a:t>
            </a:r>
            <a:r>
              <a:rPr lang="pt-BR" sz="2400" i="1" dirty="0" err="1"/>
              <a:t>scroll</a:t>
            </a:r>
            <a:r>
              <a:rPr lang="pt-BR" sz="2400" dirty="0"/>
              <a:t> e botões adicionais e </a:t>
            </a:r>
            <a:r>
              <a:rPr lang="pt-BR" sz="2400" dirty="0" err="1"/>
              <a:t>consequentemente</a:t>
            </a:r>
            <a:r>
              <a:rPr lang="pt-BR" sz="2400" dirty="0"/>
              <a:t> enviam mais informações. </a:t>
            </a:r>
          </a:p>
          <a:p>
            <a:r>
              <a:rPr lang="pt-BR" sz="2400" i="1" dirty="0"/>
              <a:t>Bytes</a:t>
            </a:r>
            <a:r>
              <a:rPr lang="pt-BR" sz="2400" dirty="0"/>
              <a:t> adicionais são agregados aos 3 </a:t>
            </a:r>
            <a:r>
              <a:rPr lang="pt-BR" sz="2400" i="1" dirty="0"/>
              <a:t>bytes</a:t>
            </a:r>
            <a:r>
              <a:rPr lang="pt-BR" sz="2400" dirty="0"/>
              <a:t> originais para acomodar estas novas características.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Circuito de verificação: O diagrama de blocos é mostrado na figura abaixo.</a:t>
            </a:r>
          </a:p>
          <a:p>
            <a:endParaRPr lang="en-US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BED035-90EE-F42D-1161-A1E52893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428875"/>
            <a:ext cx="898207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Este é um circuito de teste,  criado para verificar e monitorar a operação da interface bidirecional da comunicação PS2 com o mouse.</a:t>
            </a:r>
          </a:p>
          <a:p>
            <a:r>
              <a:rPr lang="pt-BR" sz="2400" dirty="0"/>
              <a:t>Neste circuito o dado nas chaves </a:t>
            </a:r>
            <a:r>
              <a:rPr lang="pt-BR" sz="2400" dirty="0" err="1"/>
              <a:t>sw</a:t>
            </a:r>
            <a:r>
              <a:rPr lang="pt-BR" sz="2400" dirty="0"/>
              <a:t> pode ser enviado ao mouse PS2 cada vez que o botão </a:t>
            </a:r>
            <a:r>
              <a:rPr lang="pt-BR" sz="2400" dirty="0" err="1"/>
              <a:t>btn</a:t>
            </a:r>
            <a:r>
              <a:rPr lang="pt-BR" sz="2400" dirty="0"/>
              <a:t>(0) é pressionado. </a:t>
            </a:r>
          </a:p>
          <a:p>
            <a:r>
              <a:rPr lang="pt-BR" sz="2400" dirty="0"/>
              <a:t>A resposta do mouse PS2 é recebida pela FPGA e disponibilizada para a FSM que converte cada hexadecimal na mensagem para ASCII e escreve na FIFO de transmissão da UART, que envia esse dado ao programa no PC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67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código do circuito monitor é mostrado abaixo.</a:t>
            </a:r>
          </a:p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FF5FD5-661C-7E1E-9724-27EF9E32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7" y="1844824"/>
            <a:ext cx="5119114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457200" y="1227544"/>
            <a:ext cx="8229600" cy="4937760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F0113A-C92C-56D2-140A-CA5280EC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005519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2- Módulos de Entrada e Saída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9- Mouse PS2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280B0-3FD1-D636-9DCF-B1C6089A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958374" cy="42980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87C5F7-4D82-9F14-50D6-F2063F68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5976664" cy="3934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EE3535-B035-DC9D-F59A-5F4167A2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5402016" cy="48923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monitor da comunicação PS2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F143A8-3529-FEBF-177A-C64AF1C7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25646"/>
            <a:ext cx="6120680" cy="49345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Mouse PS2</a:t>
            </a:r>
            <a:br>
              <a:rPr lang="pt-BR"/>
            </a:br>
            <a:r>
              <a:rPr lang="en-US"/>
              <a:t>Circuito de teste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Crie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monitor da interface </a:t>
            </a:r>
            <a:r>
              <a:rPr lang="en-US" dirty="0" err="1"/>
              <a:t>bidirecional</a:t>
            </a:r>
            <a:r>
              <a:rPr lang="en-US" dirty="0"/>
              <a:t> PS2 (</a:t>
            </a:r>
            <a:r>
              <a:rPr lang="en-US" i="1" dirty="0"/>
              <a:t>ps2_mon.vhd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interface PS2 </a:t>
            </a:r>
            <a:r>
              <a:rPr lang="en-US" dirty="0" err="1"/>
              <a:t>bidirecional</a:t>
            </a:r>
            <a:r>
              <a:rPr lang="en-US" dirty="0"/>
              <a:t> (</a:t>
            </a:r>
            <a:r>
              <a:rPr lang="en-US" i="1" dirty="0"/>
              <a:t>ps2_rxtx.vhd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r>
              <a:rPr lang="en-US" dirty="0"/>
              <a:t> PS2  (</a:t>
            </a:r>
            <a:r>
              <a:rPr lang="en-US" i="1" dirty="0"/>
              <a:t>ps2tx</a:t>
            </a:r>
            <a:r>
              <a:rPr lang="en-US" dirty="0"/>
              <a:t>.</a:t>
            </a:r>
            <a:r>
              <a:rPr lang="en-US" i="1" dirty="0"/>
              <a:t>vhd</a:t>
            </a:r>
            <a:r>
              <a:rPr lang="en-US" dirty="0"/>
              <a:t>) no Cap.17 do </a:t>
            </a:r>
            <a:r>
              <a:rPr lang="en-US" dirty="0" err="1"/>
              <a:t>livro</a:t>
            </a:r>
            <a:r>
              <a:rPr lang="en-US" dirty="0"/>
              <a:t> 2a </a:t>
            </a:r>
            <a:r>
              <a:rPr lang="en-US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recepção</a:t>
            </a:r>
            <a:r>
              <a:rPr lang="en-US" dirty="0"/>
              <a:t> PS2 do (</a:t>
            </a:r>
            <a:r>
              <a:rPr lang="en-US" i="1" dirty="0"/>
              <a:t>ps2rx</a:t>
            </a:r>
            <a:r>
              <a:rPr lang="en-US" dirty="0"/>
              <a:t>.</a:t>
            </a:r>
            <a:r>
              <a:rPr lang="en-US" i="1" dirty="0"/>
              <a:t>vhd</a:t>
            </a:r>
            <a:r>
              <a:rPr lang="en-US" dirty="0"/>
              <a:t>) no Cap.17 do </a:t>
            </a:r>
            <a:r>
              <a:rPr lang="en-US" dirty="0" err="1"/>
              <a:t>livro</a:t>
            </a:r>
            <a:r>
              <a:rPr lang="en-US" dirty="0"/>
              <a:t> 2a </a:t>
            </a:r>
            <a:r>
              <a:rPr lang="en-US" dirty="0" err="1"/>
              <a:t>edição</a:t>
            </a:r>
            <a:endParaRPr lang="en-US" dirty="0"/>
          </a:p>
          <a:p>
            <a:r>
              <a:rPr lang="pt-BR" dirty="0"/>
              <a:t>Adicione o arquivo de </a:t>
            </a:r>
            <a:r>
              <a:rPr lang="pt-BR" dirty="0" err="1"/>
              <a:t>debounce</a:t>
            </a:r>
            <a:r>
              <a:rPr lang="pt-BR" dirty="0"/>
              <a:t> (</a:t>
            </a:r>
            <a:r>
              <a:rPr lang="pt-BR" i="1" dirty="0" err="1"/>
              <a:t>debounce_all.vhd</a:t>
            </a:r>
            <a:r>
              <a:rPr lang="pt-BR" dirty="0"/>
              <a:t>) do Cap.06 do livro 2ª edição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UART (</a:t>
            </a:r>
            <a:r>
              <a:rPr lang="en-US" i="1" dirty="0" err="1"/>
              <a:t>uart.vhd</a:t>
            </a:r>
            <a:r>
              <a:rPr lang="en-US" dirty="0"/>
              <a:t>) do Cap.11 do </a:t>
            </a:r>
            <a:r>
              <a:rPr lang="en-US" dirty="0" err="1"/>
              <a:t>livro</a:t>
            </a:r>
            <a:r>
              <a:rPr lang="en-US" dirty="0"/>
              <a:t> 2a </a:t>
            </a:r>
            <a:r>
              <a:rPr lang="en-US" dirty="0" err="1"/>
              <a:t>edição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Adicione</a:t>
            </a:r>
            <a:r>
              <a:rPr lang="en-US" sz="2400" dirty="0"/>
              <a:t> o </a:t>
            </a:r>
            <a:r>
              <a:rPr lang="en-US" sz="2400" dirty="0" err="1"/>
              <a:t>arquivo</a:t>
            </a:r>
            <a:r>
              <a:rPr lang="en-US" sz="2400" dirty="0"/>
              <a:t> que </a:t>
            </a:r>
            <a:r>
              <a:rPr lang="en-US" sz="2400" dirty="0" err="1"/>
              <a:t>implementa</a:t>
            </a:r>
            <a:r>
              <a:rPr lang="en-US" sz="2400" dirty="0"/>
              <a:t> o </a:t>
            </a:r>
            <a:r>
              <a:rPr lang="en-US" sz="2400" dirty="0" err="1"/>
              <a:t>circuito</a:t>
            </a:r>
            <a:r>
              <a:rPr lang="en-US" sz="2400" dirty="0"/>
              <a:t> </a:t>
            </a:r>
            <a:r>
              <a:rPr lang="en-US" sz="2400" i="1" dirty="0"/>
              <a:t>baud generator</a:t>
            </a:r>
            <a:r>
              <a:rPr lang="en-US" sz="2400" dirty="0"/>
              <a:t> (</a:t>
            </a:r>
            <a:r>
              <a:rPr lang="en-US" sz="2400" i="1" dirty="0" err="1"/>
              <a:t>baud</a:t>
            </a:r>
            <a:r>
              <a:rPr lang="en-US" sz="2400" dirty="0" err="1"/>
              <a:t>_</a:t>
            </a:r>
            <a:r>
              <a:rPr lang="en-US" sz="2400" i="1" dirty="0" err="1"/>
              <a:t>gen.vhd</a:t>
            </a:r>
            <a:r>
              <a:rPr lang="en-US" sz="2400" dirty="0"/>
              <a:t>) do Cap.11 do </a:t>
            </a:r>
            <a:r>
              <a:rPr lang="en-US" sz="2400" dirty="0" err="1"/>
              <a:t>livro</a:t>
            </a:r>
            <a:r>
              <a:rPr lang="en-US" sz="2400" dirty="0"/>
              <a:t> 2a </a:t>
            </a:r>
            <a:r>
              <a:rPr lang="en-US" sz="2400" dirty="0" err="1"/>
              <a:t>edição</a:t>
            </a:r>
            <a:endParaRPr lang="en-US" sz="2400" dirty="0"/>
          </a:p>
          <a:p>
            <a:r>
              <a:rPr lang="pt-BR" sz="2400" dirty="0"/>
              <a:t>Adicione o arquivo que descreve o circuito da FIFO (</a:t>
            </a:r>
            <a:r>
              <a:rPr lang="pt-BR" sz="2400" i="1" dirty="0" err="1"/>
              <a:t>fifo.vhd</a:t>
            </a:r>
            <a:r>
              <a:rPr lang="pt-BR" sz="2400" dirty="0"/>
              <a:t>) no Cap.11 </a:t>
            </a:r>
            <a:r>
              <a:rPr lang="pt-BR" sz="2400" b="1" dirty="0"/>
              <a:t>do livro 2ª edição</a:t>
            </a:r>
          </a:p>
          <a:p>
            <a:r>
              <a:rPr lang="pt-BR" sz="2400" dirty="0"/>
              <a:t>Adicione o arquivo que descreve o circuito de controle da FIFO (</a:t>
            </a:r>
            <a:r>
              <a:rPr lang="pt-BR" sz="2400" i="1" dirty="0" err="1"/>
              <a:t>fifo_ctrl.vhd</a:t>
            </a:r>
            <a:r>
              <a:rPr lang="pt-BR" sz="2400" dirty="0"/>
              <a:t>) no Cap.11 </a:t>
            </a:r>
            <a:r>
              <a:rPr lang="pt-BR" sz="2400" b="1" dirty="0"/>
              <a:t>do livro 2ª edição</a:t>
            </a:r>
          </a:p>
          <a:p>
            <a:r>
              <a:rPr lang="pt-BR" sz="2400" dirty="0"/>
              <a:t>Adicione o arquivo que descreve o circuito que descreve o arquivo de registro (</a:t>
            </a:r>
            <a:r>
              <a:rPr lang="pt-BR" sz="2400" i="1" dirty="0" err="1"/>
              <a:t>reg_file.vhd</a:t>
            </a:r>
            <a:r>
              <a:rPr lang="pt-BR" sz="2400" dirty="0"/>
              <a:t>) Cap.11 </a:t>
            </a:r>
            <a:r>
              <a:rPr lang="pt-BR" sz="2400" b="1" dirty="0"/>
              <a:t>do livro 2ª edição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Compile,  gere o arquivo de programação, conecte a placa ao PC com o cabo conectado na porta Micro USB.  </a:t>
            </a:r>
          </a:p>
          <a:p>
            <a:r>
              <a:rPr lang="pt-BR" sz="2400" dirty="0"/>
              <a:t>Execute o programa de comunicação (</a:t>
            </a:r>
            <a:r>
              <a:rPr lang="pt-BR" sz="2400" dirty="0" err="1"/>
              <a:t>Minicom</a:t>
            </a:r>
            <a:r>
              <a:rPr lang="pt-BR" sz="2400" dirty="0"/>
              <a:t> para Linux, </a:t>
            </a:r>
            <a:r>
              <a:rPr lang="pt-BR" sz="2400" dirty="0" err="1"/>
              <a:t>Realterm</a:t>
            </a:r>
            <a:r>
              <a:rPr lang="pt-BR" sz="2400" dirty="0"/>
              <a:t> ou similar para Windows), configurando para enviar dados de 8 bits, sem bit de paridade, com 1 </a:t>
            </a:r>
            <a:r>
              <a:rPr lang="pt-BR" sz="2400" i="1" dirty="0"/>
              <a:t>stop bit </a:t>
            </a:r>
            <a:r>
              <a:rPr lang="pt-BR" sz="2400" dirty="0"/>
              <a:t>e com </a:t>
            </a:r>
            <a:r>
              <a:rPr lang="pt-BR" sz="2400" i="1" dirty="0" err="1"/>
              <a:t>baud</a:t>
            </a:r>
            <a:r>
              <a:rPr lang="pt-BR" sz="2400" i="1" dirty="0"/>
              <a:t> rate </a:t>
            </a:r>
            <a:r>
              <a:rPr lang="pt-BR" sz="2400" dirty="0"/>
              <a:t>de 19200.  </a:t>
            </a:r>
          </a:p>
          <a:p>
            <a:r>
              <a:rPr lang="en-US" sz="2400" dirty="0"/>
              <a:t>Configure a FPGA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placa</a:t>
            </a:r>
            <a:r>
              <a:rPr lang="en-US" sz="2400" dirty="0"/>
              <a:t> </a:t>
            </a:r>
            <a:r>
              <a:rPr lang="en-US" sz="2400" dirty="0" err="1"/>
              <a:t>Nexys</a:t>
            </a:r>
            <a:r>
              <a:rPr lang="en-US" sz="2400" dirty="0"/>
              <a:t> A7 com o mouse USB </a:t>
            </a:r>
            <a:r>
              <a:rPr lang="en-US" sz="2400" dirty="0" err="1"/>
              <a:t>conectado</a:t>
            </a:r>
            <a:r>
              <a:rPr lang="en-US" sz="2400" dirty="0"/>
              <a:t> à porta USB A.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19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Escolha nas 8 chaves </a:t>
            </a:r>
            <a:r>
              <a:rPr lang="pt-BR" sz="2400" dirty="0" err="1"/>
              <a:t>sw</a:t>
            </a:r>
            <a:r>
              <a:rPr lang="pt-BR" sz="2400" dirty="0"/>
              <a:t> da direita o comando a ser enviado para o mouse. </a:t>
            </a:r>
          </a:p>
          <a:p>
            <a:r>
              <a:rPr lang="pt-BR" sz="2400" dirty="0"/>
              <a:t>Enviando FF força o mouse a reiniciar e fazer o autoteste.  Observe a resposta dada pelo mouse no programa de comunicação serial executando no PC que deve ser o </a:t>
            </a:r>
            <a:r>
              <a:rPr lang="pt-BR" sz="2400" i="1" dirty="0"/>
              <a:t>byte</a:t>
            </a:r>
            <a:r>
              <a:rPr lang="pt-BR" sz="2400" dirty="0"/>
              <a:t> de </a:t>
            </a:r>
            <a:r>
              <a:rPr lang="pt-BR" sz="2400" i="1" dirty="0" err="1"/>
              <a:t>acknowledge</a:t>
            </a:r>
            <a:r>
              <a:rPr lang="pt-BR" sz="2400" dirty="0"/>
              <a:t> (FA) seguido do resultado do autoteste (AA 00)</a:t>
            </a:r>
          </a:p>
          <a:p>
            <a:r>
              <a:rPr lang="pt-BR" sz="2400" dirty="0"/>
              <a:t>Enviando F4 coloca o mouse no modo </a:t>
            </a:r>
            <a:r>
              <a:rPr lang="pt-BR" sz="2400" i="1" dirty="0" err="1"/>
              <a:t>stream</a:t>
            </a:r>
            <a:r>
              <a:rPr lang="pt-BR" sz="2400" i="1" dirty="0"/>
              <a:t>. </a:t>
            </a:r>
            <a:r>
              <a:rPr lang="pt-BR" sz="2400" dirty="0"/>
              <a:t>Observe que o mouse envia o </a:t>
            </a:r>
            <a:r>
              <a:rPr lang="pt-BR" sz="2400" i="1" dirty="0"/>
              <a:t>byte</a:t>
            </a:r>
            <a:r>
              <a:rPr lang="pt-BR" sz="2400" dirty="0"/>
              <a:t> de </a:t>
            </a:r>
            <a:r>
              <a:rPr lang="pt-BR" sz="2400" i="1" dirty="0" err="1"/>
              <a:t>acknowledge</a:t>
            </a:r>
            <a:r>
              <a:rPr lang="pt-BR" sz="2400" dirty="0"/>
              <a:t>. Movendo o mouse pode-se ver as sequências de bytes enviadas pelo mouse. Clicando nos botões (sem mover o mouse) pode-se ver a mudança no byte de status com os bytes de deslocamento em 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7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Protocolo do mouse PS2</a:t>
            </a:r>
          </a:p>
          <a:p>
            <a:pPr lvl="1"/>
            <a:r>
              <a:rPr lang="pt-BR" dirty="0"/>
              <a:t>Operação básica</a:t>
            </a:r>
          </a:p>
          <a:p>
            <a:pPr lvl="1"/>
            <a:r>
              <a:rPr lang="pt-BR" dirty="0"/>
              <a:t>Procedimento de inicialização</a:t>
            </a:r>
          </a:p>
          <a:p>
            <a:r>
              <a:rPr lang="pt-BR" dirty="0"/>
              <a:t>Circuito de verificação da comunicação com o mouse PS2 </a:t>
            </a:r>
          </a:p>
          <a:p>
            <a:r>
              <a:rPr lang="pt-BR" sz="2800" dirty="0"/>
              <a:t>Circuito de interface do mouse PS2</a:t>
            </a:r>
          </a:p>
          <a:p>
            <a:pPr lvl="1"/>
            <a:r>
              <a:rPr lang="pt-BR" sz="2500" dirty="0"/>
              <a:t>Projeto básico e código HDL</a:t>
            </a:r>
          </a:p>
          <a:p>
            <a:r>
              <a:rPr lang="pt-BR" dirty="0"/>
              <a:t>Circuito de teste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</a:t>
            </a:r>
            <a:r>
              <a:rPr lang="pt-BR" i="1" dirty="0"/>
              <a:t>mouse</a:t>
            </a:r>
            <a:r>
              <a:rPr lang="pt-BR" dirty="0"/>
              <a:t> é projetado principalmente para detectar movimento bidimensional em uma superfície. </a:t>
            </a:r>
          </a:p>
          <a:p>
            <a:r>
              <a:rPr lang="pt-BR" dirty="0"/>
              <a:t>Seu circuito interno mede a distância relativa do movimento e verifica o </a:t>
            </a:r>
            <a:r>
              <a:rPr lang="pt-BR" i="1" dirty="0"/>
              <a:t>status</a:t>
            </a:r>
            <a:r>
              <a:rPr lang="pt-BR" dirty="0"/>
              <a:t> dos botões. </a:t>
            </a:r>
          </a:p>
          <a:p>
            <a:r>
              <a:rPr lang="pt-BR" dirty="0"/>
              <a:t>Um mouse PS2 padrão reporta o movimento no eixo x (esquerda/direita), o movimento no eixo y (de baixo para cima), além do status dos botões da esquerda, da direita e do meio.</a:t>
            </a:r>
          </a:p>
          <a:p>
            <a:r>
              <a:rPr lang="pt-BR" dirty="0"/>
              <a:t>A quantidade de cada movimento é armazenada em um contador interno do mouse. </a:t>
            </a:r>
          </a:p>
          <a:p>
            <a:r>
              <a:rPr lang="pt-BR" dirty="0"/>
              <a:t>Quando o dado é transmitido ao </a:t>
            </a:r>
            <a:r>
              <a:rPr lang="pt-BR" i="1" dirty="0"/>
              <a:t>host</a:t>
            </a:r>
            <a:r>
              <a:rPr lang="pt-BR" dirty="0"/>
              <a:t>, o contador é zerado e reinicia a contagem.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conteúdo do contador representa um inteiro de 9 bits com sinal, em que:</a:t>
            </a:r>
          </a:p>
          <a:p>
            <a:pPr lvl="1"/>
            <a:r>
              <a:rPr lang="pt-BR" dirty="0"/>
              <a:t> no eixo x um número positivo indica movimento para a direita e número negativo indica movimento para a esquerda e </a:t>
            </a:r>
          </a:p>
          <a:p>
            <a:pPr lvl="1"/>
            <a:r>
              <a:rPr lang="pt-BR" dirty="0"/>
              <a:t>no eixo y um número positivo indica movimento para cima enquanto um número negativo indica movimento para baixo. </a:t>
            </a:r>
          </a:p>
          <a:p>
            <a:r>
              <a:rPr lang="pt-BR" dirty="0"/>
              <a:t>Para um </a:t>
            </a:r>
            <a:r>
              <a:rPr lang="pt-BR" i="1" dirty="0"/>
              <a:t>mouse</a:t>
            </a:r>
            <a:r>
              <a:rPr lang="pt-BR" dirty="0"/>
              <a:t> com interface PS2, esta informação é colocada em três pacotes e enviada ao </a:t>
            </a:r>
            <a:r>
              <a:rPr lang="pt-BR" i="1" dirty="0"/>
              <a:t>host</a:t>
            </a:r>
            <a:r>
              <a:rPr lang="pt-BR" dirty="0"/>
              <a:t> pela porta PS2. </a:t>
            </a:r>
          </a:p>
          <a:p>
            <a:r>
              <a:rPr lang="pt-BR" dirty="0"/>
              <a:t>No modo </a:t>
            </a:r>
            <a:r>
              <a:rPr lang="pt-BR" i="1" dirty="0" err="1"/>
              <a:t>stream</a:t>
            </a:r>
            <a:r>
              <a:rPr lang="pt-BR" dirty="0"/>
              <a:t>, um mouse PS2 envia os pacotes continuamente em uma taxa de amostragem </a:t>
            </a:r>
            <a:r>
              <a:rPr lang="pt-BR" dirty="0" err="1"/>
              <a:t>pré</a:t>
            </a:r>
            <a:r>
              <a:rPr lang="pt-BR" dirty="0"/>
              <a:t>-projetada</a:t>
            </a:r>
          </a:p>
        </p:txBody>
      </p:sp>
    </p:spTree>
    <p:extLst>
      <p:ext uri="{BB962C8B-B14F-4D97-AF65-F5344CB8AC3E}">
        <p14:creationId xmlns:p14="http://schemas.microsoft.com/office/powerpoint/2010/main" val="6416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relação entre as distâncias físicas é definida pelo parâmetro de resolução do mouse.  O valor </a:t>
            </a:r>
            <a:r>
              <a:rPr lang="pt-BR" sz="2400" i="1" dirty="0"/>
              <a:t>default</a:t>
            </a:r>
            <a:r>
              <a:rPr lang="pt-BR" sz="2400" dirty="0"/>
              <a:t> de resolução é 4 incrementos por milímetro. </a:t>
            </a:r>
          </a:p>
          <a:p>
            <a:r>
              <a:rPr lang="pt-BR" sz="2400" dirty="0"/>
              <a:t>Quando um mouse se move continuamente, o dado é transmitido em uma taxa regular.  A taxa é definida pelo parâmetro de taxa de amostragem do mouse.  O valor </a:t>
            </a:r>
            <a:r>
              <a:rPr lang="pt-BR" sz="2400" i="1" dirty="0"/>
              <a:t>default</a:t>
            </a:r>
            <a:r>
              <a:rPr lang="pt-BR" sz="2400" dirty="0"/>
              <a:t> da taxa de amostragem é 100 amostras por segundo. </a:t>
            </a:r>
          </a:p>
          <a:p>
            <a:r>
              <a:rPr lang="pt-BR" sz="2400" dirty="0"/>
              <a:t>Se um mouse se move muito rápido durante o período de amostragem e excede o máximo do contador, o contador é mantido na magnitude máxima na direção apropriada e dois bits de </a:t>
            </a:r>
            <a:r>
              <a:rPr lang="pt-BR" sz="2400" i="1" dirty="0"/>
              <a:t>overflow</a:t>
            </a:r>
            <a:r>
              <a:rPr lang="pt-BR" sz="2400" dirty="0"/>
              <a:t> sinalizam esta situação.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mouse reporta o movimento e as atividades dos botões em 3 </a:t>
            </a:r>
            <a:r>
              <a:rPr lang="pt-BR" sz="2400" i="1" dirty="0"/>
              <a:t>bytes</a:t>
            </a:r>
            <a:r>
              <a:rPr lang="pt-BR" sz="2400" dirty="0"/>
              <a:t>, que são enviados em três pacotes PS2.  O formato detalhado da informação dos 3 </a:t>
            </a:r>
            <a:r>
              <a:rPr lang="pt-BR" sz="2400" i="1" dirty="0"/>
              <a:t>bytes</a:t>
            </a:r>
            <a:r>
              <a:rPr lang="pt-BR" sz="2400" dirty="0"/>
              <a:t> é mostrado na tabela abaixo.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7607A-72A0-2A01-5028-AB850246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6598551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tabela contém a seguinte informação:</a:t>
            </a:r>
          </a:p>
          <a:p>
            <a:pPr lvl="1"/>
            <a:r>
              <a:rPr lang="pt-BR" sz="2100" dirty="0"/>
              <a:t>x</a:t>
            </a:r>
            <a:r>
              <a:rPr lang="pt-BR" sz="2100" baseline="-25000" dirty="0"/>
              <a:t>8</a:t>
            </a:r>
            <a:r>
              <a:rPr lang="pt-BR" sz="2100" dirty="0"/>
              <a:t>, x</a:t>
            </a:r>
            <a:r>
              <a:rPr lang="pt-BR" sz="2100" baseline="-25000" dirty="0"/>
              <a:t>7</a:t>
            </a:r>
            <a:r>
              <a:rPr lang="pt-BR" sz="2100" dirty="0"/>
              <a:t>, ..., x</a:t>
            </a:r>
            <a:r>
              <a:rPr lang="pt-BR" sz="2100" baseline="-25000" dirty="0"/>
              <a:t>0</a:t>
            </a:r>
            <a:r>
              <a:rPr lang="pt-BR" sz="2100" dirty="0"/>
              <a:t>: movimento no eixo x em complemento de 2 </a:t>
            </a:r>
          </a:p>
          <a:p>
            <a:pPr lvl="1"/>
            <a:r>
              <a:rPr lang="pt-BR" sz="2100" dirty="0"/>
              <a:t>x</a:t>
            </a:r>
            <a:r>
              <a:rPr lang="pt-BR" sz="2100" baseline="-25000" dirty="0"/>
              <a:t>V</a:t>
            </a:r>
            <a:r>
              <a:rPr lang="pt-BR" sz="2100" dirty="0"/>
              <a:t>: </a:t>
            </a:r>
            <a:r>
              <a:rPr lang="pt-BR" sz="2100" i="1" dirty="0"/>
              <a:t>overflow</a:t>
            </a:r>
            <a:r>
              <a:rPr lang="pt-BR" sz="2100" dirty="0"/>
              <a:t> no movimento no eixo x</a:t>
            </a:r>
          </a:p>
          <a:p>
            <a:pPr lvl="1"/>
            <a:r>
              <a:rPr lang="pt-BR" sz="2100" dirty="0"/>
              <a:t>y</a:t>
            </a:r>
            <a:r>
              <a:rPr lang="pt-BR" sz="2100" baseline="-25000" dirty="0"/>
              <a:t>8</a:t>
            </a:r>
            <a:r>
              <a:rPr lang="pt-BR" sz="2100" dirty="0"/>
              <a:t>, y</a:t>
            </a:r>
            <a:r>
              <a:rPr lang="pt-BR" sz="2100" baseline="-25000" dirty="0"/>
              <a:t>7</a:t>
            </a:r>
            <a:r>
              <a:rPr lang="pt-BR" sz="2100" dirty="0"/>
              <a:t>, ..., y</a:t>
            </a:r>
            <a:r>
              <a:rPr lang="pt-BR" sz="2100" baseline="-25000" dirty="0"/>
              <a:t>0 </a:t>
            </a:r>
            <a:r>
              <a:rPr lang="pt-BR" sz="2100" dirty="0"/>
              <a:t>: movimento no eixo y em complemento de 2 </a:t>
            </a:r>
          </a:p>
          <a:p>
            <a:pPr lvl="1"/>
            <a:r>
              <a:rPr lang="pt-BR" sz="2100" dirty="0" err="1"/>
              <a:t>y</a:t>
            </a:r>
            <a:r>
              <a:rPr lang="pt-BR" sz="2100" baseline="-25000" dirty="0" err="1"/>
              <a:t>V</a:t>
            </a:r>
            <a:r>
              <a:rPr lang="pt-BR" sz="2100" dirty="0"/>
              <a:t>: </a:t>
            </a:r>
            <a:r>
              <a:rPr lang="pt-BR" sz="2100" i="1" dirty="0"/>
              <a:t>overflow</a:t>
            </a:r>
            <a:r>
              <a:rPr lang="pt-BR" sz="2100" dirty="0"/>
              <a:t> no movimento no eixo y</a:t>
            </a:r>
          </a:p>
          <a:p>
            <a:pPr lvl="1"/>
            <a:r>
              <a:rPr lang="pt-BR" sz="2100" dirty="0"/>
              <a:t>l: </a:t>
            </a:r>
            <a:r>
              <a:rPr lang="pt-BR" sz="2100" i="1" dirty="0"/>
              <a:t>status</a:t>
            </a:r>
            <a:r>
              <a:rPr lang="pt-BR" sz="2100" dirty="0"/>
              <a:t> do botão esquerdo (</a:t>
            </a:r>
            <a:r>
              <a:rPr lang="pt-BR" sz="2100" i="1" dirty="0" err="1"/>
              <a:t>left</a:t>
            </a:r>
            <a:r>
              <a:rPr lang="pt-BR" sz="2100" dirty="0"/>
              <a:t>), que é ‘1’ quando o botão esquerdo é pressionado</a:t>
            </a:r>
          </a:p>
          <a:p>
            <a:pPr lvl="1"/>
            <a:r>
              <a:rPr lang="pt-BR" sz="2100" dirty="0"/>
              <a:t>r: </a:t>
            </a:r>
            <a:r>
              <a:rPr lang="pt-BR" sz="2100" i="1" dirty="0"/>
              <a:t>status</a:t>
            </a:r>
            <a:r>
              <a:rPr lang="pt-BR" sz="2100" dirty="0"/>
              <a:t> do botão direito (</a:t>
            </a:r>
            <a:r>
              <a:rPr lang="pt-BR" sz="2100" i="1" dirty="0" err="1"/>
              <a:t>right</a:t>
            </a:r>
            <a:r>
              <a:rPr lang="pt-BR" sz="2100" dirty="0"/>
              <a:t>), que é ‘1’ quando o botão direito é pressionado</a:t>
            </a:r>
          </a:p>
          <a:p>
            <a:pPr lvl="1"/>
            <a:r>
              <a:rPr lang="pt-BR" sz="2100" dirty="0"/>
              <a:t>m: </a:t>
            </a:r>
            <a:r>
              <a:rPr lang="pt-BR" sz="2100" i="1" dirty="0"/>
              <a:t>status</a:t>
            </a:r>
            <a:r>
              <a:rPr lang="pt-BR" sz="2100" dirty="0"/>
              <a:t> do botão do meio (</a:t>
            </a:r>
            <a:r>
              <a:rPr lang="pt-BR" sz="2100" i="1" dirty="0" err="1"/>
              <a:t>middle</a:t>
            </a:r>
            <a:r>
              <a:rPr lang="pt-BR" sz="2100" dirty="0"/>
              <a:t>), que é ‘1’ quando o botão do meio é pressionado</a:t>
            </a:r>
          </a:p>
          <a:p>
            <a:endParaRPr lang="pt-BR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Durante a transmissão, o </a:t>
            </a:r>
            <a:r>
              <a:rPr lang="pt-BR" sz="2400" i="1" dirty="0"/>
              <a:t>byte</a:t>
            </a:r>
            <a:r>
              <a:rPr lang="pt-BR" sz="2400" dirty="0"/>
              <a:t> 1 é enviado primeiro, seguido pelo </a:t>
            </a:r>
            <a:r>
              <a:rPr lang="pt-BR" sz="2400" i="1" dirty="0"/>
              <a:t>byte</a:t>
            </a:r>
            <a:r>
              <a:rPr lang="pt-BR" sz="2400" dirty="0"/>
              <a:t> 2 e por último pelo </a:t>
            </a:r>
            <a:r>
              <a:rPr lang="pt-BR" sz="2400" i="1" dirty="0"/>
              <a:t>byte</a:t>
            </a:r>
            <a:r>
              <a:rPr lang="pt-BR" sz="2400" dirty="0"/>
              <a:t> 3</a:t>
            </a:r>
          </a:p>
          <a:p>
            <a:r>
              <a:rPr lang="pt-BR" sz="2400" dirty="0"/>
              <a:t>Um mouse tem diversos modos de operação. </a:t>
            </a:r>
          </a:p>
          <a:p>
            <a:r>
              <a:rPr lang="pt-BR" sz="2400" dirty="0"/>
              <a:t>O mais comumente usado é o modo </a:t>
            </a:r>
            <a:r>
              <a:rPr lang="pt-BR" sz="2400" i="1" dirty="0" err="1"/>
              <a:t>stream</a:t>
            </a:r>
            <a:r>
              <a:rPr lang="pt-BR" sz="2400" dirty="0"/>
              <a:t>, no qual o mouse envia os três pacotes quando ele detecta movimento ou atividade nos botões</a:t>
            </a:r>
          </a:p>
          <a:p>
            <a:r>
              <a:rPr lang="pt-BR" sz="2400" dirty="0"/>
              <a:t>Se o movimento é contínuo o dado é gerado em uma taxa pré-definida. </a:t>
            </a:r>
          </a:p>
        </p:txBody>
      </p:sp>
    </p:spTree>
    <p:extLst>
      <p:ext uri="{BB962C8B-B14F-4D97-AF65-F5344CB8AC3E}">
        <p14:creationId xmlns:p14="http://schemas.microsoft.com/office/powerpoint/2010/main" val="148086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4027</TotalTime>
  <Words>1909</Words>
  <Application>Microsoft Office PowerPoint</Application>
  <PresentationFormat>Apresentação na tela (4:3)</PresentationFormat>
  <Paragraphs>114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Parte 2- Módulos de Entrada e Saída</vt:lpstr>
      <vt:lpstr>Mouse PS2 Tópicos</vt:lpstr>
      <vt:lpstr>Mouse PS2 Introdução</vt:lpstr>
      <vt:lpstr>Mouse PS2 Introdução</vt:lpstr>
      <vt:lpstr>Mouse PS2 Protocolo </vt:lpstr>
      <vt:lpstr>Mouse PS2 Protocolo </vt:lpstr>
      <vt:lpstr>Mouse PS2 Protocolo </vt:lpstr>
      <vt:lpstr>Mouse PS2 Protocolo </vt:lpstr>
      <vt:lpstr>Mouse PS2 Introdução</vt:lpstr>
      <vt:lpstr>Mouse PS2 Introdução</vt:lpstr>
      <vt:lpstr>Mouse PS2 Procedimento de inicialização do mouse</vt:lpstr>
      <vt:lpstr>Mouse PS2 Procedimento de inicialização do mouse</vt:lpstr>
      <vt:lpstr>Mouse PS2 Procedimento de inicialização do mouse</vt:lpstr>
      <vt:lpstr>Mouse PS2 Procedimento de inicialização do mouse</vt:lpstr>
      <vt:lpstr>Mouse PS2 Circuito monitor da comunicação PS2</vt:lpstr>
      <vt:lpstr>Mouse PS2 Circuito monitor da comunicação PS2</vt:lpstr>
      <vt:lpstr>Mouse PS2 Circuito monitor da comunicação PS2</vt:lpstr>
      <vt:lpstr>Mouse PS2 Circuito monitor da comunicação PS2</vt:lpstr>
      <vt:lpstr>Mouse PS2 Circuito monitor da comunicação PS2</vt:lpstr>
      <vt:lpstr>Mouse PS2 Circuito monitor da comunicação PS2</vt:lpstr>
      <vt:lpstr>Mouse PS2 Circuito monitor da comunicação PS2</vt:lpstr>
      <vt:lpstr>Mouse PS2 Circuito monitor da comunicação PS2</vt:lpstr>
      <vt:lpstr>Mouse PS2 Circuito de teste do mouse</vt:lpstr>
      <vt:lpstr>Mouse PS2 Circuito de teste do mouse</vt:lpstr>
      <vt:lpstr>Mouse PS2 Circuito de teste do mouse</vt:lpstr>
      <vt:lpstr>Mouse PS2 Circuito de teste do 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996</cp:revision>
  <dcterms:created xsi:type="dcterms:W3CDTF">2018-02-19T15:01:38Z</dcterms:created>
  <dcterms:modified xsi:type="dcterms:W3CDTF">2022-06-17T00:10:59Z</dcterms:modified>
</cp:coreProperties>
</file>