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3"/>
  </p:notesMasterIdLst>
  <p:sldIdLst>
    <p:sldId id="256" r:id="rId2"/>
    <p:sldId id="258" r:id="rId3"/>
    <p:sldId id="257" r:id="rId4"/>
    <p:sldId id="324" r:id="rId5"/>
    <p:sldId id="378" r:id="rId6"/>
    <p:sldId id="328" r:id="rId7"/>
    <p:sldId id="329" r:id="rId8"/>
    <p:sldId id="330" r:id="rId9"/>
    <p:sldId id="379" r:id="rId10"/>
    <p:sldId id="325" r:id="rId11"/>
    <p:sldId id="326" r:id="rId12"/>
    <p:sldId id="331" r:id="rId13"/>
    <p:sldId id="332" r:id="rId14"/>
    <p:sldId id="333" r:id="rId15"/>
    <p:sldId id="334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2" r:id="rId26"/>
    <p:sldId id="373" r:id="rId27"/>
    <p:sldId id="374" r:id="rId28"/>
    <p:sldId id="375" r:id="rId29"/>
    <p:sldId id="381" r:id="rId30"/>
    <p:sldId id="376" r:id="rId31"/>
    <p:sldId id="377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ário do Windows" initials="Ud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34E9E-BB0B-4DD2-8A7E-B9438BE39FAF}" type="datetimeFigureOut">
              <a:rPr lang="pt-BR" smtClean="0"/>
              <a:pPr/>
              <a:t>16/06/2022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A352-9D29-469B-8372-2CE1AE5361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CA352-9D29-469B-8372-2CE1AE536145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comunicação da porta PS2 é bidirecional e o </a:t>
            </a:r>
            <a:r>
              <a:rPr lang="pt-BR" i="1" dirty="0"/>
              <a:t>host</a:t>
            </a:r>
            <a:r>
              <a:rPr lang="pt-BR" dirty="0"/>
              <a:t> pode enviar comandos ao teclado ou ao mouse para configurar certos parâmetros. </a:t>
            </a:r>
          </a:p>
          <a:p>
            <a:r>
              <a:rPr lang="pt-BR" dirty="0"/>
              <a:t>No caso do teclado, esta funcionalidade é raramente necessária e por isso, apesar de apresentar a comunicação nas duas direções, o projeto do Capítulo 8 considerou a comunicação apenas em uma direção, do teclado para a FPGA (</a:t>
            </a:r>
            <a:r>
              <a:rPr lang="pt-BR" i="1" dirty="0"/>
              <a:t>host</a:t>
            </a:r>
            <a:r>
              <a:rPr lang="pt-BR" dirty="0"/>
              <a:t>). </a:t>
            </a:r>
          </a:p>
          <a:p>
            <a:r>
              <a:rPr lang="pt-BR" dirty="0"/>
              <a:t>Entretanto, o mouse é configurado para estar em um modo inativo (</a:t>
            </a:r>
            <a:r>
              <a:rPr lang="pt-BR" i="1" dirty="0" err="1"/>
              <a:t>idle</a:t>
            </a:r>
            <a:r>
              <a:rPr lang="pt-BR" dirty="0"/>
              <a:t>) após a energização (</a:t>
            </a:r>
            <a:r>
              <a:rPr lang="pt-BR" i="1" dirty="0" err="1"/>
              <a:t>power-up</a:t>
            </a:r>
            <a:r>
              <a:rPr lang="pt-BR" dirty="0"/>
              <a:t>) e neste modo ele não envia nenhum dado.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</a:t>
            </a:r>
            <a:r>
              <a:rPr lang="pt-BR" sz="2400" i="1" dirty="0"/>
              <a:t>host</a:t>
            </a:r>
            <a:r>
              <a:rPr lang="pt-BR" sz="2400" dirty="0"/>
              <a:t> deve primeiro enviar um comando ao mouse para inicializá-lo e habilitar o modo </a:t>
            </a:r>
            <a:r>
              <a:rPr lang="pt-BR" sz="2400" i="1" dirty="0" err="1"/>
              <a:t>stream</a:t>
            </a:r>
            <a:endParaRPr lang="pt-BR" sz="2400" i="1" dirty="0"/>
          </a:p>
          <a:p>
            <a:r>
              <a:rPr lang="pt-BR" sz="2400" dirty="0"/>
              <a:t>Consequentemente, a comunicação bidirecional da porta PS2 é necessária para a interface do mouse PS2 e deve-se utilizar o subsistema de transmissão, ou seja, comunicação da FPGA (</a:t>
            </a:r>
            <a:r>
              <a:rPr lang="pt-BR" sz="2400" i="1" dirty="0"/>
              <a:t>host</a:t>
            </a:r>
            <a:r>
              <a:rPr lang="pt-BR" sz="2400" dirty="0"/>
              <a:t>) para o mouse. </a:t>
            </a:r>
          </a:p>
          <a:p>
            <a:r>
              <a:rPr lang="pt-BR" sz="2400" dirty="0"/>
              <a:t>Este capítulo fornece um resumo do protocolo do mouse PS2, utilizando os módulos de transmissão e recepção apresentados no Capítulo 8.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Procedimento de inicialização do mouse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Como dito anteriormente, a operação de um mouse é mais complexa do que a de um teclado. Ele tem diferentes modos de operação. O mais comumente usado é o modo </a:t>
            </a:r>
            <a:r>
              <a:rPr lang="pt-BR" sz="2400" i="1" dirty="0" err="1"/>
              <a:t>stream</a:t>
            </a:r>
            <a:r>
              <a:rPr lang="pt-BR" sz="2400" dirty="0"/>
              <a:t>, em que o mouse envia o os três pacotes de dados quando ele detecta movimento ou atividade nos botões. </a:t>
            </a:r>
          </a:p>
          <a:p>
            <a:r>
              <a:rPr lang="pt-BR" sz="2400" dirty="0"/>
              <a:t>Se o movimento é contínuo, o dado é gerado na taxa de amostragem designada</a:t>
            </a:r>
          </a:p>
          <a:p>
            <a:r>
              <a:rPr lang="pt-BR" sz="2400" dirty="0"/>
              <a:t>Durante a operação, um </a:t>
            </a:r>
            <a:r>
              <a:rPr lang="pt-BR" sz="2400" i="1" dirty="0"/>
              <a:t>host</a:t>
            </a:r>
            <a:r>
              <a:rPr lang="pt-BR" sz="2400" dirty="0"/>
              <a:t> pode enviar comandos ao mouse para modificar os valores </a:t>
            </a:r>
            <a:r>
              <a:rPr lang="pt-BR" sz="2400" i="1" dirty="0"/>
              <a:t>default</a:t>
            </a:r>
            <a:r>
              <a:rPr lang="pt-BR" sz="2400" dirty="0"/>
              <a:t> de vários parâmetros e mudar o modo de operação.  Além disto, um mouse pode gerar um </a:t>
            </a:r>
            <a:r>
              <a:rPr lang="pt-BR" sz="2400" i="1" dirty="0"/>
              <a:t>status</a:t>
            </a:r>
            <a:r>
              <a:rPr lang="pt-BR" sz="2400" dirty="0"/>
              <a:t> e enviar um </a:t>
            </a:r>
            <a:r>
              <a:rPr lang="pt-BR" sz="2400" i="1" dirty="0"/>
              <a:t>byte </a:t>
            </a:r>
            <a:r>
              <a:rPr lang="pt-BR" sz="2400" dirty="0"/>
              <a:t>de </a:t>
            </a:r>
            <a:r>
              <a:rPr lang="pt-BR" sz="2400" i="1" dirty="0" err="1"/>
              <a:t>acknowledgment</a:t>
            </a:r>
            <a:r>
              <a:rPr lang="pt-BR" sz="2400" dirty="0"/>
              <a:t>. </a:t>
            </a:r>
          </a:p>
          <a:p>
            <a:r>
              <a:rPr lang="pt-BR" sz="2400" dirty="0"/>
              <a:t>Neste projeto, os valores </a:t>
            </a:r>
            <a:r>
              <a:rPr lang="pt-BR" sz="2400" i="1" dirty="0"/>
              <a:t>default</a:t>
            </a:r>
            <a:r>
              <a:rPr lang="pt-BR" sz="2400" dirty="0"/>
              <a:t> são adequados, assim a única tarefa é colocar o mouse no modo </a:t>
            </a:r>
            <a:r>
              <a:rPr lang="pt-BR" sz="2400" i="1" dirty="0" err="1"/>
              <a:t>stream</a:t>
            </a:r>
            <a:r>
              <a:rPr lang="pt-BR" sz="2400" dirty="0"/>
              <a:t>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Procedimento de inicialização do mouse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 </a:t>
            </a:r>
            <a:r>
              <a:rPr lang="pt-BR" sz="2800" dirty="0" err="1"/>
              <a:t>sequência</a:t>
            </a:r>
            <a:r>
              <a:rPr lang="pt-BR" sz="2800" dirty="0"/>
              <a:t> básica de interação entre um mouse PS2 e a FPGA consiste do seguinte:</a:t>
            </a:r>
          </a:p>
          <a:p>
            <a:pPr lvl="1"/>
            <a:r>
              <a:rPr lang="pt-BR" sz="2400" dirty="0"/>
              <a:t>Na energização (</a:t>
            </a:r>
            <a:r>
              <a:rPr lang="pt-BR" sz="2400" i="1" dirty="0" err="1"/>
              <a:t>power-on</a:t>
            </a:r>
            <a:r>
              <a:rPr lang="pt-BR" sz="2400" dirty="0"/>
              <a:t>), o mouse executa um autoteste. Ele envia ao </a:t>
            </a:r>
            <a:r>
              <a:rPr lang="pt-BR" sz="2400" i="1" dirty="0"/>
              <a:t>host</a:t>
            </a:r>
            <a:r>
              <a:rPr lang="pt-BR" sz="2400" dirty="0"/>
              <a:t> o byte AA que indica que ele passou o teste e então envia o byte 00 que é o </a:t>
            </a:r>
            <a:r>
              <a:rPr lang="pt-BR" sz="2400" i="1" dirty="0"/>
              <a:t>id</a:t>
            </a:r>
            <a:r>
              <a:rPr lang="pt-BR" sz="2400" dirty="0"/>
              <a:t> padrão de um mouse PS2.</a:t>
            </a:r>
          </a:p>
          <a:p>
            <a:pPr lvl="1"/>
            <a:r>
              <a:rPr lang="pt-BR" sz="2400" dirty="0"/>
              <a:t>A FPGA (</a:t>
            </a:r>
            <a:r>
              <a:rPr lang="pt-BR" sz="2400" i="1" dirty="0"/>
              <a:t>host</a:t>
            </a:r>
            <a:r>
              <a:rPr lang="pt-BR" sz="2400" dirty="0"/>
              <a:t>) envia o comando F4 para habilitar o modo</a:t>
            </a:r>
            <a:r>
              <a:rPr lang="pt-BR" sz="2400" i="1" dirty="0"/>
              <a:t> </a:t>
            </a:r>
            <a:r>
              <a:rPr lang="pt-BR" sz="2400" i="1" dirty="0" err="1"/>
              <a:t>stream</a:t>
            </a:r>
            <a:r>
              <a:rPr lang="pt-BR" sz="2400" i="1" dirty="0"/>
              <a:t>.</a:t>
            </a:r>
            <a:r>
              <a:rPr lang="pt-BR" sz="2400" dirty="0"/>
              <a:t> </a:t>
            </a:r>
          </a:p>
          <a:p>
            <a:pPr lvl="1"/>
            <a:r>
              <a:rPr lang="pt-BR" sz="2400" dirty="0"/>
              <a:t>O mouse responderá com FE para a aceitar o comando (</a:t>
            </a:r>
            <a:r>
              <a:rPr lang="pt-BR" sz="2400" i="1" dirty="0" err="1"/>
              <a:t>acknowledge</a:t>
            </a:r>
            <a:r>
              <a:rPr lang="pt-BR" sz="2400" dirty="0"/>
              <a:t>) </a:t>
            </a:r>
          </a:p>
          <a:p>
            <a:pPr lvl="1"/>
            <a:r>
              <a:rPr lang="pt-BR" sz="2400" dirty="0"/>
              <a:t>O mouse entra ao modo </a:t>
            </a:r>
            <a:r>
              <a:rPr lang="pt-BR" sz="2400" i="1" dirty="0" err="1"/>
              <a:t>stream</a:t>
            </a:r>
            <a:r>
              <a:rPr lang="pt-BR" sz="2400" dirty="0"/>
              <a:t> e envia pacotes de dados normalmente.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Procedimento de inicialização do mouse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Se o mouse está plugado na placa Nexys2 em avanço, ele executa o teste inicial quando a placa é ligada e envia os dados AA e 00 imediatamente. </a:t>
            </a:r>
          </a:p>
          <a:p>
            <a:r>
              <a:rPr lang="pt-BR" sz="2400" dirty="0"/>
              <a:t>A FPGA não está configurada neste ponto e não receberá este dado. </a:t>
            </a:r>
            <a:r>
              <a:rPr lang="pt-BR" sz="2400" dirty="0" err="1"/>
              <a:t>Consequentemente</a:t>
            </a:r>
            <a:r>
              <a:rPr lang="pt-BR" sz="2400" dirty="0"/>
              <a:t>, pode-se ignorar as mensagens do passo 1</a:t>
            </a:r>
          </a:p>
          <a:p>
            <a:r>
              <a:rPr lang="pt-BR" sz="2400" dirty="0"/>
              <a:t>Um circuito de interface do mouse precisa unicamente enviar o comando F4, verificar o recebimento do sinal de </a:t>
            </a:r>
            <a:r>
              <a:rPr lang="pt-BR" sz="2400" i="1" dirty="0" err="1"/>
              <a:t>acknowledge</a:t>
            </a:r>
            <a:r>
              <a:rPr lang="pt-BR" sz="2400" dirty="0"/>
              <a:t> FE,  e entrar ao modo de operação normal em que três pacotes são enviados pelo mouse em </a:t>
            </a:r>
            <a:r>
              <a:rPr lang="pt-BR" sz="2400" dirty="0" err="1"/>
              <a:t>sequência</a:t>
            </a:r>
            <a:r>
              <a:rPr lang="pt-BR" sz="2400" dirty="0"/>
              <a:t>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Procedimento de inicialização do mouse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Pode-se forçar o mouse a retornar ao estado inicial enviando um comando de </a:t>
            </a:r>
            <a:r>
              <a:rPr lang="pt-BR" sz="2400" i="1" dirty="0"/>
              <a:t>reset</a:t>
            </a:r>
            <a:r>
              <a:rPr lang="pt-BR" sz="2400" dirty="0"/>
              <a:t>: </a:t>
            </a:r>
          </a:p>
          <a:p>
            <a:pPr lvl="1"/>
            <a:r>
              <a:rPr lang="pt-BR" sz="2100" dirty="0"/>
              <a:t>A FPGA (</a:t>
            </a:r>
            <a:r>
              <a:rPr lang="pt-BR" sz="2100" i="1" dirty="0"/>
              <a:t>host</a:t>
            </a:r>
            <a:r>
              <a:rPr lang="pt-BR" sz="2100" dirty="0"/>
              <a:t>) envia o comando FF, para reiniciar o mouse. O mouse irá responder com FE, o </a:t>
            </a:r>
            <a:r>
              <a:rPr lang="pt-BR" sz="2100" i="1" dirty="0"/>
              <a:t>byte</a:t>
            </a:r>
            <a:r>
              <a:rPr lang="pt-BR" sz="2100" dirty="0"/>
              <a:t> de </a:t>
            </a:r>
            <a:r>
              <a:rPr lang="pt-BR" sz="2100" i="1" dirty="0" err="1"/>
              <a:t>acknowledge</a:t>
            </a:r>
            <a:r>
              <a:rPr lang="pt-BR" sz="2100" dirty="0"/>
              <a:t> mostrando que ele aceita o comando. </a:t>
            </a:r>
          </a:p>
          <a:p>
            <a:pPr lvl="1"/>
            <a:r>
              <a:rPr lang="pt-BR" sz="2100" dirty="0"/>
              <a:t>O mouse realiza o teste interno e então envia AA e 00. O modo </a:t>
            </a:r>
            <a:r>
              <a:rPr lang="pt-BR" sz="2100" i="1" dirty="0" err="1"/>
              <a:t>stream</a:t>
            </a:r>
            <a:r>
              <a:rPr lang="pt-BR" sz="2100" dirty="0"/>
              <a:t> será desabilitado neste processo. </a:t>
            </a:r>
          </a:p>
          <a:p>
            <a:r>
              <a:rPr lang="pt-BR" sz="2400" dirty="0"/>
              <a:t>Novos mouses adicionam mais funcionalidades como </a:t>
            </a:r>
            <a:r>
              <a:rPr lang="pt-BR" sz="2400" i="1" dirty="0" err="1"/>
              <a:t>scroll</a:t>
            </a:r>
            <a:r>
              <a:rPr lang="pt-BR" sz="2400" dirty="0"/>
              <a:t> e botões adicionais e </a:t>
            </a:r>
            <a:r>
              <a:rPr lang="pt-BR" sz="2400" dirty="0" err="1"/>
              <a:t>consequentemente</a:t>
            </a:r>
            <a:r>
              <a:rPr lang="pt-BR" sz="2400" dirty="0"/>
              <a:t> enviam mais informações. </a:t>
            </a:r>
          </a:p>
          <a:p>
            <a:r>
              <a:rPr lang="pt-BR" sz="2400" i="1" dirty="0"/>
              <a:t>Bytes</a:t>
            </a:r>
            <a:r>
              <a:rPr lang="pt-BR" sz="2400" dirty="0"/>
              <a:t> adicionais são agregados aos 3 </a:t>
            </a:r>
            <a:r>
              <a:rPr lang="pt-BR" sz="2400" i="1" dirty="0"/>
              <a:t>bytes</a:t>
            </a:r>
            <a:r>
              <a:rPr lang="pt-BR" sz="2400" dirty="0"/>
              <a:t> originais para acomodar estas novas características.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Circuito de interface do mouse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A interface básica do mouse cria uma outra camada sobre o circuito PS2 bidirecional.</a:t>
            </a:r>
          </a:p>
          <a:p>
            <a:r>
              <a:rPr lang="pt-BR" sz="2400" dirty="0"/>
              <a:t>Suas duas funções básicas são habilitar o modo </a:t>
            </a:r>
            <a:r>
              <a:rPr lang="pt-BR" sz="2400" i="1" dirty="0" err="1"/>
              <a:t>stream</a:t>
            </a:r>
            <a:r>
              <a:rPr lang="pt-BR" sz="2400" dirty="0"/>
              <a:t> e remontar a informação que vem nos 3 </a:t>
            </a:r>
            <a:r>
              <a:rPr lang="pt-BR" sz="2400" i="1" dirty="0"/>
              <a:t>bytes</a:t>
            </a:r>
            <a:r>
              <a:rPr lang="pt-BR" sz="2400" dirty="0"/>
              <a:t> de dados.</a:t>
            </a:r>
          </a:p>
          <a:p>
            <a:r>
              <a:rPr lang="pt-BR" sz="2400" dirty="0"/>
              <a:t>As saídas do circuito são:</a:t>
            </a:r>
          </a:p>
          <a:p>
            <a:pPr lvl="1"/>
            <a:r>
              <a:rPr lang="pt-BR" sz="2100" i="1" dirty="0" err="1"/>
              <a:t>xm</a:t>
            </a:r>
            <a:r>
              <a:rPr lang="pt-BR" sz="2100" dirty="0"/>
              <a:t> e </a:t>
            </a:r>
            <a:r>
              <a:rPr lang="pt-BR" sz="2100" i="1" dirty="0" err="1"/>
              <a:t>ym</a:t>
            </a:r>
            <a:r>
              <a:rPr lang="pt-BR" sz="2100" dirty="0"/>
              <a:t>, que são os sinais de 9 </a:t>
            </a:r>
            <a:r>
              <a:rPr lang="pt-BR" sz="2100" i="1" dirty="0"/>
              <a:t>bits</a:t>
            </a:r>
            <a:r>
              <a:rPr lang="pt-BR" sz="2100" dirty="0"/>
              <a:t> do movimento nos eixos x e y;</a:t>
            </a:r>
          </a:p>
          <a:p>
            <a:pPr lvl="1"/>
            <a:r>
              <a:rPr lang="pt-BR" sz="2100" i="1" dirty="0" err="1"/>
              <a:t>btnm</a:t>
            </a:r>
            <a:r>
              <a:rPr lang="pt-BR" sz="2100" dirty="0"/>
              <a:t>, que é um sinal de </a:t>
            </a:r>
            <a:r>
              <a:rPr lang="pt-BR" sz="2100" i="1" dirty="0"/>
              <a:t>status</a:t>
            </a:r>
            <a:r>
              <a:rPr lang="pt-BR" sz="2100" dirty="0"/>
              <a:t> dos botões do mouse; </a:t>
            </a:r>
          </a:p>
          <a:p>
            <a:pPr lvl="1"/>
            <a:r>
              <a:rPr lang="pt-BR" sz="2100" i="1" dirty="0" err="1"/>
              <a:t>m_done_tick</a:t>
            </a:r>
            <a:r>
              <a:rPr lang="pt-BR" sz="2100" dirty="0"/>
              <a:t>, que é um sinal de </a:t>
            </a:r>
            <a:r>
              <a:rPr lang="pt-BR" sz="2100" i="1" dirty="0"/>
              <a:t>status</a:t>
            </a:r>
            <a:r>
              <a:rPr lang="pt-BR" sz="2100" dirty="0"/>
              <a:t> de um ciclo de </a:t>
            </a:r>
            <a:r>
              <a:rPr lang="pt-BR" sz="2100" i="1" dirty="0" err="1"/>
              <a:t>clock</a:t>
            </a:r>
            <a:r>
              <a:rPr lang="pt-BR" sz="2100" dirty="0"/>
              <a:t> que é ativado quando a informação dos 3 </a:t>
            </a:r>
            <a:r>
              <a:rPr lang="pt-BR" sz="2100" i="1" dirty="0"/>
              <a:t>bytes</a:t>
            </a:r>
            <a:r>
              <a:rPr lang="pt-BR" sz="2100" dirty="0"/>
              <a:t> foi recebida e está disponível em </a:t>
            </a:r>
            <a:r>
              <a:rPr lang="pt-BR" sz="2100" i="1" dirty="0" err="1"/>
              <a:t>xm</a:t>
            </a:r>
            <a:r>
              <a:rPr lang="pt-BR" sz="2100" dirty="0"/>
              <a:t>, </a:t>
            </a:r>
            <a:r>
              <a:rPr lang="pt-BR" sz="2100" i="1" dirty="0" err="1"/>
              <a:t>ym</a:t>
            </a:r>
            <a:r>
              <a:rPr lang="pt-BR" sz="2100" dirty="0"/>
              <a:t> e </a:t>
            </a:r>
            <a:r>
              <a:rPr lang="pt-BR" sz="2100" i="1" dirty="0" err="1"/>
              <a:t>btnm</a:t>
            </a:r>
            <a:r>
              <a:rPr lang="pt-BR" sz="2100" dirty="0"/>
              <a:t>. </a:t>
            </a:r>
            <a:endParaRPr lang="pt-BR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Circuito de interface do mouse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O circuito de interface do mouse é implementado por uma FSMD com sete estados.</a:t>
            </a:r>
          </a:p>
          <a:p>
            <a:r>
              <a:rPr lang="pt-BR" sz="2400" dirty="0"/>
              <a:t>Os estados </a:t>
            </a:r>
            <a:r>
              <a:rPr lang="pt-BR" sz="2400" i="1" dirty="0"/>
              <a:t>init1</a:t>
            </a:r>
            <a:r>
              <a:rPr lang="pt-BR" sz="2400" dirty="0"/>
              <a:t>, </a:t>
            </a:r>
            <a:r>
              <a:rPr lang="pt-BR" sz="2400" i="1" dirty="0"/>
              <a:t>init2</a:t>
            </a:r>
            <a:r>
              <a:rPr lang="pt-BR" sz="2400" dirty="0"/>
              <a:t> e </a:t>
            </a:r>
            <a:r>
              <a:rPr lang="pt-BR" sz="2400" i="1" dirty="0"/>
              <a:t>init</a:t>
            </a:r>
            <a:r>
              <a:rPr lang="pt-BR" sz="2400" dirty="0"/>
              <a:t>3 são executados uma vez após o sinal de </a:t>
            </a:r>
            <a:r>
              <a:rPr lang="pt-BR" sz="2400" i="1" dirty="0"/>
              <a:t>reset</a:t>
            </a:r>
            <a:r>
              <a:rPr lang="pt-BR" sz="2400" dirty="0"/>
              <a:t> ser ativado. </a:t>
            </a:r>
          </a:p>
          <a:p>
            <a:r>
              <a:rPr lang="pt-BR" sz="2400" dirty="0"/>
              <a:t>Nestes estados, a FSMD envia o comando F4, espera a transmissão se completar, e então espera o </a:t>
            </a:r>
            <a:r>
              <a:rPr lang="pt-BR" sz="2400" i="1" dirty="0"/>
              <a:t>byte</a:t>
            </a:r>
            <a:r>
              <a:rPr lang="pt-BR" sz="2400" dirty="0"/>
              <a:t> de </a:t>
            </a:r>
            <a:r>
              <a:rPr lang="pt-BR" sz="2400" i="1" dirty="0" err="1"/>
              <a:t>acknowlegment</a:t>
            </a:r>
            <a:r>
              <a:rPr lang="pt-BR" sz="2400" i="1" dirty="0"/>
              <a:t> </a:t>
            </a:r>
            <a:r>
              <a:rPr lang="pt-BR" sz="2400" dirty="0"/>
              <a:t>FE. O mouse está no modo </a:t>
            </a:r>
            <a:r>
              <a:rPr lang="pt-BR" sz="2400" i="1" dirty="0" err="1"/>
              <a:t>stream</a:t>
            </a:r>
            <a:r>
              <a:rPr lang="pt-BR" sz="2400" dirty="0"/>
              <a:t> agora. </a:t>
            </a:r>
          </a:p>
          <a:p>
            <a:r>
              <a:rPr lang="pt-BR" sz="2400" dirty="0"/>
              <a:t>A FSMD então obtém e reúne as informações dos três pacotes nos estados </a:t>
            </a:r>
            <a:r>
              <a:rPr lang="pt-BR" sz="2400" i="1" dirty="0"/>
              <a:t>pack1</a:t>
            </a:r>
            <a:r>
              <a:rPr lang="pt-BR" sz="2400" dirty="0"/>
              <a:t>, </a:t>
            </a:r>
            <a:r>
              <a:rPr lang="pt-BR" sz="2400" i="1" dirty="0"/>
              <a:t>pack2</a:t>
            </a:r>
            <a:r>
              <a:rPr lang="pt-BR" sz="2400" dirty="0"/>
              <a:t> e </a:t>
            </a:r>
            <a:r>
              <a:rPr lang="pt-BR" sz="2400" i="1" dirty="0"/>
              <a:t>pack3</a:t>
            </a:r>
            <a:r>
              <a:rPr lang="pt-BR" sz="2400" dirty="0"/>
              <a:t>, e ativa o sinal </a:t>
            </a:r>
            <a:r>
              <a:rPr lang="pt-BR" sz="2400" i="1" dirty="0" err="1"/>
              <a:t>m_done_tick</a:t>
            </a:r>
            <a:r>
              <a:rPr lang="pt-BR" sz="2400" dirty="0"/>
              <a:t> no estado </a:t>
            </a:r>
            <a:r>
              <a:rPr lang="pt-BR" sz="2400" i="1" dirty="0" err="1"/>
              <a:t>done</a:t>
            </a:r>
            <a:r>
              <a:rPr lang="pt-BR" sz="2400" dirty="0"/>
              <a:t>. </a:t>
            </a:r>
          </a:p>
          <a:p>
            <a:r>
              <a:rPr lang="pt-BR" sz="2400" dirty="0"/>
              <a:t>A FSMD circula estes quatro estados de agora em diante.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Circuito de interface do mouse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O código do circuito de interface do mouse é mostrado abaixo.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027E2F-890B-BF6C-9419-37FB83CCA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60848"/>
            <a:ext cx="6336704" cy="316835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Circuito de interface do mouse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endParaRPr lang="en-US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876C72-C09A-1153-E1C0-B41750992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54110"/>
            <a:ext cx="6746385" cy="27509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Parte 2- Módulos de Entrada e Saída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Capítulo 9- Mouse PS2</a:t>
            </a:r>
            <a:endParaRPr lang="pt-BR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Circuito de interface do mouse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endParaRPr lang="en-US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F09834-9AD4-BF84-AACB-CBD9D66E1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20011"/>
            <a:ext cx="6624736" cy="486911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Circuito de interface do mouse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endParaRPr lang="en-US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A2A2FE-217E-B666-093C-970FFA33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5976664" cy="45208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Circuito de interface do mouse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endParaRPr lang="en-US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B8B5005-5624-ED05-5A80-3EA90D58F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6323564" cy="38164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Circuito de interface do mouse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pt-BR" sz="2400" dirty="0"/>
              <a:t>Este projeto fornece unicamente as funcionalidades mínimas. Um circuito mais sofisticado deve ter um método robusto para iniciar o modo </a:t>
            </a:r>
            <a:r>
              <a:rPr lang="pt-BR" sz="2400" i="1" dirty="0" err="1"/>
              <a:t>stream</a:t>
            </a:r>
            <a:r>
              <a:rPr lang="pt-BR" sz="2400" dirty="0"/>
              <a:t>, além de ter algum </a:t>
            </a:r>
            <a:r>
              <a:rPr lang="pt-BR" sz="2400" i="1" dirty="0"/>
              <a:t>buffer</a:t>
            </a:r>
            <a:r>
              <a:rPr lang="pt-BR" sz="2400" dirty="0"/>
              <a:t> para interagir melhor com o circuito externo.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BFED30-C4E8-3C85-B511-70708929B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12776"/>
            <a:ext cx="4176464" cy="206020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Circuito de teste do mouse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Pode-se usar um circuito simples para testar a interface PS2. O circuito usa um mouse para controlar os 16 LEDs da placa de prototipagem. </a:t>
            </a:r>
          </a:p>
          <a:p>
            <a:r>
              <a:rPr lang="pt-BR" sz="2400" dirty="0"/>
              <a:t>Unicamente um dos 16 LEDs é aceso e a posição dele segue o movimento no eixo x do mouse. </a:t>
            </a:r>
          </a:p>
          <a:p>
            <a:r>
              <a:rPr lang="pt-BR" sz="2400" dirty="0"/>
              <a:t>Pressionar os botões da esquerda ou da direita acende o LED mais à esquerda ou mais à direita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Circuito de teste do mouse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Ele usa um contador de 10 </a:t>
            </a:r>
            <a:r>
              <a:rPr lang="pt-BR" sz="2400" i="1" dirty="0"/>
              <a:t>bits</a:t>
            </a:r>
            <a:r>
              <a:rPr lang="pt-BR" sz="2400" dirty="0"/>
              <a:t> para armazenar a posição corrente do eixo x. O contador é atualizado quando um novo dado está disponível, isto é, quando o </a:t>
            </a:r>
            <a:r>
              <a:rPr lang="pt-BR" sz="2400" i="1" dirty="0" err="1"/>
              <a:t>m_done_tick</a:t>
            </a:r>
            <a:r>
              <a:rPr lang="pt-BR" sz="2400" dirty="0"/>
              <a:t> está ativado. </a:t>
            </a:r>
          </a:p>
          <a:p>
            <a:r>
              <a:rPr lang="pt-BR" sz="2400" dirty="0"/>
              <a:t>O contador é colocado em 0 ou no valor máximo quando o botão esquerdo ou direito é pressionado. Caso contrário, ele adiciona a quantidade retornada em </a:t>
            </a:r>
            <a:r>
              <a:rPr lang="pt-BR" sz="2400" i="1" dirty="0" err="1"/>
              <a:t>xm</a:t>
            </a:r>
            <a:r>
              <a:rPr lang="pt-BR" sz="2400" dirty="0"/>
              <a:t>.  </a:t>
            </a:r>
          </a:p>
          <a:p>
            <a:r>
              <a:rPr lang="pt-BR" sz="2400" dirty="0"/>
              <a:t>Um circuito de decodificação usa os quatro </a:t>
            </a:r>
            <a:r>
              <a:rPr lang="pt-BR" sz="2400" dirty="0" err="1"/>
              <a:t>MSBs</a:t>
            </a:r>
            <a:r>
              <a:rPr lang="pt-BR" sz="2400" dirty="0"/>
              <a:t> do contador para ativar para ativar um dos LEDs.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Circuito de teste do mouse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O código HDL é mostrado na listagem a seguir.  </a:t>
            </a:r>
          </a:p>
          <a:p>
            <a:endParaRPr lang="en-US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00D59F-E28F-C32B-6248-34E5C96B2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6326591" cy="280831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Circuito de teste do mouse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endParaRPr lang="en-US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87E99D-6215-CF47-241A-5E971D266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33399"/>
            <a:ext cx="6567115" cy="327572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Mouse PS2</a:t>
            </a:r>
            <a:br>
              <a:rPr lang="pt-BR"/>
            </a:br>
            <a:r>
              <a:rPr lang="pt-BR"/>
              <a:t>Circuito de teste do mouse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endParaRPr lang="en-US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B6C490-8011-8935-1E2A-24E3A1894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85875"/>
            <a:ext cx="7923252" cy="329525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Mouse PS2</a:t>
            </a:r>
            <a:br>
              <a:rPr lang="pt-BR"/>
            </a:br>
            <a:r>
              <a:rPr lang="pt-BR"/>
              <a:t>Circuito de teste do mouse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endParaRPr lang="en-US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1964E5-5BDD-578E-2833-A12BF5483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6120680" cy="423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1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Tópicos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Protocolo do mouse PS2</a:t>
            </a:r>
          </a:p>
          <a:p>
            <a:pPr lvl="1"/>
            <a:r>
              <a:rPr lang="pt-BR" dirty="0"/>
              <a:t>Operação básica</a:t>
            </a:r>
          </a:p>
          <a:p>
            <a:pPr lvl="1"/>
            <a:r>
              <a:rPr lang="pt-BR" dirty="0"/>
              <a:t>Procedimento de inicialização</a:t>
            </a:r>
          </a:p>
          <a:p>
            <a:r>
              <a:rPr lang="pt-BR" dirty="0"/>
              <a:t>Circuito de verificação da comunicação com o mouse PS2 </a:t>
            </a:r>
          </a:p>
          <a:p>
            <a:r>
              <a:rPr lang="pt-BR" sz="2800" dirty="0"/>
              <a:t>Circuito de interface do mouse PS2</a:t>
            </a:r>
          </a:p>
          <a:p>
            <a:pPr lvl="1"/>
            <a:r>
              <a:rPr lang="pt-BR" sz="2500" dirty="0"/>
              <a:t>Projeto básico e código HDL</a:t>
            </a:r>
          </a:p>
          <a:p>
            <a:r>
              <a:rPr lang="pt-BR" dirty="0"/>
              <a:t>Circuito de teste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Mouse PS2</a:t>
            </a:r>
            <a:br>
              <a:rPr lang="pt-BR"/>
            </a:br>
            <a:r>
              <a:rPr lang="en-US"/>
              <a:t>Circuito de teste do mouse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Crie</a:t>
            </a:r>
            <a:r>
              <a:rPr lang="en-US" dirty="0"/>
              <a:t> um novo </a:t>
            </a:r>
            <a:r>
              <a:rPr lang="en-US" dirty="0" err="1"/>
              <a:t>projeto</a:t>
            </a:r>
            <a:r>
              <a:rPr lang="en-US" dirty="0"/>
              <a:t> e </a:t>
            </a:r>
            <a:r>
              <a:rPr lang="en-US" dirty="0" err="1"/>
              <a:t>adicione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que </a:t>
            </a:r>
            <a:r>
              <a:rPr lang="en-US" dirty="0" err="1"/>
              <a:t>descreve</a:t>
            </a:r>
            <a:r>
              <a:rPr lang="en-US" dirty="0"/>
              <a:t> o </a:t>
            </a:r>
            <a:r>
              <a:rPr lang="en-US" dirty="0" err="1"/>
              <a:t>circuito</a:t>
            </a:r>
            <a:r>
              <a:rPr lang="en-US" dirty="0"/>
              <a:t> de teste do mouse </a:t>
            </a:r>
            <a:r>
              <a:rPr lang="en-US" dirty="0" err="1"/>
              <a:t>disponível</a:t>
            </a:r>
            <a:r>
              <a:rPr lang="en-US" dirty="0"/>
              <a:t> no Classroom (</a:t>
            </a:r>
            <a:r>
              <a:rPr lang="en-US" i="1" dirty="0" err="1"/>
              <a:t>mouse_led.vhd</a:t>
            </a:r>
            <a:r>
              <a:rPr lang="en-US" dirty="0"/>
              <a:t>)</a:t>
            </a:r>
          </a:p>
          <a:p>
            <a:r>
              <a:rPr lang="en-US" dirty="0" err="1"/>
              <a:t>Adicione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que </a:t>
            </a:r>
            <a:r>
              <a:rPr lang="en-US" dirty="0" err="1"/>
              <a:t>descreve</a:t>
            </a:r>
            <a:r>
              <a:rPr lang="en-US" dirty="0"/>
              <a:t> a interface do mouse no (</a:t>
            </a:r>
            <a:r>
              <a:rPr lang="en-US" dirty="0" err="1"/>
              <a:t>mouse.vhd</a:t>
            </a:r>
            <a:r>
              <a:rPr lang="en-US" dirty="0"/>
              <a:t>) </a:t>
            </a:r>
            <a:r>
              <a:rPr lang="en-US" dirty="0" err="1"/>
              <a:t>disponível</a:t>
            </a:r>
            <a:r>
              <a:rPr lang="en-US" dirty="0"/>
              <a:t> no Classroom </a:t>
            </a:r>
          </a:p>
          <a:p>
            <a:r>
              <a:rPr lang="en-US" dirty="0" err="1"/>
              <a:t>Adicione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que </a:t>
            </a:r>
            <a:r>
              <a:rPr lang="en-US" dirty="0" err="1"/>
              <a:t>descreve</a:t>
            </a:r>
            <a:r>
              <a:rPr lang="en-US" dirty="0"/>
              <a:t> a interface PS2 </a:t>
            </a:r>
            <a:r>
              <a:rPr lang="en-US" dirty="0" err="1"/>
              <a:t>bidirecional</a:t>
            </a:r>
            <a:r>
              <a:rPr lang="en-US" dirty="0"/>
              <a:t>  (</a:t>
            </a:r>
            <a:r>
              <a:rPr lang="en-US" i="1" dirty="0"/>
              <a:t>ps2_rxtx.vhd</a:t>
            </a:r>
            <a:r>
              <a:rPr lang="en-US" dirty="0"/>
              <a:t>) </a:t>
            </a:r>
            <a:r>
              <a:rPr lang="en-US" dirty="0" err="1"/>
              <a:t>disponível</a:t>
            </a:r>
            <a:r>
              <a:rPr lang="en-US" dirty="0"/>
              <a:t> no Classroom </a:t>
            </a:r>
          </a:p>
          <a:p>
            <a:r>
              <a:rPr lang="en-US" dirty="0" err="1"/>
              <a:t>Adicione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que </a:t>
            </a:r>
            <a:r>
              <a:rPr lang="en-US" dirty="0" err="1"/>
              <a:t>descreve</a:t>
            </a:r>
            <a:r>
              <a:rPr lang="en-US" dirty="0"/>
              <a:t> o </a:t>
            </a:r>
            <a:r>
              <a:rPr lang="en-US" dirty="0" err="1"/>
              <a:t>circuito</a:t>
            </a:r>
            <a:r>
              <a:rPr lang="en-US" dirty="0"/>
              <a:t> de </a:t>
            </a:r>
            <a:r>
              <a:rPr lang="en-US" dirty="0" err="1"/>
              <a:t>transmissão</a:t>
            </a:r>
            <a:r>
              <a:rPr lang="en-US" dirty="0"/>
              <a:t> PS2  (</a:t>
            </a:r>
            <a:r>
              <a:rPr lang="en-US" i="1" dirty="0"/>
              <a:t>ps2tx.vhd</a:t>
            </a:r>
            <a:r>
              <a:rPr lang="en-US" dirty="0"/>
              <a:t>) do Cap.17 do </a:t>
            </a:r>
            <a:r>
              <a:rPr lang="en-US" dirty="0" err="1"/>
              <a:t>livro</a:t>
            </a:r>
            <a:r>
              <a:rPr lang="en-US" dirty="0"/>
              <a:t> 2a </a:t>
            </a:r>
            <a:r>
              <a:rPr lang="en-US" dirty="0" err="1"/>
              <a:t>edição</a:t>
            </a:r>
            <a:endParaRPr lang="en-US" dirty="0"/>
          </a:p>
          <a:p>
            <a:r>
              <a:rPr lang="en-US" dirty="0" err="1"/>
              <a:t>Adicione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cópia</a:t>
            </a:r>
            <a:r>
              <a:rPr lang="en-US" dirty="0"/>
              <a:t> do </a:t>
            </a:r>
            <a:r>
              <a:rPr lang="en-US" dirty="0" err="1"/>
              <a:t>arquivo</a:t>
            </a:r>
            <a:r>
              <a:rPr lang="en-US" dirty="0"/>
              <a:t> que </a:t>
            </a:r>
            <a:r>
              <a:rPr lang="en-US" dirty="0" err="1"/>
              <a:t>descreve</a:t>
            </a:r>
            <a:r>
              <a:rPr lang="en-US" dirty="0"/>
              <a:t> o </a:t>
            </a:r>
            <a:r>
              <a:rPr lang="en-US" dirty="0" err="1"/>
              <a:t>circuito</a:t>
            </a:r>
            <a:r>
              <a:rPr lang="en-US" dirty="0"/>
              <a:t> de </a:t>
            </a:r>
            <a:r>
              <a:rPr lang="en-US" dirty="0" err="1"/>
              <a:t>recepção</a:t>
            </a:r>
            <a:r>
              <a:rPr lang="en-US" dirty="0"/>
              <a:t> PS2 (</a:t>
            </a:r>
            <a:r>
              <a:rPr lang="en-US" i="1" dirty="0"/>
              <a:t>ps2rx.vhd</a:t>
            </a:r>
            <a:r>
              <a:rPr lang="en-US" dirty="0"/>
              <a:t>) do Cap.17 do </a:t>
            </a:r>
            <a:r>
              <a:rPr lang="en-US" dirty="0" err="1"/>
              <a:t>livro</a:t>
            </a:r>
            <a:r>
              <a:rPr lang="en-US" dirty="0"/>
              <a:t> 2a </a:t>
            </a:r>
            <a:r>
              <a:rPr lang="en-US" dirty="0" err="1"/>
              <a:t>edição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Mouse PS2</a:t>
            </a:r>
            <a:br>
              <a:rPr lang="pt-BR"/>
            </a:br>
            <a:r>
              <a:rPr lang="en-US"/>
              <a:t>Circuito de teste do mouse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Inclua uma cópia do arquivo de </a:t>
            </a:r>
            <a:r>
              <a:rPr lang="pt-BR" i="1" dirty="0" err="1"/>
              <a:t>constraints</a:t>
            </a:r>
            <a:r>
              <a:rPr lang="pt-BR" dirty="0"/>
              <a:t> </a:t>
            </a:r>
            <a:r>
              <a:rPr lang="pt-BR" dirty="0" err="1"/>
              <a:t>xdc</a:t>
            </a:r>
            <a:r>
              <a:rPr lang="pt-BR" dirty="0"/>
              <a:t> geral da placa </a:t>
            </a:r>
            <a:r>
              <a:rPr lang="pt-BR" dirty="0" err="1"/>
              <a:t>Nexys</a:t>
            </a:r>
            <a:r>
              <a:rPr lang="pt-BR" dirty="0"/>
              <a:t> A7 (</a:t>
            </a:r>
            <a:r>
              <a:rPr lang="pt-BR" i="1" dirty="0"/>
              <a:t>Nexys4_DDR_chu.xdc</a:t>
            </a:r>
            <a:r>
              <a:rPr lang="pt-BR" dirty="0"/>
              <a:t>) disponível no diretório </a:t>
            </a:r>
            <a:r>
              <a:rPr lang="pt-BR" i="1" dirty="0"/>
              <a:t>chap00_constraint </a:t>
            </a:r>
            <a:r>
              <a:rPr lang="pt-BR" dirty="0"/>
              <a:t>e comente (colocando #) os pinos que não serão utilizados </a:t>
            </a:r>
          </a:p>
          <a:p>
            <a:r>
              <a:rPr lang="pt-BR" dirty="0"/>
              <a:t>Compile,  gere o arquivo de programação, conecte a placa ao PC com o cabo conectado na porta Micro USB.  </a:t>
            </a:r>
          </a:p>
          <a:p>
            <a:r>
              <a:rPr lang="en-US" dirty="0"/>
              <a:t>Configure a FPGA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placa</a:t>
            </a:r>
            <a:r>
              <a:rPr lang="en-US" dirty="0"/>
              <a:t> </a:t>
            </a:r>
            <a:r>
              <a:rPr lang="en-US" dirty="0" err="1"/>
              <a:t>Nexys</a:t>
            </a:r>
            <a:r>
              <a:rPr lang="en-US" dirty="0"/>
              <a:t> A7 com o mouse USB </a:t>
            </a:r>
            <a:r>
              <a:rPr lang="en-US" dirty="0" err="1"/>
              <a:t>conectado</a:t>
            </a:r>
            <a:r>
              <a:rPr lang="en-US" dirty="0"/>
              <a:t> à porta USB A. </a:t>
            </a:r>
          </a:p>
          <a:p>
            <a:r>
              <a:rPr lang="en-US" dirty="0" err="1"/>
              <a:t>Mova</a:t>
            </a:r>
            <a:r>
              <a:rPr lang="en-US" dirty="0"/>
              <a:t> o mouse para </a:t>
            </a:r>
            <a:r>
              <a:rPr lang="en-US" dirty="0" err="1"/>
              <a:t>ver</a:t>
            </a:r>
            <a:r>
              <a:rPr lang="en-US" dirty="0"/>
              <a:t> o </a:t>
            </a:r>
            <a:r>
              <a:rPr lang="en-US" dirty="0" err="1"/>
              <a:t>movimento</a:t>
            </a:r>
            <a:r>
              <a:rPr lang="en-US" dirty="0"/>
              <a:t> do LED </a:t>
            </a:r>
            <a:r>
              <a:rPr lang="en-US" dirty="0" err="1"/>
              <a:t>aceso</a:t>
            </a:r>
            <a:r>
              <a:rPr lang="en-US" dirty="0"/>
              <a:t> no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sentido</a:t>
            </a:r>
            <a:r>
              <a:rPr lang="en-US" dirty="0"/>
              <a:t> do mouse. Clique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botões</a:t>
            </a:r>
            <a:r>
              <a:rPr lang="en-US" dirty="0"/>
              <a:t> </a:t>
            </a:r>
            <a:r>
              <a:rPr lang="en-US" dirty="0" err="1"/>
              <a:t>direito</a:t>
            </a:r>
            <a:r>
              <a:rPr lang="en-US" dirty="0"/>
              <a:t> e </a:t>
            </a:r>
            <a:r>
              <a:rPr lang="en-US" dirty="0" err="1"/>
              <a:t>esquerdo</a:t>
            </a:r>
            <a:r>
              <a:rPr lang="en-US" dirty="0"/>
              <a:t> para </a:t>
            </a:r>
            <a:r>
              <a:rPr lang="en-US" dirty="0" err="1"/>
              <a:t>ver</a:t>
            </a:r>
            <a:r>
              <a:rPr lang="en-US" dirty="0"/>
              <a:t> o LED </a:t>
            </a:r>
            <a:r>
              <a:rPr lang="en-US" dirty="0" err="1"/>
              <a:t>acendendo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extremos</a:t>
            </a:r>
            <a:r>
              <a:rPr lang="en-US" dirty="0"/>
              <a:t> </a:t>
            </a:r>
            <a:r>
              <a:rPr lang="en-US" dirty="0" err="1"/>
              <a:t>respectivos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 </a:t>
            </a:r>
            <a:r>
              <a:rPr lang="pt-BR" i="1" dirty="0"/>
              <a:t>mouse</a:t>
            </a:r>
            <a:r>
              <a:rPr lang="pt-BR" dirty="0"/>
              <a:t> é projetado principalmente para detectar movimento bidimensional em uma superfície. </a:t>
            </a:r>
          </a:p>
          <a:p>
            <a:r>
              <a:rPr lang="pt-BR" dirty="0"/>
              <a:t>Seu circuito interno mede a distância relativa do movimento e verifica o </a:t>
            </a:r>
            <a:r>
              <a:rPr lang="pt-BR" i="1" dirty="0"/>
              <a:t>status</a:t>
            </a:r>
            <a:r>
              <a:rPr lang="pt-BR" dirty="0"/>
              <a:t> dos botões. </a:t>
            </a:r>
          </a:p>
          <a:p>
            <a:r>
              <a:rPr lang="pt-BR" dirty="0"/>
              <a:t>Um mouse PS2 padrão reporta o movimento no eixo x (esquerda/direita), o movimento no eixo y (de baixo para cima), além do status dos botões da esquerda, da direita e do meio.</a:t>
            </a:r>
          </a:p>
          <a:p>
            <a:r>
              <a:rPr lang="pt-BR" dirty="0"/>
              <a:t>A quantidade de cada movimento é armazenada em um contador interno do mouse. </a:t>
            </a:r>
          </a:p>
          <a:p>
            <a:r>
              <a:rPr lang="pt-BR" dirty="0"/>
              <a:t>Quando o dado é transmitido ao </a:t>
            </a:r>
            <a:r>
              <a:rPr lang="pt-BR" i="1" dirty="0"/>
              <a:t>host</a:t>
            </a:r>
            <a:r>
              <a:rPr lang="pt-BR" dirty="0"/>
              <a:t>, o contador é zerado e reinicia a contagem.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conteúdo do contador representa um inteiro de 9 bits com sinal, em que:</a:t>
            </a:r>
          </a:p>
          <a:p>
            <a:pPr lvl="1"/>
            <a:r>
              <a:rPr lang="pt-BR" dirty="0"/>
              <a:t> no eixo x um número positivo indica movimento para a direita e número negativo indica movimento para a esquerda e </a:t>
            </a:r>
          </a:p>
          <a:p>
            <a:pPr lvl="1"/>
            <a:r>
              <a:rPr lang="pt-BR" dirty="0"/>
              <a:t>no eixo y um número positivo indica movimento para cima enquanto um número negativo indica movimento para baixo. </a:t>
            </a:r>
          </a:p>
          <a:p>
            <a:r>
              <a:rPr lang="pt-BR" dirty="0"/>
              <a:t>Para um </a:t>
            </a:r>
            <a:r>
              <a:rPr lang="pt-BR" i="1" dirty="0"/>
              <a:t>mouse</a:t>
            </a:r>
            <a:r>
              <a:rPr lang="pt-BR" dirty="0"/>
              <a:t> com interface PS2, esta informação é colocada em três pacotes e enviada ao </a:t>
            </a:r>
            <a:r>
              <a:rPr lang="pt-BR" i="1" dirty="0"/>
              <a:t>host</a:t>
            </a:r>
            <a:r>
              <a:rPr lang="pt-BR" dirty="0"/>
              <a:t> pela porta PS2. </a:t>
            </a:r>
          </a:p>
          <a:p>
            <a:r>
              <a:rPr lang="pt-BR" dirty="0"/>
              <a:t>No modo </a:t>
            </a:r>
            <a:r>
              <a:rPr lang="pt-BR" i="1" dirty="0" err="1"/>
              <a:t>stream</a:t>
            </a:r>
            <a:r>
              <a:rPr lang="pt-BR" dirty="0"/>
              <a:t>, um mouse PS2 envia os pacotes continuamente em uma taxa de amostragem </a:t>
            </a:r>
            <a:r>
              <a:rPr lang="pt-BR" dirty="0" err="1"/>
              <a:t>pré</a:t>
            </a:r>
            <a:r>
              <a:rPr lang="pt-BR" dirty="0"/>
              <a:t>-projetada</a:t>
            </a:r>
          </a:p>
        </p:txBody>
      </p:sp>
    </p:spTree>
    <p:extLst>
      <p:ext uri="{BB962C8B-B14F-4D97-AF65-F5344CB8AC3E}">
        <p14:creationId xmlns:p14="http://schemas.microsoft.com/office/powerpoint/2010/main" val="64169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Protocolo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relação entre as distâncias físicas é definida pelo parâmetro de resolução do mouse.  O valor </a:t>
            </a:r>
            <a:r>
              <a:rPr lang="pt-BR" sz="2400" i="1" dirty="0"/>
              <a:t>default</a:t>
            </a:r>
            <a:r>
              <a:rPr lang="pt-BR" sz="2400" dirty="0"/>
              <a:t> de resolução é 4 incrementos por milímetro. </a:t>
            </a:r>
          </a:p>
          <a:p>
            <a:r>
              <a:rPr lang="pt-BR" sz="2400" dirty="0"/>
              <a:t>Quando um mouse se move continuamente, o dado é transmitido em uma taxa regular.  A taxa é definida pelo parâmetro de taxa de amostragem do mouse.  O valor </a:t>
            </a:r>
            <a:r>
              <a:rPr lang="pt-BR" sz="2400" i="1" dirty="0"/>
              <a:t>default</a:t>
            </a:r>
            <a:r>
              <a:rPr lang="pt-BR" sz="2400" dirty="0"/>
              <a:t> da taxa de amostragem é 100 amostras por segundo. </a:t>
            </a:r>
          </a:p>
          <a:p>
            <a:r>
              <a:rPr lang="pt-BR" sz="2400" dirty="0"/>
              <a:t>Se um mouse se move muito rápido durante o período de amostragem e excede o máximo do contador, o contador é mantido na magnitude máxima na direção apropriada e dois bits de </a:t>
            </a:r>
            <a:r>
              <a:rPr lang="pt-BR" sz="2400" i="1" dirty="0"/>
              <a:t>overflow</a:t>
            </a:r>
            <a:r>
              <a:rPr lang="pt-BR" sz="2400" dirty="0"/>
              <a:t> sinalizam esta situação.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Protocolo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mouse reporta o movimento e as atividades dos botões em 3 </a:t>
            </a:r>
            <a:r>
              <a:rPr lang="pt-BR" sz="2400" i="1" dirty="0"/>
              <a:t>bytes</a:t>
            </a:r>
            <a:r>
              <a:rPr lang="pt-BR" sz="2400" dirty="0"/>
              <a:t>, que são enviados em três pacotes PS2.  O formato detalhado da informação dos 3 </a:t>
            </a:r>
            <a:r>
              <a:rPr lang="pt-BR" sz="2400" i="1" dirty="0"/>
              <a:t>bytes</a:t>
            </a:r>
            <a:r>
              <a:rPr lang="pt-BR" sz="2400" dirty="0"/>
              <a:t> é mostrado na tabela abaixo.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F7607A-72A0-2A01-5028-AB8502467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852936"/>
            <a:ext cx="6598551" cy="18722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Protocolo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tabela contém a seguinte informação:</a:t>
            </a:r>
          </a:p>
          <a:p>
            <a:pPr lvl="1"/>
            <a:r>
              <a:rPr lang="pt-BR" sz="2100" dirty="0"/>
              <a:t>x</a:t>
            </a:r>
            <a:r>
              <a:rPr lang="pt-BR" sz="2100" baseline="-25000" dirty="0"/>
              <a:t>8</a:t>
            </a:r>
            <a:r>
              <a:rPr lang="pt-BR" sz="2100" dirty="0"/>
              <a:t>, x</a:t>
            </a:r>
            <a:r>
              <a:rPr lang="pt-BR" sz="2100" baseline="-25000" dirty="0"/>
              <a:t>7</a:t>
            </a:r>
            <a:r>
              <a:rPr lang="pt-BR" sz="2100" dirty="0"/>
              <a:t>, ..., x</a:t>
            </a:r>
            <a:r>
              <a:rPr lang="pt-BR" sz="2100" baseline="-25000" dirty="0"/>
              <a:t>0</a:t>
            </a:r>
            <a:r>
              <a:rPr lang="pt-BR" sz="2100" dirty="0"/>
              <a:t>: movimento no eixo x em complemento de 2 </a:t>
            </a:r>
          </a:p>
          <a:p>
            <a:pPr lvl="1"/>
            <a:r>
              <a:rPr lang="pt-BR" sz="2100" dirty="0"/>
              <a:t>x</a:t>
            </a:r>
            <a:r>
              <a:rPr lang="pt-BR" sz="2100" baseline="-25000" dirty="0"/>
              <a:t>V</a:t>
            </a:r>
            <a:r>
              <a:rPr lang="pt-BR" sz="2100" dirty="0"/>
              <a:t>: </a:t>
            </a:r>
            <a:r>
              <a:rPr lang="pt-BR" sz="2100" i="1" dirty="0"/>
              <a:t>overflow</a:t>
            </a:r>
            <a:r>
              <a:rPr lang="pt-BR" sz="2100" dirty="0"/>
              <a:t> no movimento no eixo x</a:t>
            </a:r>
          </a:p>
          <a:p>
            <a:pPr lvl="1"/>
            <a:r>
              <a:rPr lang="pt-BR" sz="2100" dirty="0"/>
              <a:t>y</a:t>
            </a:r>
            <a:r>
              <a:rPr lang="pt-BR" sz="2100" baseline="-25000" dirty="0"/>
              <a:t>8</a:t>
            </a:r>
            <a:r>
              <a:rPr lang="pt-BR" sz="2100" dirty="0"/>
              <a:t>, y</a:t>
            </a:r>
            <a:r>
              <a:rPr lang="pt-BR" sz="2100" baseline="-25000" dirty="0"/>
              <a:t>7</a:t>
            </a:r>
            <a:r>
              <a:rPr lang="pt-BR" sz="2100" dirty="0"/>
              <a:t>, ..., y</a:t>
            </a:r>
            <a:r>
              <a:rPr lang="pt-BR" sz="2100" baseline="-25000" dirty="0"/>
              <a:t>0 </a:t>
            </a:r>
            <a:r>
              <a:rPr lang="pt-BR" sz="2100" dirty="0"/>
              <a:t>: movimento no eixo y em complemento de 2 </a:t>
            </a:r>
          </a:p>
          <a:p>
            <a:pPr lvl="1"/>
            <a:r>
              <a:rPr lang="pt-BR" sz="2100" dirty="0" err="1"/>
              <a:t>y</a:t>
            </a:r>
            <a:r>
              <a:rPr lang="pt-BR" sz="2100" baseline="-25000" dirty="0" err="1"/>
              <a:t>V</a:t>
            </a:r>
            <a:r>
              <a:rPr lang="pt-BR" sz="2100" dirty="0"/>
              <a:t>: </a:t>
            </a:r>
            <a:r>
              <a:rPr lang="pt-BR" sz="2100" i="1" dirty="0"/>
              <a:t>overflow</a:t>
            </a:r>
            <a:r>
              <a:rPr lang="pt-BR" sz="2100" dirty="0"/>
              <a:t> no movimento no eixo y</a:t>
            </a:r>
          </a:p>
          <a:p>
            <a:pPr lvl="1"/>
            <a:r>
              <a:rPr lang="pt-BR" sz="2100" dirty="0"/>
              <a:t>l: </a:t>
            </a:r>
            <a:r>
              <a:rPr lang="pt-BR" sz="2100" i="1" dirty="0"/>
              <a:t>status</a:t>
            </a:r>
            <a:r>
              <a:rPr lang="pt-BR" sz="2100" dirty="0"/>
              <a:t> do botão esquerdo (</a:t>
            </a:r>
            <a:r>
              <a:rPr lang="pt-BR" sz="2100" i="1" dirty="0" err="1"/>
              <a:t>left</a:t>
            </a:r>
            <a:r>
              <a:rPr lang="pt-BR" sz="2100" dirty="0"/>
              <a:t>), que é ‘1’ quando o botão esquerdo é pressionado</a:t>
            </a:r>
          </a:p>
          <a:p>
            <a:pPr lvl="1"/>
            <a:r>
              <a:rPr lang="pt-BR" sz="2100" dirty="0"/>
              <a:t>r: </a:t>
            </a:r>
            <a:r>
              <a:rPr lang="pt-BR" sz="2100" i="1" dirty="0"/>
              <a:t>status</a:t>
            </a:r>
            <a:r>
              <a:rPr lang="pt-BR" sz="2100" dirty="0"/>
              <a:t> do botão direito (</a:t>
            </a:r>
            <a:r>
              <a:rPr lang="pt-BR" sz="2100" i="1" dirty="0" err="1"/>
              <a:t>right</a:t>
            </a:r>
            <a:r>
              <a:rPr lang="pt-BR" sz="2100" dirty="0"/>
              <a:t>), que é ‘1’ quando o botão direito é pressionado</a:t>
            </a:r>
          </a:p>
          <a:p>
            <a:pPr lvl="1"/>
            <a:r>
              <a:rPr lang="pt-BR" sz="2100" dirty="0"/>
              <a:t>m: </a:t>
            </a:r>
            <a:r>
              <a:rPr lang="pt-BR" sz="2100" i="1" dirty="0"/>
              <a:t>status</a:t>
            </a:r>
            <a:r>
              <a:rPr lang="pt-BR" sz="2100" dirty="0"/>
              <a:t> do botão do meio (</a:t>
            </a:r>
            <a:r>
              <a:rPr lang="pt-BR" sz="2100" i="1" dirty="0" err="1"/>
              <a:t>middle</a:t>
            </a:r>
            <a:r>
              <a:rPr lang="pt-BR" sz="2100" dirty="0"/>
              <a:t>), que é ‘1’ quando o botão do meio é pressionado</a:t>
            </a:r>
          </a:p>
          <a:p>
            <a:endParaRPr lang="pt-BR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Mouse PS2</a:t>
            </a:r>
            <a:br>
              <a:rPr lang="pt-BR" dirty="0"/>
            </a:br>
            <a:r>
              <a:rPr lang="pt-BR" dirty="0"/>
              <a:t>Protocolo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Durante a transmissão, o </a:t>
            </a:r>
            <a:r>
              <a:rPr lang="pt-BR" sz="2400" i="1" dirty="0"/>
              <a:t>byte</a:t>
            </a:r>
            <a:r>
              <a:rPr lang="pt-BR" sz="2400" dirty="0"/>
              <a:t> 1 é enviado primeiro, seguido pelo </a:t>
            </a:r>
            <a:r>
              <a:rPr lang="pt-BR" sz="2400" i="1" dirty="0"/>
              <a:t>byte</a:t>
            </a:r>
            <a:r>
              <a:rPr lang="pt-BR" sz="2400" dirty="0"/>
              <a:t> 2 e por último pelo </a:t>
            </a:r>
            <a:r>
              <a:rPr lang="pt-BR" sz="2400" i="1" dirty="0"/>
              <a:t>byte</a:t>
            </a:r>
            <a:r>
              <a:rPr lang="pt-BR" sz="2400" dirty="0"/>
              <a:t> 3</a:t>
            </a:r>
          </a:p>
          <a:p>
            <a:r>
              <a:rPr lang="pt-BR" sz="2400" dirty="0"/>
              <a:t>Um mouse tem diversos modos de operação. </a:t>
            </a:r>
          </a:p>
          <a:p>
            <a:r>
              <a:rPr lang="pt-BR" sz="2400" dirty="0"/>
              <a:t>O mais comumente usado é o modo </a:t>
            </a:r>
            <a:r>
              <a:rPr lang="pt-BR" sz="2400" i="1" dirty="0" err="1"/>
              <a:t>stream</a:t>
            </a:r>
            <a:r>
              <a:rPr lang="pt-BR" sz="2400" dirty="0"/>
              <a:t>, no qual o mouse envia os três pacotes quando ele detecta movimento ou atividade nos botões</a:t>
            </a:r>
          </a:p>
          <a:p>
            <a:r>
              <a:rPr lang="pt-BR" sz="2400" dirty="0"/>
              <a:t>Se o movimento é contínuo o dado é gerado em uma taxa pré-definida. </a:t>
            </a:r>
          </a:p>
        </p:txBody>
      </p:sp>
    </p:spTree>
    <p:extLst>
      <p:ext uri="{BB962C8B-B14F-4D97-AF65-F5344CB8AC3E}">
        <p14:creationId xmlns:p14="http://schemas.microsoft.com/office/powerpoint/2010/main" val="1480867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3934</TotalTime>
  <Words>2013</Words>
  <Application>Microsoft Office PowerPoint</Application>
  <PresentationFormat>Apresentação na tela (4:3)</PresentationFormat>
  <Paragraphs>130</Paragraphs>
  <Slides>31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Bookman Old Style</vt:lpstr>
      <vt:lpstr>Calibri</vt:lpstr>
      <vt:lpstr>Gill Sans MT</vt:lpstr>
      <vt:lpstr>Wingdings</vt:lpstr>
      <vt:lpstr>Wingdings 3</vt:lpstr>
      <vt:lpstr>Origem</vt:lpstr>
      <vt:lpstr>ELE08572-Sistemas Digitais</vt:lpstr>
      <vt:lpstr>Parte 2- Módulos de Entrada e Saída</vt:lpstr>
      <vt:lpstr>Mouse PS2 Tópicos</vt:lpstr>
      <vt:lpstr>Mouse PS2 Introdução</vt:lpstr>
      <vt:lpstr>Mouse PS2 Introdução</vt:lpstr>
      <vt:lpstr>Mouse PS2 Protocolo </vt:lpstr>
      <vt:lpstr>Mouse PS2 Protocolo </vt:lpstr>
      <vt:lpstr>Mouse PS2 Protocolo </vt:lpstr>
      <vt:lpstr>Mouse PS2 Protocolo </vt:lpstr>
      <vt:lpstr>Mouse PS2 Introdução</vt:lpstr>
      <vt:lpstr>Mouse PS2 Introdução</vt:lpstr>
      <vt:lpstr>Mouse PS2 Procedimento de inicialização do mouse</vt:lpstr>
      <vt:lpstr>Mouse PS2 Procedimento de inicialização do mouse</vt:lpstr>
      <vt:lpstr>Mouse PS2 Procedimento de inicialização do mouse</vt:lpstr>
      <vt:lpstr>Mouse PS2 Procedimento de inicialização do mouse</vt:lpstr>
      <vt:lpstr>Mouse PS2 Circuito de interface do mouse</vt:lpstr>
      <vt:lpstr>Mouse PS2 Circuito de interface do mouse</vt:lpstr>
      <vt:lpstr>Mouse PS2 Circuito de interface do mouse</vt:lpstr>
      <vt:lpstr>Mouse PS2 Circuito de interface do mouse</vt:lpstr>
      <vt:lpstr>Mouse PS2 Circuito de interface do mouse</vt:lpstr>
      <vt:lpstr>Mouse PS2 Circuito de interface do mouse</vt:lpstr>
      <vt:lpstr>Mouse PS2 Circuito de interface do mouse</vt:lpstr>
      <vt:lpstr>Mouse PS2 Circuito de interface do mouse</vt:lpstr>
      <vt:lpstr>Mouse PS2 Circuito de teste do mouse</vt:lpstr>
      <vt:lpstr>Mouse PS2 Circuito de teste do mouse</vt:lpstr>
      <vt:lpstr>Mouse PS2 Circuito de teste do mouse</vt:lpstr>
      <vt:lpstr>Mouse PS2 Circuito de teste do mouse</vt:lpstr>
      <vt:lpstr>Mouse PS2 Circuito de teste do mouse</vt:lpstr>
      <vt:lpstr>Mouse PS2 Circuito de teste do mouse</vt:lpstr>
      <vt:lpstr>Mouse PS2 Circuito de teste do mouse</vt:lpstr>
      <vt:lpstr>Mouse PS2 Circuito de teste do mouse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Usuário do Windows</cp:lastModifiedBy>
  <cp:revision>992</cp:revision>
  <dcterms:created xsi:type="dcterms:W3CDTF">2018-02-19T15:01:38Z</dcterms:created>
  <dcterms:modified xsi:type="dcterms:W3CDTF">2022-06-16T23:45:06Z</dcterms:modified>
</cp:coreProperties>
</file>