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notesMasterIdLst>
    <p:notesMasterId r:id="rId12"/>
  </p:notesMasterIdLst>
  <p:sldIdLst>
    <p:sldId id="256" r:id="rId2"/>
    <p:sldId id="258" r:id="rId3"/>
    <p:sldId id="268" r:id="rId4"/>
    <p:sldId id="387" r:id="rId5"/>
    <p:sldId id="270" r:id="rId6"/>
    <p:sldId id="388" r:id="rId7"/>
    <p:sldId id="273" r:id="rId8"/>
    <p:sldId id="389" r:id="rId9"/>
    <p:sldId id="272" r:id="rId10"/>
    <p:sldId id="286" r:id="rId1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400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6A2D5A-62D1-4473-8585-15FE3000E713}" type="datetimeFigureOut">
              <a:rPr lang="en-US" smtClean="0"/>
              <a:t>7/25/2022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720EFE-441A-4F6A-BEE1-C36E4C3C1B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704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D293E6-773F-4752-BF5B-5A3285FFD8CF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5204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720EFE-441A-4F6A-BEE1-C36E4C3C1BD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3121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0D1E9E6C-DE82-4FB1-B094-B0E172B4A5AC}" type="datetimeFigureOut">
              <a:rPr lang="pt-BR" smtClean="0"/>
              <a:pPr/>
              <a:t>25/07/2022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pt-BR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31249730-C585-4D65-A600-FE701BBA28AC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21" name="Retângulo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tângulo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tângulo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tângulo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E9E6C-DE82-4FB1-B094-B0E172B4A5AC}" type="datetimeFigureOut">
              <a:rPr lang="pt-BR" smtClean="0"/>
              <a:pPr/>
              <a:t>25/07/2022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49730-C585-4D65-A600-FE701BBA28AC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E9E6C-DE82-4FB1-B094-B0E172B4A5AC}" type="datetimeFigureOut">
              <a:rPr lang="pt-BR" smtClean="0"/>
              <a:pPr/>
              <a:t>25/07/2022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49730-C585-4D65-A600-FE701BBA28AC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riângulo isósceles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E9E6C-DE82-4FB1-B094-B0E172B4A5AC}" type="datetimeFigureOut">
              <a:rPr lang="pt-BR" smtClean="0"/>
              <a:pPr/>
              <a:t>25/07/2022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49730-C585-4D65-A600-FE701BBA28AC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0D1E9E6C-DE82-4FB1-B094-B0E172B4A5AC}" type="datetimeFigureOut">
              <a:rPr lang="pt-BR" smtClean="0"/>
              <a:pPr/>
              <a:t>25/07/2022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31249730-C585-4D65-A600-FE701BBA28AC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E9E6C-DE82-4FB1-B094-B0E172B4A5AC}" type="datetimeFigureOut">
              <a:rPr lang="pt-BR" smtClean="0"/>
              <a:pPr/>
              <a:t>25/07/2022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49730-C585-4D65-A600-FE701BBA28AC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E9E6C-DE82-4FB1-B094-B0E172B4A5AC}" type="datetimeFigureOut">
              <a:rPr lang="pt-BR" smtClean="0"/>
              <a:pPr/>
              <a:t>25/07/2022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49730-C585-4D65-A600-FE701BBA28AC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E9E6C-DE82-4FB1-B094-B0E172B4A5AC}" type="datetimeFigureOut">
              <a:rPr lang="pt-BR" smtClean="0"/>
              <a:pPr/>
              <a:t>25/07/2022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49730-C585-4D65-A600-FE701BBA28AC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6" name="Triângulo isósceles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E9E6C-DE82-4FB1-B094-B0E172B4A5AC}" type="datetimeFigureOut">
              <a:rPr lang="pt-BR" smtClean="0"/>
              <a:pPr/>
              <a:t>25/07/2022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49730-C585-4D65-A600-FE701BBA28AC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5" name="Conector reto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riângulo isósceles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E9E6C-DE82-4FB1-B094-B0E172B4A5AC}" type="datetimeFigureOut">
              <a:rPr lang="pt-BR" smtClean="0"/>
              <a:pPr/>
              <a:t>25/07/2022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49730-C585-4D65-A600-FE701BBA28AC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Conector reto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Triângulo isósceles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Espaço Reservado para Conteúdo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pt-BR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E9E6C-DE82-4FB1-B094-B0E172B4A5AC}" type="datetimeFigureOut">
              <a:rPr lang="pt-BR" smtClean="0"/>
              <a:pPr/>
              <a:t>25/07/2022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249730-C585-4D65-A600-FE701BBA28AC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riângulo isósceles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os estilos do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0D1E9E6C-DE82-4FB1-B094-B0E172B4A5AC}" type="datetimeFigureOut">
              <a:rPr lang="pt-BR" smtClean="0"/>
              <a:pPr/>
              <a:t>25/07/2022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1249730-C585-4D65-A600-FE701BBA28AC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28" name="Conector reto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Conector reto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Triângulo isósceles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ELE08572-Sistemas Digitais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err="1"/>
              <a:t>Profa</a:t>
            </a:r>
            <a:r>
              <a:rPr lang="pt-BR" dirty="0"/>
              <a:t>. </a:t>
            </a:r>
            <a:r>
              <a:rPr lang="pt-BR" dirty="0" err="1"/>
              <a:t>Eliete</a:t>
            </a:r>
            <a:r>
              <a:rPr lang="pt-BR" dirty="0"/>
              <a:t> Caldeira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6632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pt-BR" dirty="0"/>
              <a:t>Controlador VGA I: Modo Gráfico</a:t>
            </a:r>
            <a:br>
              <a:rPr lang="pt-BR" dirty="0"/>
            </a:br>
            <a:r>
              <a:rPr lang="pt-BR" dirty="0"/>
              <a:t>Sincronismo de vídeo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Crie um projeto novo </a:t>
            </a:r>
            <a:r>
              <a:rPr lang="pt-BR" sz="2400" dirty="0" err="1"/>
              <a:t>sync_test</a:t>
            </a:r>
            <a:endParaRPr lang="pt-BR" sz="2400" dirty="0"/>
          </a:p>
          <a:p>
            <a:pPr lvl="1"/>
            <a:r>
              <a:rPr lang="pt-BR" sz="2000" dirty="0"/>
              <a:t>Adicione uma cópia do arquivo que descreve o circuito de teste (vga_sync_test.vhd) o qual foi modificado para usar 12 bits de cores.  O arquivo está disponível no Classroom</a:t>
            </a:r>
          </a:p>
          <a:p>
            <a:pPr lvl="1"/>
            <a:r>
              <a:rPr lang="pt-BR" sz="2000" dirty="0"/>
              <a:t>Adicione uma cópia do arquivo que descreve o circuito de sincronismo de vídeo (vga_sync.vhd) modificado para usar um clock de 100MHz</a:t>
            </a:r>
          </a:p>
          <a:p>
            <a:pPr lvl="1"/>
            <a:r>
              <a:rPr lang="pt-BR" sz="1700" dirty="0"/>
              <a:t>Inclua uma cópia do arquivo de </a:t>
            </a:r>
            <a:r>
              <a:rPr lang="pt-BR" sz="1700" i="1" dirty="0"/>
              <a:t>constraints</a:t>
            </a:r>
            <a:r>
              <a:rPr lang="pt-BR" sz="1700" dirty="0"/>
              <a:t> xdc geral da placa Nexys A7 (</a:t>
            </a:r>
            <a:r>
              <a:rPr lang="pt-BR" sz="1700" i="1" dirty="0"/>
              <a:t>Nexys4_DDR_chu.xdc</a:t>
            </a:r>
            <a:r>
              <a:rPr lang="pt-BR" sz="1700" dirty="0"/>
              <a:t>) disponível no diretório </a:t>
            </a:r>
            <a:r>
              <a:rPr lang="pt-BR" sz="1700" i="1" dirty="0"/>
              <a:t>chap00_constraint </a:t>
            </a:r>
            <a:r>
              <a:rPr lang="pt-BR" sz="1700" dirty="0"/>
              <a:t>e comente (colocando #) os pinos que não serão utilizados </a:t>
            </a:r>
          </a:p>
          <a:p>
            <a:pPr lvl="1"/>
            <a:r>
              <a:rPr lang="pt-BR" sz="2000" dirty="0"/>
              <a:t>Gere o arquivo de programação e configure a placa que deve ter um cabo </a:t>
            </a:r>
            <a:r>
              <a:rPr lang="pt-BR" sz="2000" i="1" dirty="0"/>
              <a:t>vga</a:t>
            </a:r>
            <a:r>
              <a:rPr lang="pt-BR" sz="2000" dirty="0"/>
              <a:t> conectando a um monitor </a:t>
            </a:r>
            <a:r>
              <a:rPr lang="pt-BR" sz="2000" i="1" dirty="0"/>
              <a:t>vga</a:t>
            </a:r>
            <a:r>
              <a:rPr lang="pt-BR" sz="2000" dirty="0"/>
              <a:t> compatível.  </a:t>
            </a:r>
          </a:p>
          <a:p>
            <a:pPr lvl="1"/>
            <a:r>
              <a:rPr lang="pt-BR" sz="2000" dirty="0"/>
              <a:t>Teste o circuito mudando as 12 chaves </a:t>
            </a:r>
            <a:r>
              <a:rPr lang="pt-BR" sz="2000" i="1" dirty="0"/>
              <a:t>sw</a:t>
            </a:r>
            <a:r>
              <a:rPr lang="pt-BR" sz="2000" dirty="0"/>
              <a:t> da direita para obter cores diferentes no monitor.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Projeto 26- Sincronismo de vídeo</a:t>
            </a:r>
            <a:endParaRPr lang="pt-BR" i="1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Capítulo 12- Controlador VGA I: Modo Gráfico</a:t>
            </a:r>
            <a:endParaRPr lang="pt-BR" i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>
                <a:solidFill>
                  <a:schemeClr val="tx1"/>
                </a:solidFill>
              </a:rPr>
              <a:t>Introdução ao Sistema de Vídeo</a:t>
            </a:r>
            <a:br>
              <a:rPr lang="pt-BR" dirty="0">
                <a:solidFill>
                  <a:schemeClr val="tx1"/>
                </a:solidFill>
              </a:rPr>
            </a:br>
            <a:r>
              <a:rPr lang="pt-BR" dirty="0">
                <a:solidFill>
                  <a:schemeClr val="tx1"/>
                </a:solidFill>
              </a:rPr>
              <a:t>Porta VGA na placa Nexys A7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3709998"/>
          </a:xfrm>
        </p:spPr>
        <p:txBody>
          <a:bodyPr>
            <a:normAutofit/>
          </a:bodyPr>
          <a:lstStyle/>
          <a:p>
            <a:r>
              <a:rPr lang="pt-BR" dirty="0"/>
              <a:t>A placa Nexys A7 usa 14 sinais da FPGA para criar uma porta VGA com 12 bits de cor </a:t>
            </a:r>
            <a:r>
              <a:rPr lang="pt-BR" i="1" dirty="0"/>
              <a:t>rgb</a:t>
            </a:r>
            <a:r>
              <a:rPr lang="pt-BR" dirty="0"/>
              <a:t> e dois sinais de sincronismo padrão (</a:t>
            </a:r>
            <a:r>
              <a:rPr lang="pt-BR" b="1" dirty="0"/>
              <a:t>hsync</a:t>
            </a:r>
            <a:r>
              <a:rPr lang="pt-BR" dirty="0"/>
              <a:t> – sincronismo horizontal e </a:t>
            </a:r>
            <a:r>
              <a:rPr lang="pt-BR" b="1" dirty="0"/>
              <a:t>vsync</a:t>
            </a:r>
            <a:r>
              <a:rPr lang="pt-BR" dirty="0"/>
              <a:t> – sincronismo vertical). </a:t>
            </a:r>
          </a:p>
          <a:p>
            <a:r>
              <a:rPr lang="pt-BR" dirty="0"/>
              <a:t>Os sinais de cores usam um circuito semelhante a um conversor D/A em conjunção com a resistência de terminação do monitor VGA para criar 4096 níveis de tensão nos sinais </a:t>
            </a:r>
            <a:r>
              <a:rPr lang="pt-BR" i="1" dirty="0"/>
              <a:t>red, green</a:t>
            </a:r>
            <a:r>
              <a:rPr lang="pt-BR" dirty="0"/>
              <a:t>, e </a:t>
            </a:r>
            <a:r>
              <a:rPr lang="pt-BR" i="1" dirty="0"/>
              <a:t>blue.</a:t>
            </a:r>
            <a:endParaRPr lang="pt-BR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pt-BR" dirty="0">
                <a:solidFill>
                  <a:schemeClr val="tx1"/>
                </a:solidFill>
              </a:rPr>
              <a:t>Introdução ao Sistema de Vídeo</a:t>
            </a:r>
            <a:br>
              <a:rPr lang="pt-BR" dirty="0">
                <a:solidFill>
                  <a:schemeClr val="tx1"/>
                </a:solidFill>
              </a:rPr>
            </a:br>
            <a:r>
              <a:rPr lang="pt-BR" dirty="0">
                <a:solidFill>
                  <a:schemeClr val="tx1"/>
                </a:solidFill>
              </a:rPr>
              <a:t>Porta VGA na placa Nexys A7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196752"/>
            <a:ext cx="8229600" cy="4937760"/>
          </a:xfrm>
        </p:spPr>
        <p:txBody>
          <a:bodyPr>
            <a:normAutofit/>
          </a:bodyPr>
          <a:lstStyle/>
          <a:p>
            <a:r>
              <a:rPr lang="pt-BR" dirty="0"/>
              <a:t>Este circuito é mostrado na figura a seguir. </a:t>
            </a: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AB1833B1-181F-258F-2D52-DB5713A80F1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11760" y="1695176"/>
          <a:ext cx="5300357" cy="42541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3409920" imgH="2736720" progId="Paint.Picture.1">
                  <p:embed/>
                </p:oleObj>
              </mc:Choice>
              <mc:Fallback>
                <p:oleObj name="Bitmap Image" r:id="rId2" imgW="3409920" imgH="2736720" progId="Paint.Picture.1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AB1833B1-181F-258F-2D52-DB5713A80F1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411760" y="1695176"/>
                        <a:ext cx="5300357" cy="425410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71665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>
                <a:solidFill>
                  <a:schemeClr val="tx1"/>
                </a:solidFill>
              </a:rPr>
              <a:t>Introdução ao Sistema de Vídeo</a:t>
            </a:r>
            <a:br>
              <a:rPr lang="pt-BR" dirty="0">
                <a:solidFill>
                  <a:schemeClr val="tx1"/>
                </a:solidFill>
              </a:rPr>
            </a:br>
            <a:r>
              <a:rPr lang="pt-BR" dirty="0">
                <a:solidFill>
                  <a:schemeClr val="tx1"/>
                </a:solidFill>
              </a:rPr>
              <a:t>Porta VGA na placa Nexys A7</a:t>
            </a:r>
            <a:endParaRPr lang="pt-BR" dirty="0">
              <a:solidFill>
                <a:srgbClr val="FF0000"/>
              </a:solidFill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829180" cy="4937760"/>
          </a:xfrm>
        </p:spPr>
        <p:txBody>
          <a:bodyPr>
            <a:normAutofit/>
          </a:bodyPr>
          <a:lstStyle/>
          <a:p>
            <a:r>
              <a:rPr lang="pt-BR" dirty="0"/>
              <a:t>Este circuito, produz sinais que se sucedem em incrementos iguais desde 0V (totalmente </a:t>
            </a:r>
            <a:r>
              <a:rPr lang="pt-BR" i="1" dirty="0"/>
              <a:t>off</a:t>
            </a:r>
            <a:r>
              <a:rPr lang="pt-BR" dirty="0"/>
              <a:t>) até 0,7V (totalmente </a:t>
            </a:r>
            <a:r>
              <a:rPr lang="pt-BR" i="1" dirty="0" err="1"/>
              <a:t>on</a:t>
            </a:r>
            <a:r>
              <a:rPr lang="pt-BR" dirty="0"/>
              <a:t>). </a:t>
            </a:r>
          </a:p>
          <a:p>
            <a:r>
              <a:rPr lang="pt-BR" dirty="0"/>
              <a:t>Usando este circuito é possível mostrar no monitor 4096 cores diferentes, uma para cada combinação dos 12 bits. 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D0DCBABC-C492-F90B-6D34-C240F98E812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48064" y="1412776"/>
          <a:ext cx="3816350" cy="4972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3816360" imgH="4971960" progId="Paint.Picture.1">
                  <p:embed/>
                </p:oleObj>
              </mc:Choice>
              <mc:Fallback>
                <p:oleObj name="Bitmap Image" r:id="rId3" imgW="3816360" imgH="4971960" progId="Paint.Picture.1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D0DCBABC-C492-F90B-6D34-C240F98E812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148064" y="1412776"/>
                        <a:ext cx="3816350" cy="4972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>
                <a:solidFill>
                  <a:schemeClr val="tx1"/>
                </a:solidFill>
              </a:rPr>
              <a:t>Controlador VGA I: Modo Gráfico</a:t>
            </a:r>
            <a:br>
              <a:rPr lang="pt-BR" dirty="0">
                <a:solidFill>
                  <a:schemeClr val="tx1"/>
                </a:solidFill>
              </a:rPr>
            </a:br>
            <a:r>
              <a:rPr lang="pt-BR" dirty="0">
                <a:solidFill>
                  <a:schemeClr val="tx1"/>
                </a:solidFill>
              </a:rPr>
              <a:t>Porta VGA na placa Nexys A7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Os sinais da FPGA são conectados a um conector sub miniatura de 15 pinos D (</a:t>
            </a:r>
            <a:r>
              <a:rPr lang="pt-BR" sz="2400" dirty="0" err="1"/>
              <a:t>Db</a:t>
            </a:r>
            <a:r>
              <a:rPr lang="pt-BR" sz="2400" dirty="0"/>
              <a:t>-15). </a:t>
            </a:r>
          </a:p>
          <a:p>
            <a:r>
              <a:rPr lang="pt-BR" sz="2400" dirty="0"/>
              <a:t>Os sinais de vídeo são analógicos e o controlador de vídeo usa um conversor D/A para gerar a saída no nível analógico desejado.  </a:t>
            </a:r>
          </a:p>
          <a:p>
            <a:r>
              <a:rPr lang="pt-BR" sz="2400" dirty="0"/>
              <a:t>Se um sinal de vídeo é representado por uma palavra de N</a:t>
            </a:r>
            <a:r>
              <a:rPr lang="pt-BR" sz="2400" i="1" dirty="0"/>
              <a:t> bits</a:t>
            </a:r>
            <a:r>
              <a:rPr lang="pt-BR" sz="2400" dirty="0"/>
              <a:t>, ele pode ser convertido a 2</a:t>
            </a:r>
            <a:r>
              <a:rPr lang="pt-BR" sz="2400" baseline="30000" dirty="0"/>
              <a:t>N</a:t>
            </a:r>
            <a:r>
              <a:rPr lang="pt-BR" sz="2400" dirty="0"/>
              <a:t> níveis analógicos.  Os 3 sinais de vídeo podem gerar 2</a:t>
            </a:r>
            <a:r>
              <a:rPr lang="pt-BR" sz="2400" baseline="30000" dirty="0"/>
              <a:t>3N</a:t>
            </a:r>
            <a:r>
              <a:rPr lang="pt-BR" sz="2400" dirty="0"/>
              <a:t> diferentes cores. </a:t>
            </a:r>
          </a:p>
          <a:p>
            <a:r>
              <a:rPr lang="pt-BR" sz="2400" dirty="0"/>
              <a:t>Na placa Nexys A7 é possível gerar 2</a:t>
            </a:r>
            <a:r>
              <a:rPr lang="pt-BR" sz="2400" baseline="30000" dirty="0"/>
              <a:t>12</a:t>
            </a:r>
            <a:r>
              <a:rPr lang="pt-BR" sz="2400" dirty="0"/>
              <a:t> cores onde 12 é o número de </a:t>
            </a:r>
            <a:r>
              <a:rPr lang="pt-BR" sz="2400" i="1" dirty="0"/>
              <a:t>bits</a:t>
            </a:r>
            <a:r>
              <a:rPr lang="pt-BR" sz="2400" dirty="0"/>
              <a:t> das 3 cores juntas (4 </a:t>
            </a:r>
            <a:r>
              <a:rPr lang="pt-BR" sz="2400" i="1" dirty="0"/>
              <a:t>Red</a:t>
            </a:r>
            <a:r>
              <a:rPr lang="pt-BR" sz="2400" dirty="0"/>
              <a:t> + 4 </a:t>
            </a:r>
            <a:r>
              <a:rPr lang="pt-BR" sz="2400" i="1" dirty="0"/>
              <a:t>Green</a:t>
            </a:r>
            <a:r>
              <a:rPr lang="pt-BR" sz="2400" dirty="0"/>
              <a:t> + 4 </a:t>
            </a:r>
            <a:r>
              <a:rPr lang="pt-BR" sz="2400" i="1" dirty="0"/>
              <a:t>Blue</a:t>
            </a:r>
            <a:r>
              <a:rPr lang="pt-BR" sz="2400" dirty="0"/>
              <a:t>), ou seja, N = 4. 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>
                <a:solidFill>
                  <a:schemeClr val="tx1"/>
                </a:solidFill>
              </a:rPr>
              <a:t>Controlador VGA I: Modo Gráfico</a:t>
            </a:r>
            <a:br>
              <a:rPr lang="pt-BR" dirty="0">
                <a:solidFill>
                  <a:schemeClr val="tx1"/>
                </a:solidFill>
              </a:rPr>
            </a:br>
            <a:r>
              <a:rPr lang="pt-BR" dirty="0">
                <a:solidFill>
                  <a:schemeClr val="tx1"/>
                </a:solidFill>
              </a:rPr>
              <a:t>Porta VGA na placa Nexys A7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Se todos os </a:t>
            </a:r>
            <a:r>
              <a:rPr lang="pt-BR" sz="2400" i="1" dirty="0"/>
              <a:t>bits</a:t>
            </a:r>
            <a:r>
              <a:rPr lang="pt-BR" sz="2400" dirty="0"/>
              <a:t> </a:t>
            </a:r>
            <a:r>
              <a:rPr lang="pt-BR" sz="2400" i="1" dirty="0"/>
              <a:t>Red</a:t>
            </a:r>
            <a:r>
              <a:rPr lang="pt-BR" sz="2400" dirty="0"/>
              <a:t> tiverem o mesmo valor (“0000” ou “1111”), todos os </a:t>
            </a:r>
            <a:r>
              <a:rPr lang="pt-BR" sz="2400" i="1" dirty="0"/>
              <a:t>bits</a:t>
            </a:r>
            <a:r>
              <a:rPr lang="pt-BR" sz="2400" dirty="0"/>
              <a:t> de </a:t>
            </a:r>
            <a:r>
              <a:rPr lang="pt-BR" sz="2400" i="1" dirty="0"/>
              <a:t>Green</a:t>
            </a:r>
            <a:r>
              <a:rPr lang="pt-BR" sz="2400" dirty="0"/>
              <a:t> tiverem o mesmo valor (“0000” ou “1111”) e todos os </a:t>
            </a:r>
            <a:r>
              <a:rPr lang="pt-BR" sz="2400" i="1" dirty="0"/>
              <a:t>bits</a:t>
            </a:r>
            <a:r>
              <a:rPr lang="pt-BR" sz="2400" dirty="0"/>
              <a:t> de </a:t>
            </a:r>
            <a:r>
              <a:rPr lang="pt-BR" sz="2400" i="1" dirty="0"/>
              <a:t>Blue</a:t>
            </a:r>
            <a:r>
              <a:rPr lang="pt-BR" sz="2400" dirty="0"/>
              <a:t> tiverem o mesmo valor (“0000” ou “1111”) teremos um sistema com 12 cores como o da tabela. 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03648" y="3073112"/>
            <a:ext cx="5741615" cy="3308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05740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pt-BR" dirty="0">
                <a:solidFill>
                  <a:schemeClr val="tx1"/>
                </a:solidFill>
              </a:rPr>
              <a:t>Controlador VGA I: Modo Gráfico</a:t>
            </a:r>
            <a:br>
              <a:rPr lang="pt-BR" dirty="0">
                <a:solidFill>
                  <a:schemeClr val="tx1"/>
                </a:solidFill>
              </a:rPr>
            </a:br>
            <a:r>
              <a:rPr lang="pt-BR" dirty="0">
                <a:solidFill>
                  <a:schemeClr val="tx1"/>
                </a:solidFill>
              </a:rPr>
              <a:t>Porta VGA na placa Nexys A7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 todos os 12 bits tiverem o mesmo valor (“000000000000” ou “111111111111”), teremos o sistema preto e branco do monitor monocromático</a:t>
            </a:r>
          </a:p>
          <a:p>
            <a:endParaRPr lang="pt-BR" sz="2400" dirty="0"/>
          </a:p>
          <a:p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r>
              <a:rPr lang="pt-BR" sz="2400" dirty="0"/>
              <a:t>Um controlador de vídeo deve ser criado na FPGA para acionar os sinais de sincronismo e de cor com a temporização correspondente para produzir um sistema que funcione no padrão VGA.</a:t>
            </a:r>
          </a:p>
          <a:p>
            <a:endParaRPr kumimoji="0" lang="pt-BR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8940042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Controlador VGA I: Modo Gráfico</a:t>
            </a:r>
            <a:br>
              <a:rPr lang="pt-BR" dirty="0"/>
            </a:br>
            <a:r>
              <a:rPr lang="pt-BR" dirty="0"/>
              <a:t>Sincronismo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Para verificar a operação do circuito de sincronismo pode-se conectar o sinal </a:t>
            </a:r>
            <a:r>
              <a:rPr lang="pt-BR" sz="2400" i="1" dirty="0"/>
              <a:t>rgb</a:t>
            </a:r>
            <a:r>
              <a:rPr lang="pt-BR" sz="2400" dirty="0"/>
              <a:t> a doze chaves, </a:t>
            </a:r>
            <a:r>
              <a:rPr lang="pt-BR" sz="2400" i="1" dirty="0"/>
              <a:t>sw</a:t>
            </a:r>
            <a:r>
              <a:rPr lang="pt-BR" sz="2400" dirty="0"/>
              <a:t>. </a:t>
            </a:r>
          </a:p>
          <a:p>
            <a:r>
              <a:rPr lang="pt-BR" sz="2400" dirty="0"/>
              <a:t>Pode-se variar entre as 4096 possíveis combinações e verificar as cores definidas. </a:t>
            </a:r>
          </a:p>
          <a:p>
            <a:r>
              <a:rPr lang="pt-BR" sz="2400" dirty="0"/>
              <a:t>A região visível inteira deve se tornar de uma única cor. 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em">
  <a:themeElements>
    <a:clrScheme name="Origem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em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em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3386</TotalTime>
  <Words>667</Words>
  <Application>Microsoft Office PowerPoint</Application>
  <PresentationFormat>On-screen Show (4:3)</PresentationFormat>
  <Paragraphs>37</Paragraphs>
  <Slides>10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Bookman Old Style</vt:lpstr>
      <vt:lpstr>Calibri</vt:lpstr>
      <vt:lpstr>Gill Sans MT</vt:lpstr>
      <vt:lpstr>Wingdings</vt:lpstr>
      <vt:lpstr>Wingdings 3</vt:lpstr>
      <vt:lpstr>Origem</vt:lpstr>
      <vt:lpstr>Bitmap Image</vt:lpstr>
      <vt:lpstr>ELE08572-Sistemas Digitais</vt:lpstr>
      <vt:lpstr>Projeto 26- Sincronismo de vídeo</vt:lpstr>
      <vt:lpstr>Introdução ao Sistema de Vídeo Porta VGA na placa Nexys A7</vt:lpstr>
      <vt:lpstr>Introdução ao Sistema de Vídeo Porta VGA na placa Nexys A7</vt:lpstr>
      <vt:lpstr>Introdução ao Sistema de Vídeo Porta VGA na placa Nexys A7</vt:lpstr>
      <vt:lpstr>Controlador VGA I: Modo Gráfico Porta VGA na placa Nexys A7</vt:lpstr>
      <vt:lpstr>Controlador VGA I: Modo Gráfico Porta VGA na placa Nexys A7</vt:lpstr>
      <vt:lpstr>Controlador VGA I: Modo Gráfico Porta VGA na placa Nexys A7</vt:lpstr>
      <vt:lpstr>Controlador VGA I: Modo Gráfico Sincronismo</vt:lpstr>
      <vt:lpstr>Controlador VGA I: Modo Gráfico Sincronismo de vídeo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ELE08572-Sistemas Digitais</dc:title>
  <dc:creator>Eliete Maria de Oliveira Caldeira</dc:creator>
  <cp:lastModifiedBy>Eliete Caldeira</cp:lastModifiedBy>
  <cp:revision>745</cp:revision>
  <dcterms:created xsi:type="dcterms:W3CDTF">2018-02-19T15:01:38Z</dcterms:created>
  <dcterms:modified xsi:type="dcterms:W3CDTF">2022-07-25T14:17:07Z</dcterms:modified>
</cp:coreProperties>
</file>