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8" r:id="rId3"/>
    <p:sldId id="257" r:id="rId4"/>
    <p:sldId id="280" r:id="rId5"/>
    <p:sldId id="281" r:id="rId6"/>
    <p:sldId id="282" r:id="rId7"/>
    <p:sldId id="296" r:id="rId8"/>
    <p:sldId id="283" r:id="rId9"/>
    <p:sldId id="297" r:id="rId10"/>
    <p:sldId id="298" r:id="rId11"/>
    <p:sldId id="299" r:id="rId12"/>
    <p:sldId id="300" r:id="rId13"/>
    <p:sldId id="301" r:id="rId14"/>
    <p:sldId id="302" r:id="rId15"/>
    <p:sldId id="284" r:id="rId16"/>
    <p:sldId id="287" r:id="rId17"/>
    <p:sldId id="285" r:id="rId18"/>
    <p:sldId id="286" r:id="rId19"/>
    <p:sldId id="303" r:id="rId20"/>
    <p:sldId id="295" r:id="rId21"/>
    <p:sldId id="291" r:id="rId22"/>
    <p:sldId id="294" r:id="rId23"/>
    <p:sldId id="293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BE"/>
    <a:srgbClr val="FFA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C32065-7D0C-5550-2761-794F57A9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53" y="1484784"/>
            <a:ext cx="4943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EA1394-5BC6-8506-F5BA-8E688EB0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95400"/>
            <a:ext cx="58007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1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85FE75-A7C3-2EE0-360C-638BCD3B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019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3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78FD22-1044-4E60-72AC-2DFD42D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6181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AF36F5-AC3C-CD36-3257-557EEDA2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65845"/>
            <a:ext cx="73818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Note que o </a:t>
            </a:r>
            <a:r>
              <a:rPr lang="pt-BR" dirty="0" err="1"/>
              <a:t>testbench</a:t>
            </a:r>
            <a:r>
              <a:rPr lang="pt-BR" dirty="0"/>
              <a:t> instancia o componente sob teste, um contador universal com 3 bits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C391DB-4768-8521-04B6-A35B0FFD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59436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Cria um </a:t>
            </a:r>
            <a:r>
              <a:rPr lang="pt-BR" i="1" dirty="0" err="1"/>
              <a:t>clock</a:t>
            </a:r>
            <a:r>
              <a:rPr lang="pt-BR" dirty="0"/>
              <a:t> com período de 10ns, compatível com o </a:t>
            </a:r>
            <a:r>
              <a:rPr lang="pt-BR" i="1" dirty="0" err="1"/>
              <a:t>clock</a:t>
            </a:r>
            <a:r>
              <a:rPr lang="pt-BR" dirty="0"/>
              <a:t> da placa de 100MHz</a:t>
            </a:r>
          </a:p>
          <a:p>
            <a:r>
              <a:rPr lang="pt-BR" dirty="0"/>
              <a:t>Os valores ‘0’ e ‘1’ são atribuídos alternadamente ao sinal </a:t>
            </a:r>
            <a:r>
              <a:rPr lang="pt-BR" dirty="0" err="1"/>
              <a:t>clk</a:t>
            </a:r>
            <a:r>
              <a:rPr lang="pt-BR" dirty="0"/>
              <a:t>, e cada valor permanece por metade do período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Note que como não há nada que interrompa o </a:t>
            </a:r>
            <a:r>
              <a:rPr lang="pt-BR" i="1" dirty="0" err="1"/>
              <a:t>process</a:t>
            </a:r>
            <a:r>
              <a:rPr lang="pt-BR" dirty="0"/>
              <a:t>, ele continuará a ser executado indefinidamente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A83F20-68EF-9473-382E-A8F6E330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461962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sinal de </a:t>
            </a:r>
            <a:r>
              <a:rPr lang="pt-BR" i="1" dirty="0"/>
              <a:t>reset</a:t>
            </a:r>
            <a:r>
              <a:rPr lang="pt-BR" dirty="0"/>
              <a:t> é mudado para ‘1’ inicialmente e muda para ‘0’ após meio período de </a:t>
            </a:r>
            <a:r>
              <a:rPr lang="pt-BR" i="1" dirty="0" err="1"/>
              <a:t>clock</a:t>
            </a:r>
            <a:endParaRPr lang="pt-BR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 </a:t>
            </a:r>
            <a:r>
              <a:rPr lang="pt-BR" dirty="0" err="1"/>
              <a:t>commando</a:t>
            </a:r>
            <a:r>
              <a:rPr lang="pt-BR" dirty="0"/>
              <a:t> representa a condição de “</a:t>
            </a:r>
            <a:r>
              <a:rPr lang="pt-BR" dirty="0" err="1"/>
              <a:t>power-on</a:t>
            </a:r>
            <a:r>
              <a:rPr lang="pt-BR" dirty="0"/>
              <a:t>”, em que o reset é ativado momentaneamente para levar o Sistema ao estado inicial</a:t>
            </a:r>
          </a:p>
          <a:p>
            <a:r>
              <a:rPr lang="pt-BR" dirty="0"/>
              <a:t>Um pulso curto de </a:t>
            </a:r>
            <a:r>
              <a:rPr lang="pt-BR" i="1" dirty="0"/>
              <a:t>reset</a:t>
            </a:r>
            <a:r>
              <a:rPr lang="pt-BR" dirty="0"/>
              <a:t> é um bom mecanismo para inicialização, uma vez que em simulação os sinais iniciam com valor ‘U’, não com valor ‘0’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C63CB1-400D-CBD9-E536-962048CB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49244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último, o </a:t>
            </a:r>
            <a:r>
              <a:rPr lang="pt-BR" i="1" dirty="0" err="1"/>
              <a:t>process</a:t>
            </a:r>
            <a:r>
              <a:rPr lang="pt-BR" dirty="0"/>
              <a:t> de geração de estímulos gera outros sinais de teste. Esse </a:t>
            </a:r>
            <a:r>
              <a:rPr lang="pt-BR" i="1" dirty="0" err="1"/>
              <a:t>process</a:t>
            </a:r>
            <a:r>
              <a:rPr lang="pt-BR" dirty="0"/>
              <a:t> será executado uma vez até o </a:t>
            </a:r>
            <a:r>
              <a:rPr lang="pt-BR" i="1" dirty="0" err="1"/>
              <a:t>assert</a:t>
            </a:r>
            <a:r>
              <a:rPr lang="pt-BR" dirty="0"/>
              <a:t> </a:t>
            </a:r>
            <a:r>
              <a:rPr lang="pt-BR" i="1" dirty="0"/>
              <a:t>false</a:t>
            </a:r>
            <a:r>
              <a:rPr lang="pt-BR" dirty="0"/>
              <a:t> </a:t>
            </a:r>
          </a:p>
          <a:p>
            <a:r>
              <a:rPr lang="pt-BR" dirty="0"/>
              <a:t>Inicialmente são testadas as operações de </a:t>
            </a:r>
            <a:r>
              <a:rPr lang="pt-BR" dirty="0" err="1"/>
              <a:t>load</a:t>
            </a:r>
            <a:r>
              <a:rPr lang="pt-BR" dirty="0"/>
              <a:t> e </a:t>
            </a:r>
            <a:r>
              <a:rPr lang="pt-BR" dirty="0" err="1"/>
              <a:t>clear</a:t>
            </a:r>
            <a:r>
              <a:rPr lang="pt-BR" dirty="0"/>
              <a:t>, depois a contagem em ambas as direções. </a:t>
            </a:r>
          </a:p>
          <a:p>
            <a:r>
              <a:rPr lang="pt-BR" dirty="0"/>
              <a:t>O final </a:t>
            </a:r>
            <a:r>
              <a:rPr lang="pt-BR" i="1" dirty="0" err="1"/>
              <a:t>assert</a:t>
            </a:r>
            <a:r>
              <a:rPr lang="pt-BR" i="1" dirty="0"/>
              <a:t> false</a:t>
            </a:r>
            <a:r>
              <a:rPr lang="pt-BR" dirty="0"/>
              <a:t> força o simulador a terminar a simulação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um sistema síncrono com </a:t>
            </a:r>
            <a:r>
              <a:rPr lang="pt-BR" dirty="0" err="1"/>
              <a:t>flip-flops</a:t>
            </a:r>
            <a:r>
              <a:rPr lang="pt-BR" dirty="0"/>
              <a:t> sensíveis à borda de subida (positive </a:t>
            </a:r>
            <a:r>
              <a:rPr lang="pt-BR" dirty="0" err="1"/>
              <a:t>edge-triggered</a:t>
            </a:r>
            <a:r>
              <a:rPr lang="pt-BR" dirty="0"/>
              <a:t>), um sinal de entrada deve estar estável em torno da borda de subida do sinal de </a:t>
            </a:r>
            <a:r>
              <a:rPr lang="pt-BR" dirty="0" err="1"/>
              <a:t>clock</a:t>
            </a:r>
            <a:r>
              <a:rPr lang="pt-BR" dirty="0"/>
              <a:t> para satisfazer as restrições de tempo (</a:t>
            </a:r>
            <a:r>
              <a:rPr lang="pt-BR" i="1" dirty="0"/>
              <a:t>setup time</a:t>
            </a:r>
            <a:r>
              <a:rPr lang="pt-BR" dirty="0"/>
              <a:t> e </a:t>
            </a:r>
            <a:r>
              <a:rPr lang="pt-BR" i="1" dirty="0" err="1"/>
              <a:t>hold</a:t>
            </a:r>
            <a:r>
              <a:rPr lang="pt-BR" i="1" dirty="0"/>
              <a:t> time</a:t>
            </a:r>
            <a:r>
              <a:rPr lang="pt-BR" dirty="0"/>
              <a:t>).  </a:t>
            </a:r>
          </a:p>
          <a:p>
            <a:r>
              <a:rPr lang="pt-BR" dirty="0"/>
              <a:t>Uma forma simples de alcançar isso é variando os valores dos sinais de entrada na transição de descida do </a:t>
            </a:r>
            <a:r>
              <a:rPr lang="pt-BR" dirty="0" err="1"/>
              <a:t>clock</a:t>
            </a:r>
            <a:r>
              <a:rPr lang="pt-BR" dirty="0"/>
              <a:t>. </a:t>
            </a:r>
          </a:p>
          <a:p>
            <a:r>
              <a:rPr lang="pt-BR" dirty="0"/>
              <a:t>A função </a:t>
            </a:r>
            <a:r>
              <a:rPr lang="pt-BR" i="1" dirty="0" err="1"/>
              <a:t>falling</a:t>
            </a:r>
            <a:r>
              <a:rPr lang="pt-BR" dirty="0" err="1"/>
              <a:t>_</a:t>
            </a:r>
            <a:r>
              <a:rPr lang="pt-BR" i="1" dirty="0" err="1"/>
              <a:t>edge</a:t>
            </a:r>
            <a:r>
              <a:rPr lang="pt-BR" dirty="0"/>
              <a:t> do pacote </a:t>
            </a:r>
            <a:r>
              <a:rPr lang="pt-BR" i="1" dirty="0"/>
              <a:t>std_logic_1164 </a:t>
            </a:r>
            <a:r>
              <a:rPr lang="pt-BR" dirty="0"/>
              <a:t>verifica essa condição, e pode ser usada em um comando </a:t>
            </a:r>
            <a:r>
              <a:rPr lang="pt-BR" i="1" dirty="0" err="1"/>
              <a:t>wait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wait until </a:t>
            </a:r>
            <a:r>
              <a:rPr lang="en-US" sz="2400" b="1" dirty="0" err="1">
                <a:solidFill>
                  <a:srgbClr val="FF3B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falling_edge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33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06- </a:t>
            </a:r>
            <a:r>
              <a:rPr lang="pt-BR" i="1" dirty="0" err="1"/>
              <a:t>Testbench</a:t>
            </a:r>
            <a:r>
              <a:rPr lang="pt-BR" dirty="0"/>
              <a:t> para contador universal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4- Circuito </a:t>
            </a:r>
            <a:r>
              <a:rPr lang="pt-BR" dirty="0" err="1"/>
              <a:t>Sequencial</a:t>
            </a:r>
            <a:r>
              <a:rPr lang="pt-BR" dirty="0"/>
              <a:t> Regular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comando avança o tempo em um ciclo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r>
              <a:rPr lang="pt-BR" dirty="0"/>
              <a:t>Este comando é usado no </a:t>
            </a:r>
            <a:r>
              <a:rPr lang="pt-BR" dirty="0" err="1"/>
              <a:t>testbench</a:t>
            </a:r>
            <a:r>
              <a:rPr lang="pt-BR" dirty="0"/>
              <a:t> várias vezes para especificar avanço no tempo. </a:t>
            </a:r>
          </a:p>
          <a:p>
            <a:r>
              <a:rPr lang="pt-BR" dirty="0"/>
              <a:t>Para realizar avanços de múltiplos ciclos de </a:t>
            </a:r>
            <a:r>
              <a:rPr lang="pt-BR" i="1" dirty="0" err="1"/>
              <a:t>clock</a:t>
            </a:r>
            <a:r>
              <a:rPr lang="pt-BR" dirty="0"/>
              <a:t> pode-se usar um </a:t>
            </a:r>
            <a:r>
              <a:rPr lang="pt-BR" i="1" dirty="0"/>
              <a:t>for</a:t>
            </a:r>
          </a:p>
          <a:p>
            <a:pPr lvl="3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rgbClr val="7D7D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until </a:t>
            </a:r>
            <a:r>
              <a:rPr lang="en-US" sz="2400" b="1" dirty="0">
                <a:solidFill>
                  <a:srgbClr val="7D7D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</a:t>
            </a:r>
          </a:p>
          <a:p>
            <a:pPr lvl="4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until </a:t>
            </a:r>
            <a:r>
              <a:rPr lang="en-US" sz="2400" b="1" dirty="0" err="1">
                <a:solidFill>
                  <a:srgbClr val="FF3B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falling_edge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3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Há outras formas de </a:t>
            </a:r>
            <a:r>
              <a:rPr lang="pt-BR" i="1" dirty="0" err="1"/>
              <a:t>wait</a:t>
            </a:r>
            <a:r>
              <a:rPr lang="pt-BR" dirty="0"/>
              <a:t> úteis que são mostradas no fim do </a:t>
            </a:r>
            <a:r>
              <a:rPr lang="pt-BR" i="1" dirty="0" err="1"/>
              <a:t>process</a:t>
            </a:r>
            <a:endParaRPr lang="pt-BR" i="1" dirty="0"/>
          </a:p>
          <a:p>
            <a:pPr lvl="1"/>
            <a:r>
              <a:rPr lang="pt-BR" sz="2400" dirty="0"/>
              <a:t>Espera por uma condição especial:</a:t>
            </a:r>
          </a:p>
          <a:p>
            <a:pPr marL="274320" lvl="1" indent="0">
              <a:buNone/>
            </a:pPr>
            <a:r>
              <a:rPr lang="pt-BR" sz="24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4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pt-BR" sz="24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until</a:t>
            </a:r>
            <a:r>
              <a:rPr lang="pt-BR" sz="24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 b="1" dirty="0">
                <a:latin typeface="Consolas"/>
                <a:ea typeface="Consolas"/>
                <a:cs typeface="Consolas"/>
                <a:sym typeface="Consolas"/>
              </a:rPr>
              <a:t>q="010";</a:t>
            </a:r>
          </a:p>
          <a:p>
            <a:pPr lvl="1"/>
            <a:r>
              <a:rPr lang="pt-BR" sz="2400" dirty="0"/>
              <a:t>Espera até um sinal mudar:</a:t>
            </a:r>
          </a:p>
          <a:p>
            <a:pPr marL="274320" lvl="1" indent="0">
              <a:buNone/>
            </a:pPr>
            <a:r>
              <a:rPr lang="pt-BR" sz="24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2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pt-BR" sz="2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2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b="1" dirty="0" err="1">
                <a:latin typeface="Consolas"/>
                <a:ea typeface="Consolas"/>
                <a:cs typeface="Consolas"/>
                <a:sym typeface="Consolas"/>
              </a:rPr>
              <a:t>min_tick</a:t>
            </a:r>
            <a:r>
              <a:rPr lang="pt-BR" sz="2200" b="1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1"/>
            <a:r>
              <a:rPr lang="pt-BR" sz="2400" dirty="0"/>
              <a:t>Espera por um tempo absoluto </a:t>
            </a:r>
            <a:endParaRPr lang="pt-BR" sz="2800" dirty="0"/>
          </a:p>
          <a:p>
            <a:pPr marL="274320" lvl="1" indent="0">
              <a:buNone/>
            </a:pPr>
            <a:r>
              <a:rPr lang="pt-BR" sz="2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2200" b="1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pt-BR" sz="22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b="1" dirty="0">
                <a:latin typeface="Consolas"/>
                <a:ea typeface="Consolas"/>
                <a:cs typeface="Consolas"/>
                <a:sym typeface="Consolas"/>
              </a:rPr>
              <a:t>4*T;</a:t>
            </a: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b="1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pt-BR" sz="2200" b="1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pt-BR" sz="2200" b="1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4 </a:t>
            </a:r>
            <a:r>
              <a:rPr lang="pt-BR" sz="2200" b="1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clock</a:t>
            </a:r>
            <a:r>
              <a:rPr lang="pt-BR" sz="2200" b="1" dirty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b="1" dirty="0" err="1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periods</a:t>
            </a:r>
            <a:endParaRPr lang="pt-BR" sz="2200" b="1" dirty="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novo e adicione uma cópia do arquivo do contador binário universal do Capítulo 04 (</a:t>
            </a:r>
            <a:r>
              <a:rPr lang="pt-BR" i="1" dirty="0" err="1"/>
              <a:t>univ_bin_counter.vhd</a:t>
            </a:r>
            <a:r>
              <a:rPr lang="pt-BR" dirty="0"/>
              <a:t>). Este é um arquivo de fonte de projeto </a:t>
            </a:r>
          </a:p>
          <a:p>
            <a:r>
              <a:rPr lang="pt-BR" dirty="0"/>
              <a:t>Adicione uma cópia do arquivo de </a:t>
            </a:r>
            <a:r>
              <a:rPr lang="pt-BR" i="1" dirty="0" err="1"/>
              <a:t>testbench</a:t>
            </a:r>
            <a:r>
              <a:rPr lang="pt-BR" dirty="0"/>
              <a:t> criado para o contador (</a:t>
            </a:r>
            <a:r>
              <a:rPr lang="pt-BR" i="1" dirty="0" err="1"/>
              <a:t>bin_counter_tb.vhd</a:t>
            </a:r>
            <a:r>
              <a:rPr lang="pt-BR" dirty="0"/>
              <a:t>). Este é um arquivo de simulação</a:t>
            </a:r>
          </a:p>
          <a:p>
            <a:r>
              <a:rPr lang="pt-BR" dirty="0"/>
              <a:t>Siga o passo a passo para realizar simulação no Vivado disponível no </a:t>
            </a:r>
            <a:r>
              <a:rPr lang="pt-BR" i="1" dirty="0" err="1"/>
              <a:t>Classroom</a:t>
            </a:r>
            <a:endParaRPr lang="pt-BR" i="1" dirty="0"/>
          </a:p>
          <a:p>
            <a:endParaRPr lang="pt-B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1285859"/>
            <a:ext cx="9144000" cy="475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contador binário universal conta crescente (</a:t>
            </a:r>
            <a:r>
              <a:rPr lang="pt-BR" i="1" dirty="0" err="1"/>
              <a:t>up</a:t>
            </a:r>
            <a:r>
              <a:rPr lang="pt-BR" dirty="0"/>
              <a:t>) ou decrescente (</a:t>
            </a:r>
            <a:r>
              <a:rPr lang="pt-BR" i="1" dirty="0" err="1"/>
              <a:t>down</a:t>
            </a:r>
            <a:r>
              <a:rPr lang="pt-BR" dirty="0"/>
              <a:t>), pausa a contagem, pode ser carregado (</a:t>
            </a:r>
            <a:r>
              <a:rPr lang="pt-BR" i="1" dirty="0" err="1"/>
              <a:t>load</a:t>
            </a:r>
            <a:r>
              <a:rPr lang="pt-BR" dirty="0"/>
              <a:t>) com um valor específico (</a:t>
            </a:r>
            <a:r>
              <a:rPr lang="pt-BR" i="1" dirty="0"/>
              <a:t>d</a:t>
            </a:r>
            <a:r>
              <a:rPr lang="pt-BR" dirty="0"/>
              <a:t>) ou pode ser zerado sincronamente (</a:t>
            </a:r>
            <a:r>
              <a:rPr lang="pt-BR" i="1" dirty="0" err="1"/>
              <a:t>syn_clr</a:t>
            </a:r>
            <a:r>
              <a:rPr lang="pt-BR" dirty="0"/>
              <a:t>).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D34211-D665-8F9F-BB20-BFE2861C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62300"/>
            <a:ext cx="593407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Código VHDL do </a:t>
            </a:r>
            <a:r>
              <a:rPr lang="en-US" dirty="0" err="1"/>
              <a:t>circuito</a:t>
            </a:r>
            <a:r>
              <a:rPr lang="en-US" dirty="0"/>
              <a:t> é </a:t>
            </a:r>
            <a:r>
              <a:rPr lang="en-US" dirty="0" err="1"/>
              <a:t>apresentado</a:t>
            </a:r>
            <a:r>
              <a:rPr lang="en-US" dirty="0"/>
              <a:t> a </a:t>
            </a:r>
            <a:r>
              <a:rPr lang="en-US" dirty="0" err="1"/>
              <a:t>seguir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8DCBAB-E85F-3246-7549-9113D51D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7996"/>
            <a:ext cx="61912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3793F-C6ED-91FC-A78E-A72D98C5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4538"/>
            <a:ext cx="50292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85EF40-6EBE-1428-6511-A4AE4A5E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652462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i="1" dirty="0" err="1"/>
              <a:t>testbench</a:t>
            </a:r>
            <a:r>
              <a:rPr lang="pt-BR" dirty="0"/>
              <a:t> é um programa que imita uma bancada física de laboratório. </a:t>
            </a:r>
          </a:p>
          <a:p>
            <a:r>
              <a:rPr lang="pt-BR" dirty="0"/>
              <a:t>A seguir é apresentado um </a:t>
            </a:r>
            <a:r>
              <a:rPr lang="pt-BR" i="1" dirty="0" err="1"/>
              <a:t>testbench</a:t>
            </a:r>
            <a:r>
              <a:rPr lang="pt-BR" dirty="0"/>
              <a:t> simples para o contador binário universal. </a:t>
            </a:r>
          </a:p>
          <a:p>
            <a:r>
              <a:rPr lang="pt-BR" dirty="0"/>
              <a:t>Ele pode servir como um </a:t>
            </a:r>
            <a:r>
              <a:rPr lang="pt-BR" i="1" dirty="0" err="1"/>
              <a:t>template</a:t>
            </a:r>
            <a:r>
              <a:rPr lang="pt-BR" dirty="0"/>
              <a:t> para outros circuitos sequenciais. </a:t>
            </a:r>
          </a:p>
          <a:p>
            <a:r>
              <a:rPr lang="pt-BR" dirty="0"/>
              <a:t>A listagem é apresentada a seguir.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28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4A1EE5-96EB-96E2-6014-77706376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0961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Testbench</a:t>
            </a:r>
            <a:r>
              <a:rPr lang="pt-BR" dirty="0"/>
              <a:t> do contador universal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E2DC59-5671-75E3-3ED4-E2871104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5943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3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2419</TotalTime>
  <Words>674</Words>
  <Application>Microsoft Office PowerPoint</Application>
  <PresentationFormat>Apresentação na tela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Origem</vt:lpstr>
      <vt:lpstr>ELE08572-Sistemas Digitais</vt:lpstr>
      <vt:lpstr>Projeto 06- Testbench para contador universal</vt:lpstr>
      <vt:lpstr>Contador universal </vt:lpstr>
      <vt:lpstr>Contador universal </vt:lpstr>
      <vt:lpstr>Contador universal </vt:lpstr>
      <vt:lpstr>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  <vt:lpstr>Testbench do contador universal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UFES</cp:lastModifiedBy>
  <cp:revision>290</cp:revision>
  <dcterms:created xsi:type="dcterms:W3CDTF">2018-02-19T15:01:38Z</dcterms:created>
  <dcterms:modified xsi:type="dcterms:W3CDTF">2022-05-13T16:26:32Z</dcterms:modified>
</cp:coreProperties>
</file>