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57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10" r:id="rId15"/>
    <p:sldId id="305" r:id="rId16"/>
    <p:sldId id="306" r:id="rId17"/>
    <p:sldId id="307" r:id="rId18"/>
    <p:sldId id="308" r:id="rId19"/>
    <p:sldId id="309" r:id="rId20"/>
    <p:sldId id="311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1C4D2-E407-4B20-B914-F91C990AD65A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B491-EBAA-4A6C-9130-DE4E98B27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é mostrado na listagem abaixo</a:t>
            </a:r>
            <a:r>
              <a:rPr lang="en-US" dirty="0"/>
              <a:t>.</a:t>
            </a:r>
            <a:endParaRPr lang="en-US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7A1476-7DDF-D367-2301-94F04111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703897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5E768E-2E39-C79E-3457-BCD2C6FE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3867"/>
            <a:ext cx="5705475" cy="3743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3B69FB-EAEA-621E-A248-16A90BD0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19200"/>
            <a:ext cx="608647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Desde que o circuito é projetado para um display de 7 segmentos com 4 dígitos, um sinal </a:t>
            </a:r>
            <a:r>
              <a:rPr lang="pt-BR" dirty="0" err="1"/>
              <a:t>an</a:t>
            </a:r>
            <a:r>
              <a:rPr lang="pt-BR" dirty="0"/>
              <a:t> de 4 bits é usado. </a:t>
            </a:r>
          </a:p>
          <a:p>
            <a:r>
              <a:rPr lang="pt-BR" dirty="0"/>
              <a:t>Para a </a:t>
            </a:r>
            <a:r>
              <a:rPr lang="pt-BR" dirty="0" err="1"/>
              <a:t>plava</a:t>
            </a:r>
            <a:r>
              <a:rPr lang="pt-BR" dirty="0"/>
              <a:t> </a:t>
            </a:r>
            <a:r>
              <a:rPr lang="pt-BR" dirty="0" err="1"/>
              <a:t>Nexys</a:t>
            </a:r>
            <a:r>
              <a:rPr lang="pt-BR" dirty="0"/>
              <a:t> A7, quatro bits MSB do sinal </a:t>
            </a:r>
            <a:r>
              <a:rPr lang="pt-BR" dirty="0" err="1"/>
              <a:t>an</a:t>
            </a:r>
            <a:r>
              <a:rPr lang="pt-BR" dirty="0"/>
              <a:t> de 8 bits estão desconectados e todos os segmentos dos 4 dígitos ficam acesos. Se desejado, pode-se </a:t>
            </a:r>
            <a:r>
              <a:rPr lang="pt-BR" dirty="0" err="1"/>
              <a:t>tórnar</a:t>
            </a:r>
            <a:r>
              <a:rPr lang="pt-BR" dirty="0"/>
              <a:t> esses dígitos off declarando o sinal </a:t>
            </a:r>
            <a:r>
              <a:rPr lang="pt-BR" dirty="0" err="1"/>
              <a:t>an</a:t>
            </a:r>
            <a:r>
              <a:rPr lang="pt-BR" dirty="0"/>
              <a:t> com 8 bits e conectando os 4 bits MSB em ‘1’ como em </a:t>
            </a:r>
          </a:p>
          <a:p>
            <a:pPr algn="l"/>
            <a:r>
              <a:rPr lang="pt-BR" sz="1800" b="0" i="0" u="none" strike="noStrike" baseline="0" dirty="0">
                <a:latin typeface="CMTT9"/>
              </a:rPr>
              <a:t>. . .</a:t>
            </a:r>
          </a:p>
          <a:p>
            <a:pPr algn="l"/>
            <a:r>
              <a:rPr lang="en-US" sz="1800" b="0" i="0" u="none" strike="noStrike" baseline="0" dirty="0">
                <a:latin typeface="CMTT9"/>
              </a:rPr>
              <a:t>an : </a:t>
            </a:r>
            <a:r>
              <a:rPr lang="en-US" sz="1800" b="1" i="0" u="none" strike="noStrike" baseline="0" dirty="0">
                <a:latin typeface="CMBX9"/>
              </a:rPr>
              <a:t>out </a:t>
            </a:r>
            <a:r>
              <a:rPr lang="en-US" sz="1800" b="0" i="0" u="none" strike="noStrike" baseline="0" dirty="0" err="1">
                <a:latin typeface="CMTT9"/>
              </a:rPr>
              <a:t>std_logic_vector</a:t>
            </a:r>
            <a:r>
              <a:rPr lang="en-US" sz="1800" b="0" i="0" u="none" strike="noStrike" baseline="0" dirty="0">
                <a:latin typeface="CMTT9"/>
              </a:rPr>
              <a:t> (7 </a:t>
            </a:r>
            <a:r>
              <a:rPr lang="en-US" sz="1800" b="1" i="0" u="none" strike="noStrike" baseline="0" dirty="0" err="1">
                <a:latin typeface="CMBX9"/>
              </a:rPr>
              <a:t>downto</a:t>
            </a:r>
            <a:r>
              <a:rPr lang="en-US" sz="1800" b="1" i="0" u="none" strike="noStrike" baseline="0" dirty="0">
                <a:latin typeface="CMBX9"/>
              </a:rPr>
              <a:t> </a:t>
            </a:r>
            <a:r>
              <a:rPr lang="en-US" sz="1800" b="0" i="0" u="none" strike="noStrike" baseline="0" dirty="0">
                <a:latin typeface="CMTT9"/>
              </a:rPr>
              <a:t>0);</a:t>
            </a:r>
          </a:p>
          <a:p>
            <a:pPr algn="l"/>
            <a:r>
              <a:rPr lang="pt-BR" sz="1800" b="0" i="0" u="none" strike="noStrike" baseline="0" dirty="0">
                <a:latin typeface="CMTT9"/>
              </a:rPr>
              <a:t>. . .</a:t>
            </a:r>
          </a:p>
          <a:p>
            <a:pPr algn="l"/>
            <a:r>
              <a:rPr lang="en-US" sz="1800" b="0" i="0" u="none" strike="noStrike" baseline="0" dirty="0">
                <a:latin typeface="CMTT9"/>
              </a:rPr>
              <a:t>an (7 </a:t>
            </a:r>
            <a:r>
              <a:rPr lang="en-US" sz="1800" b="1" i="0" u="none" strike="noStrike" baseline="0" dirty="0" err="1">
                <a:latin typeface="CMBX9"/>
              </a:rPr>
              <a:t>downto</a:t>
            </a:r>
            <a:r>
              <a:rPr lang="en-US" sz="1800" b="1" i="0" u="none" strike="noStrike" baseline="0" dirty="0">
                <a:latin typeface="CMBX9"/>
              </a:rPr>
              <a:t> </a:t>
            </a:r>
            <a:r>
              <a:rPr lang="en-US" sz="1800" b="0" i="0" u="none" strike="noStrike" baseline="0" dirty="0">
                <a:latin typeface="CMTT9"/>
              </a:rPr>
              <a:t>4) &lt;= " 1111 ";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teste: o circuito usa quatro registradores de 8 bits para armazenar os padrões para os </a:t>
            </a:r>
            <a:r>
              <a:rPr lang="pt-BR" dirty="0" err="1"/>
              <a:t>LEDs</a:t>
            </a:r>
            <a:endParaRPr lang="pt-BR" dirty="0"/>
          </a:p>
          <a:p>
            <a:r>
              <a:rPr lang="pt-BR" dirty="0"/>
              <a:t>Os registradores usam as mesmas chaves como entradas mas são controlados por sinais de habilitação individuais</a:t>
            </a:r>
          </a:p>
          <a:p>
            <a:r>
              <a:rPr lang="pt-BR" dirty="0"/>
              <a:t>Quando um botão é pressionado, o registrador correspondente é habilitado e o padrão nas chaves é carregado àquele registrador</a:t>
            </a:r>
          </a:p>
        </p:txBody>
      </p:sp>
    </p:spTree>
    <p:extLst>
      <p:ext uri="{BB962C8B-B14F-4D97-AF65-F5344CB8AC3E}">
        <p14:creationId xmlns:p14="http://schemas.microsoft.com/office/powerpoint/2010/main" val="81205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blocos do circuito de teste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237FC9-BCA7-1B8D-F061-BCB96E3D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623394"/>
            <a:ext cx="5589810" cy="46859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 do circuito de teste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71639F-C2E6-9E90-9982-2CB005CE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995487"/>
            <a:ext cx="7219950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4CACDC-1148-F83F-66A9-5061F564F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2575"/>
            <a:ext cx="6391275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F1F3EF-BA73-7308-8AD8-03F0B096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9474"/>
            <a:ext cx="518160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projeto novo e adicione uma cópia do arquivo de teste (</a:t>
            </a:r>
            <a:r>
              <a:rPr lang="pt-BR" i="1" dirty="0" err="1"/>
              <a:t>disp_mux_test.vhd</a:t>
            </a:r>
            <a:r>
              <a:rPr lang="pt-BR" dirty="0"/>
              <a:t>) </a:t>
            </a:r>
          </a:p>
          <a:p>
            <a:r>
              <a:rPr lang="pt-BR" dirty="0"/>
              <a:t>Adicione uma cópia do arquivo onde a multiplexação é implementada (</a:t>
            </a:r>
            <a:r>
              <a:rPr lang="pt-BR" i="1" dirty="0" err="1"/>
              <a:t>disp_mux.vhd</a:t>
            </a:r>
            <a:r>
              <a:rPr lang="pt-BR" dirty="0"/>
              <a:t>) </a:t>
            </a:r>
          </a:p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r>
              <a:rPr lang="pt-BR" dirty="0"/>
              <a:t>Gere o arquivo de programação e configure a FPGA na placa para testar o circuito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Projeto 07- 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4- Circuito </a:t>
            </a:r>
            <a:r>
              <a:rPr lang="pt-BR" dirty="0" err="1"/>
              <a:t>Sequencial</a:t>
            </a:r>
            <a:r>
              <a:rPr lang="pt-BR" dirty="0"/>
              <a:t> Regular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Modifique os valores das chaves para informar se os seguimentos serão acesos (chave em ‘0’) ou apagados (chave em ‘1’)</a:t>
            </a:r>
          </a:p>
          <a:p>
            <a:r>
              <a:rPr lang="pt-BR" dirty="0"/>
              <a:t>Apertando um dos botões </a:t>
            </a:r>
            <a:r>
              <a:rPr lang="pt-BR" dirty="0" err="1"/>
              <a:t>btn</a:t>
            </a:r>
            <a:r>
              <a:rPr lang="pt-BR" dirty="0"/>
              <a:t>(3 </a:t>
            </a:r>
            <a:r>
              <a:rPr lang="pt-BR" dirty="0" err="1"/>
              <a:t>downto</a:t>
            </a:r>
            <a:r>
              <a:rPr lang="pt-BR" dirty="0"/>
              <a:t> 0), o display correspondente receberá a informação das chaves</a:t>
            </a:r>
          </a:p>
          <a:p>
            <a:r>
              <a:rPr lang="pt-BR" dirty="0"/>
              <a:t>Lembre-se: </a:t>
            </a:r>
            <a:r>
              <a:rPr lang="pt-BR" b="1" dirty="0" err="1"/>
              <a:t>btn</a:t>
            </a:r>
            <a:r>
              <a:rPr lang="pt-BR" dirty="0"/>
              <a:t>(0) é </a:t>
            </a:r>
            <a:r>
              <a:rPr lang="pt-BR" b="1" dirty="0" err="1"/>
              <a:t>btnu</a:t>
            </a:r>
            <a:r>
              <a:rPr lang="pt-BR" dirty="0"/>
              <a:t> (</a:t>
            </a:r>
            <a:r>
              <a:rPr lang="pt-BR" i="1" dirty="0" err="1"/>
              <a:t>up</a:t>
            </a:r>
            <a:r>
              <a:rPr lang="pt-BR" dirty="0"/>
              <a:t> - superior) e a contagem cresce em sentido horário</a:t>
            </a:r>
            <a:endParaRPr lang="en-US" dirty="0"/>
          </a:p>
          <a:p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0047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placa </a:t>
            </a:r>
            <a:r>
              <a:rPr lang="pt-BR" dirty="0" err="1"/>
              <a:t>Nexys</a:t>
            </a:r>
            <a:r>
              <a:rPr lang="pt-BR" dirty="0"/>
              <a:t> A7 tem oito </a:t>
            </a:r>
            <a:r>
              <a:rPr lang="pt-BR" i="1" dirty="0"/>
              <a:t>displays</a:t>
            </a:r>
            <a:r>
              <a:rPr lang="pt-BR" dirty="0"/>
              <a:t>, cada um contendo 7 segmentos e um ponto decimal. Para facilitar o entendimento, o desenvolvimento do exemplo será feito considerando apenas os 4 dígitos da direita. </a:t>
            </a:r>
          </a:p>
          <a:p>
            <a:r>
              <a:rPr lang="pt-BR" dirty="0"/>
              <a:t>Para reduzir o uso de pinos de entrada e saída da FPGA, a placa usa um esquema de </a:t>
            </a:r>
            <a:r>
              <a:rPr lang="pt-BR" dirty="0" err="1"/>
              <a:t>multiplexação</a:t>
            </a:r>
            <a:r>
              <a:rPr lang="pt-BR" dirty="0"/>
              <a:t> no tempo</a:t>
            </a:r>
          </a:p>
          <a:p>
            <a:r>
              <a:rPr lang="pt-BR" dirty="0"/>
              <a:t>Neste esquema, os quatro </a:t>
            </a:r>
            <a:r>
              <a:rPr lang="pt-BR" i="1" dirty="0"/>
              <a:t>displays</a:t>
            </a:r>
            <a:r>
              <a:rPr lang="pt-BR" dirty="0"/>
              <a:t> têm sinais de habilitação (</a:t>
            </a:r>
            <a:r>
              <a:rPr lang="pt-BR" i="1" dirty="0" err="1"/>
              <a:t>enable</a:t>
            </a:r>
            <a:r>
              <a:rPr lang="pt-BR" dirty="0"/>
              <a:t>) individuais mas compartilham oito sinais comuns para acender cada um dos segmentos</a:t>
            </a:r>
          </a:p>
          <a:p>
            <a:r>
              <a:rPr lang="pt-BR" dirty="0"/>
              <a:t>Todos os sinais são ativos no nível lógico baixo, ou seja, acendem quando o sinal é </a:t>
            </a:r>
            <a:r>
              <a:rPr lang="pt-BR" i="1" dirty="0"/>
              <a:t>‘0’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esquemático de mostrar '3' no </a:t>
            </a:r>
            <a:r>
              <a:rPr lang="pt-BR" i="1" dirty="0"/>
              <a:t>display</a:t>
            </a:r>
            <a:r>
              <a:rPr lang="pt-BR" dirty="0"/>
              <a:t> mais à direita é mostrado na figura abaixo</a:t>
            </a:r>
          </a:p>
          <a:p>
            <a:r>
              <a:rPr lang="pt-BR" dirty="0"/>
              <a:t>Note que o sinal de habilitação, chamado </a:t>
            </a:r>
            <a:r>
              <a:rPr lang="pt-BR" i="1" dirty="0" err="1"/>
              <a:t>an</a:t>
            </a:r>
            <a:r>
              <a:rPr lang="pt-BR" dirty="0"/>
              <a:t> é "1110“</a:t>
            </a:r>
          </a:p>
          <a:p>
            <a:r>
              <a:rPr lang="pt-BR" dirty="0"/>
              <a:t>Esta configuração pode habilitar um </a:t>
            </a:r>
            <a:r>
              <a:rPr lang="pt-BR" i="1" dirty="0"/>
              <a:t>display</a:t>
            </a:r>
            <a:r>
              <a:rPr lang="pt-BR" dirty="0"/>
              <a:t> por vez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815E80-3656-E5D3-2A20-79A278D2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140968"/>
            <a:ext cx="619125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Pode-se realizar a </a:t>
            </a:r>
            <a:r>
              <a:rPr lang="pt-BR" dirty="0" err="1"/>
              <a:t>multiplexação</a:t>
            </a:r>
            <a:r>
              <a:rPr lang="pt-BR" dirty="0"/>
              <a:t> no tempo dos quatro </a:t>
            </a:r>
            <a:r>
              <a:rPr lang="pt-BR" i="1" dirty="0"/>
              <a:t>displays</a:t>
            </a:r>
            <a:r>
              <a:rPr lang="pt-BR" dirty="0"/>
              <a:t>, habilitando cada um por vez em turnos, como mostrado no diagrama de tempo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FD3B82-27AA-9F1A-80D7-89EC4677A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08920"/>
            <a:ext cx="61912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a taxa de atualização do sinal de habilitação for rápida o bastante, os olhos humanos não podem distinguir entre os intervalos </a:t>
            </a:r>
            <a:r>
              <a:rPr lang="pt-BR" i="1" dirty="0" err="1"/>
              <a:t>on</a:t>
            </a:r>
            <a:r>
              <a:rPr lang="pt-BR" dirty="0"/>
              <a:t> e </a:t>
            </a:r>
            <a:r>
              <a:rPr lang="pt-BR" i="1" dirty="0"/>
              <a:t>off</a:t>
            </a:r>
            <a:r>
              <a:rPr lang="pt-BR" dirty="0"/>
              <a:t> dos </a:t>
            </a:r>
            <a:r>
              <a:rPr lang="pt-BR" dirty="0" err="1"/>
              <a:t>LEDs</a:t>
            </a:r>
            <a:r>
              <a:rPr lang="pt-BR" dirty="0"/>
              <a:t> e sentem como se todos os displays estivessem acesos simultaneamente</a:t>
            </a:r>
          </a:p>
          <a:p>
            <a:r>
              <a:rPr lang="pt-BR" dirty="0"/>
              <a:t>Este esquema reduz o número de pinos de entrada e saída de 32 (4 x 8 segmentos) para 12 (8 segmentos+4 habilitações) mas requer um circuito de </a:t>
            </a:r>
            <a:r>
              <a:rPr lang="pt-BR" dirty="0" err="1"/>
              <a:t>multiplexação</a:t>
            </a:r>
            <a:r>
              <a:rPr lang="pt-BR" dirty="0"/>
              <a:t> no tempo. </a:t>
            </a:r>
          </a:p>
          <a:p>
            <a:r>
              <a:rPr lang="pt-BR" dirty="0"/>
              <a:t>Esta é a primeira versão discutida no livro.  A segunda será tratada no Projeto 8.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en-US" dirty="0" err="1"/>
              <a:t>Versão</a:t>
            </a:r>
            <a:r>
              <a:rPr lang="en-US" dirty="0"/>
              <a:t> 1 – Com </a:t>
            </a:r>
            <a:r>
              <a:rPr lang="en-US" dirty="0" err="1"/>
              <a:t>padrões</a:t>
            </a:r>
            <a:r>
              <a:rPr lang="en-US" dirty="0"/>
              <a:t> de LED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circuito toma quatro padrões para os 7 segmentos, </a:t>
            </a:r>
            <a:r>
              <a:rPr lang="pt-BR" i="1" dirty="0"/>
              <a:t>in3</a:t>
            </a:r>
            <a:r>
              <a:rPr lang="pt-BR" dirty="0"/>
              <a:t>, </a:t>
            </a:r>
            <a:r>
              <a:rPr lang="pt-BR" i="1" dirty="0"/>
              <a:t>in2</a:t>
            </a:r>
            <a:r>
              <a:rPr lang="pt-BR" dirty="0"/>
              <a:t>, </a:t>
            </a:r>
            <a:r>
              <a:rPr lang="pt-BR" i="1" dirty="0"/>
              <a:t>in1</a:t>
            </a:r>
            <a:r>
              <a:rPr lang="pt-BR" dirty="0"/>
              <a:t> e </a:t>
            </a:r>
            <a:r>
              <a:rPr lang="pt-BR" i="1" dirty="0"/>
              <a:t>in0,</a:t>
            </a:r>
            <a:r>
              <a:rPr lang="pt-BR" dirty="0"/>
              <a:t> os quais passa à saída </a:t>
            </a:r>
            <a:r>
              <a:rPr lang="pt-BR" i="1" dirty="0" err="1"/>
              <a:t>sseg</a:t>
            </a:r>
            <a:r>
              <a:rPr lang="pt-BR" dirty="0"/>
              <a:t> de acordo com o sinal de habilitação </a:t>
            </a:r>
            <a:r>
              <a:rPr lang="pt-BR" i="1" dirty="0" err="1"/>
              <a:t>an</a:t>
            </a:r>
            <a:endParaRPr lang="pt-BR" i="1" dirty="0"/>
          </a:p>
          <a:p>
            <a:r>
              <a:rPr lang="pt-BR" dirty="0"/>
              <a:t>A taxa de atualização deve ser rápida o </a:t>
            </a:r>
          </a:p>
          <a:p>
            <a:pPr>
              <a:buNone/>
            </a:pPr>
            <a:r>
              <a:rPr lang="pt-BR" dirty="0"/>
              <a:t>   suficiente para enganar os olhos, mas lenta o </a:t>
            </a:r>
          </a:p>
          <a:p>
            <a:pPr>
              <a:buNone/>
            </a:pPr>
            <a:r>
              <a:rPr lang="pt-BR" dirty="0"/>
              <a:t>   bastante para permitir que o LED mude de </a:t>
            </a:r>
          </a:p>
          <a:p>
            <a:pPr>
              <a:buNone/>
            </a:pPr>
            <a:r>
              <a:rPr lang="pt-BR" dirty="0"/>
              <a:t>   estado ligando e desligando completamente</a:t>
            </a:r>
          </a:p>
          <a:p>
            <a:r>
              <a:rPr lang="pt-BR" dirty="0"/>
              <a:t>Uma taxa de atualização de 1kHz deve </a:t>
            </a:r>
          </a:p>
          <a:p>
            <a:pPr>
              <a:buNone/>
            </a:pPr>
            <a:r>
              <a:rPr lang="pt-BR" dirty="0"/>
              <a:t>   funcionar adequadamente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3B9586-51C1-1337-1FA3-77CC15588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2708921"/>
            <a:ext cx="1772115" cy="26846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diagrama de blocos do circuito é mostrado abaixo</a:t>
            </a:r>
            <a:endParaRPr lang="pt-BR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0A9FED-D107-B459-47A9-79FA8E7D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44" y="1710308"/>
            <a:ext cx="7258940" cy="41669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Circuito de </a:t>
            </a:r>
            <a:r>
              <a:rPr lang="pt-BR" dirty="0" err="1"/>
              <a:t>multiplexação</a:t>
            </a:r>
            <a:r>
              <a:rPr lang="pt-BR" dirty="0"/>
              <a:t> para </a:t>
            </a:r>
            <a:r>
              <a:rPr lang="pt-BR" i="1" dirty="0"/>
              <a:t>display</a:t>
            </a:r>
            <a:br>
              <a:rPr lang="pt-BR" dirty="0"/>
            </a:br>
            <a:r>
              <a:rPr lang="pt-BR" dirty="0"/>
              <a:t>Versão 1 – Com padrões de LED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projeto, é usado um contador binário de 18-bits para gerar a taxa de atualização necessária</a:t>
            </a:r>
          </a:p>
          <a:p>
            <a:r>
              <a:rPr lang="pt-BR" dirty="0"/>
              <a:t>Os dois bits MSB são decodificados para gerar os sinais de habilitação (</a:t>
            </a:r>
            <a:r>
              <a:rPr lang="pt-BR" i="1" dirty="0" err="1"/>
              <a:t>an</a:t>
            </a:r>
            <a:r>
              <a:rPr lang="pt-BR" dirty="0"/>
              <a:t>) dos </a:t>
            </a:r>
            <a:r>
              <a:rPr lang="pt-BR" i="1" dirty="0"/>
              <a:t>displays</a:t>
            </a:r>
            <a:r>
              <a:rPr lang="pt-BR" dirty="0"/>
              <a:t> e são também usados para a seleção do sinal de saída no multiplexador</a:t>
            </a:r>
          </a:p>
          <a:p>
            <a:r>
              <a:rPr lang="pt-BR" dirty="0"/>
              <a:t>A taxa de atualização de cada dígito do </a:t>
            </a:r>
            <a:r>
              <a:rPr lang="pt-BR" i="1" dirty="0"/>
              <a:t>display</a:t>
            </a:r>
            <a:r>
              <a:rPr lang="pt-BR" dirty="0"/>
              <a:t> é determinada pelo </a:t>
            </a:r>
            <a:r>
              <a:rPr lang="pt-BR" i="1" dirty="0" err="1"/>
              <a:t>an</a:t>
            </a:r>
            <a:r>
              <a:rPr lang="pt-BR" dirty="0"/>
              <a:t>, é dada por (100M/2</a:t>
            </a:r>
            <a:r>
              <a:rPr lang="pt-BR" baseline="30000" dirty="0"/>
              <a:t>16</a:t>
            </a:r>
            <a:r>
              <a:rPr lang="pt-BR" dirty="0"/>
              <a:t>)Hz = 100.000.000/65.536=1.525Hz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2256</TotalTime>
  <Words>978</Words>
  <Application>Microsoft Office PowerPoint</Application>
  <PresentationFormat>Apresentação na tela (4:3)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Bookman Old Style</vt:lpstr>
      <vt:lpstr>Calibri</vt:lpstr>
      <vt:lpstr>CMBX9</vt:lpstr>
      <vt:lpstr>CMTT9</vt:lpstr>
      <vt:lpstr>Gill Sans MT</vt:lpstr>
      <vt:lpstr>Wingdings</vt:lpstr>
      <vt:lpstr>Wingdings 3</vt:lpstr>
      <vt:lpstr>Origem</vt:lpstr>
      <vt:lpstr>ELE08572-Sistemas Digitais</vt:lpstr>
      <vt:lpstr>Projeto 07- Circuito de multiplexação para display Versão 1</vt:lpstr>
      <vt:lpstr>Circuito de multiplexação para display</vt:lpstr>
      <vt:lpstr>Circuito de multiplexação para display</vt:lpstr>
      <vt:lpstr>Circuito de multiplexação para display</vt:lpstr>
      <vt:lpstr>Circuito de multiplexação para display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  <vt:lpstr>Circuito de multiplexação para display Versão 1 – Com padrões de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306</cp:revision>
  <dcterms:created xsi:type="dcterms:W3CDTF">2018-02-19T15:01:38Z</dcterms:created>
  <dcterms:modified xsi:type="dcterms:W3CDTF">2022-05-15T21:40:13Z</dcterms:modified>
</cp:coreProperties>
</file>