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1"/>
  </p:notesMasterIdLst>
  <p:sldIdLst>
    <p:sldId id="256" r:id="rId2"/>
    <p:sldId id="258" r:id="rId3"/>
    <p:sldId id="257" r:id="rId4"/>
    <p:sldId id="324" r:id="rId5"/>
    <p:sldId id="308" r:id="rId6"/>
    <p:sldId id="309" r:id="rId7"/>
    <p:sldId id="310" r:id="rId8"/>
    <p:sldId id="311" r:id="rId9"/>
    <p:sldId id="312" r:id="rId10"/>
    <p:sldId id="315" r:id="rId11"/>
    <p:sldId id="317" r:id="rId12"/>
    <p:sldId id="316" r:id="rId13"/>
    <p:sldId id="318" r:id="rId14"/>
    <p:sldId id="319" r:id="rId15"/>
    <p:sldId id="320" r:id="rId16"/>
    <p:sldId id="321" r:id="rId17"/>
    <p:sldId id="322" r:id="rId18"/>
    <p:sldId id="323" r:id="rId19"/>
    <p:sldId id="325" r:id="rId2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42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1C4D2-E407-4B20-B914-F91C990AD65A}" type="datetimeFigureOut">
              <a:rPr lang="pt-BR" smtClean="0"/>
              <a:pPr/>
              <a:t>15/05/2022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49B491-EBAA-4A6C-9130-DE4E98B27940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0D1E9E6C-DE82-4FB1-B094-B0E172B4A5AC}" type="datetimeFigureOut">
              <a:rPr lang="pt-BR" smtClean="0"/>
              <a:pPr/>
              <a:t>15/05/2022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tângulo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tângulo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15/05/2022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15/05/2022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ângulo isósceles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15/05/2022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D1E9E6C-DE82-4FB1-B094-B0E172B4A5AC}" type="datetimeFigureOut">
              <a:rPr lang="pt-BR" smtClean="0"/>
              <a:pPr/>
              <a:t>15/05/2022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15/05/2022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15/05/2022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15/05/2022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15/05/2022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5" name="Conector reto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15/05/2022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15/05/2022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D1E9E6C-DE82-4FB1-B094-B0E172B4A5AC}" type="datetimeFigureOut">
              <a:rPr lang="pt-BR" smtClean="0"/>
              <a:pPr/>
              <a:t>15/05/2022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8" name="Conector reto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ector reto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isósceles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ELE08572-Sistemas Digitais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Profa</a:t>
            </a:r>
            <a:r>
              <a:rPr lang="pt-BR" dirty="0"/>
              <a:t>. </a:t>
            </a:r>
            <a:r>
              <a:rPr lang="pt-BR" dirty="0" err="1"/>
              <a:t>Eliete</a:t>
            </a:r>
            <a:r>
              <a:rPr lang="pt-BR" dirty="0"/>
              <a:t> Caldeira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Cronômetro – Versão1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Note que todos os registradores são controlados pelo mesmo sinal de </a:t>
            </a:r>
            <a:r>
              <a:rPr lang="pt-BR" i="1" dirty="0" err="1"/>
              <a:t>clock</a:t>
            </a:r>
            <a:r>
              <a:rPr lang="pt-BR" dirty="0"/>
              <a:t> </a:t>
            </a:r>
          </a:p>
          <a:p>
            <a:r>
              <a:rPr lang="pt-BR" dirty="0"/>
              <a:t>Este exemplo mostra como usar os </a:t>
            </a:r>
            <a:r>
              <a:rPr lang="pt-BR" i="1" dirty="0" err="1"/>
              <a:t>ticks</a:t>
            </a:r>
            <a:r>
              <a:rPr lang="pt-BR" dirty="0"/>
              <a:t> como habilitação de outro circuito de forma a manter a </a:t>
            </a:r>
            <a:r>
              <a:rPr lang="pt-BR" dirty="0" err="1"/>
              <a:t>sincronicidade</a:t>
            </a:r>
            <a:endParaRPr lang="pt-BR" dirty="0"/>
          </a:p>
          <a:p>
            <a:r>
              <a:rPr lang="pt-BR" dirty="0"/>
              <a:t>Uma solução inferior seria usar a saída de um contador de menor ordem como </a:t>
            </a:r>
            <a:r>
              <a:rPr lang="pt-BR" i="1" dirty="0" err="1"/>
              <a:t>clock</a:t>
            </a:r>
            <a:r>
              <a:rPr lang="pt-BR" dirty="0"/>
              <a:t> do estágio seguinte. </a:t>
            </a:r>
          </a:p>
          <a:p>
            <a:r>
              <a:rPr lang="pt-BR" dirty="0"/>
              <a:t>Embora isso possa parecer mais simples, viola o princípio de projeto síncrono e é uma prática muito pobre</a:t>
            </a:r>
          </a:p>
          <a:p>
            <a:pPr lvl="1"/>
            <a:r>
              <a:rPr lang="pt-BR" dirty="0"/>
              <a:t>Resulta em diversos </a:t>
            </a:r>
            <a:r>
              <a:rPr lang="pt-BR" i="1" dirty="0" err="1"/>
              <a:t>warnings</a:t>
            </a:r>
            <a:r>
              <a:rPr lang="pt-BR" dirty="0"/>
              <a:t> dizendo que seu circuito tem </a:t>
            </a:r>
            <a:r>
              <a:rPr lang="pt-BR" i="1" dirty="0" err="1"/>
              <a:t>gated</a:t>
            </a:r>
            <a:r>
              <a:rPr lang="pt-BR" i="1" dirty="0"/>
              <a:t> </a:t>
            </a:r>
            <a:r>
              <a:rPr lang="pt-BR" i="1" dirty="0" err="1"/>
              <a:t>clock</a:t>
            </a:r>
            <a:r>
              <a:rPr lang="pt-BR" dirty="0"/>
              <a:t> e pode ter problemas de </a:t>
            </a:r>
            <a:r>
              <a:rPr lang="pt-BR" i="1" dirty="0" err="1"/>
              <a:t>clock</a:t>
            </a:r>
            <a:r>
              <a:rPr lang="pt-BR" i="1" dirty="0"/>
              <a:t> </a:t>
            </a:r>
            <a:r>
              <a:rPr lang="pt-BR" i="1" dirty="0" err="1"/>
              <a:t>skew</a:t>
            </a:r>
            <a:r>
              <a:rPr lang="pt-BR" dirty="0"/>
              <a:t> (um </a:t>
            </a:r>
            <a:r>
              <a:rPr lang="pt-BR" dirty="0" err="1"/>
              <a:t>defasamento</a:t>
            </a:r>
            <a:r>
              <a:rPr lang="pt-BR" dirty="0"/>
              <a:t> entre os tempos de mudança de estado em subsistemas que pode levar a metaestabilidade).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Cronômetro – Versão 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Este projeto alternativo descreve a estrutura inteira em </a:t>
            </a:r>
            <a:r>
              <a:rPr lang="pt-BR" i="1" dirty="0" err="1"/>
              <a:t>ifs</a:t>
            </a:r>
            <a:r>
              <a:rPr lang="pt-BR" dirty="0"/>
              <a:t> aninhados. </a:t>
            </a:r>
          </a:p>
          <a:p>
            <a:r>
              <a:rPr lang="pt-BR" dirty="0"/>
              <a:t>As condições testadas indicam se o contador alcançou 0,9s, 9,9s e 99,9 s. </a:t>
            </a:r>
          </a:p>
          <a:p>
            <a:r>
              <a:rPr lang="pt-BR" dirty="0"/>
              <a:t>O código é mostrado na listagem a seguir.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Cronômetro – Versão 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98DCD71-26DC-1EF3-A7EA-90820060B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223955"/>
            <a:ext cx="6153150" cy="45815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pt-BR" dirty="0"/>
              <a:t>Cronômetro – </a:t>
            </a:r>
            <a:br>
              <a:rPr lang="pt-BR" dirty="0"/>
            </a:br>
            <a:r>
              <a:rPr lang="pt-BR" dirty="0"/>
              <a:t>Versão 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9627A17-2A4B-0819-00B2-F5C9AF21C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340768"/>
            <a:ext cx="4029075" cy="50101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Cronômetro – Versão 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0BFD37B-5B61-38D2-957E-8105C71EB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252984"/>
            <a:ext cx="6076950" cy="10001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Cronômetro – Circuito de verificação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Para verificar a operação do cronômetro, pode-se combiná-lo com o circuito de multiplexação para o </a:t>
            </a:r>
            <a:r>
              <a:rPr lang="pt-BR" i="1" dirty="0"/>
              <a:t>display</a:t>
            </a:r>
            <a:r>
              <a:rPr lang="pt-BR" dirty="0"/>
              <a:t> de 7 segmentos para mostrar a saída do circuito.</a:t>
            </a:r>
          </a:p>
          <a:p>
            <a:r>
              <a:rPr lang="pt-BR" dirty="0"/>
              <a:t>O dígito mais significativo do </a:t>
            </a:r>
            <a:r>
              <a:rPr lang="pt-BR" i="1" dirty="0"/>
              <a:t>display</a:t>
            </a:r>
            <a:r>
              <a:rPr lang="pt-BR" dirty="0"/>
              <a:t> é mantido em 0 e os sinais </a:t>
            </a:r>
            <a:r>
              <a:rPr lang="pt-BR" i="1" dirty="0"/>
              <a:t>go</a:t>
            </a:r>
            <a:r>
              <a:rPr lang="pt-BR" dirty="0"/>
              <a:t> e </a:t>
            </a:r>
            <a:r>
              <a:rPr lang="pt-BR" i="1" dirty="0" err="1"/>
              <a:t>clr</a:t>
            </a:r>
            <a:r>
              <a:rPr lang="pt-BR" dirty="0"/>
              <a:t> são mapeados para dois botões da placa. </a:t>
            </a:r>
          </a:p>
          <a:p>
            <a:r>
              <a:rPr lang="pt-BR" dirty="0"/>
              <a:t>O código do circuito de teste é mostrado na listagem a seguir.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Cronômetro – Circuito de verificação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2FDBDFA-1B69-0AB9-A07B-F40C6D24A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270635"/>
            <a:ext cx="5314950" cy="49625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Cronômetro – Circuito de verificação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2474E13-9478-C579-4AB9-B9E264D6D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309914"/>
            <a:ext cx="4914900" cy="20383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Cronômetro – Circuito de verificação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Crie um projeto novo e adicione uma cópia do arquivo de teste (</a:t>
            </a:r>
            <a:r>
              <a:rPr lang="pt-BR" i="1" dirty="0" err="1"/>
              <a:t>stop_watch_test.vhd</a:t>
            </a:r>
            <a:r>
              <a:rPr lang="pt-BR" dirty="0"/>
              <a:t>)</a:t>
            </a:r>
          </a:p>
          <a:p>
            <a:r>
              <a:rPr lang="pt-BR" dirty="0"/>
              <a:t>Adicione uma cópia do arquivo que descreve o circuito do cronômetro (</a:t>
            </a:r>
            <a:r>
              <a:rPr lang="pt-BR" i="1" dirty="0" err="1"/>
              <a:t>stop_watch_all.vhd</a:t>
            </a:r>
            <a:r>
              <a:rPr lang="pt-BR" dirty="0"/>
              <a:t>)</a:t>
            </a:r>
          </a:p>
          <a:p>
            <a:r>
              <a:rPr lang="pt-BR" dirty="0"/>
              <a:t>Adicione uma cópia do arquivo que descreve o circuito de multiplexação (</a:t>
            </a:r>
            <a:r>
              <a:rPr lang="pt-BR" i="1" dirty="0" err="1"/>
              <a:t>disp_hex_mux.vhd</a:t>
            </a:r>
            <a:r>
              <a:rPr lang="pt-BR" dirty="0"/>
              <a:t>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Cronômetro – Circuito de verificação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Inclua uma cópia do arquivo de </a:t>
            </a:r>
            <a:r>
              <a:rPr lang="pt-BR" i="1" dirty="0" err="1"/>
              <a:t>constraints</a:t>
            </a:r>
            <a:r>
              <a:rPr lang="pt-BR" dirty="0"/>
              <a:t> </a:t>
            </a:r>
            <a:r>
              <a:rPr lang="pt-BR" dirty="0" err="1"/>
              <a:t>xdc</a:t>
            </a:r>
            <a:r>
              <a:rPr lang="pt-BR" dirty="0"/>
              <a:t> geral da placa </a:t>
            </a:r>
            <a:r>
              <a:rPr lang="pt-BR" dirty="0" err="1"/>
              <a:t>Nexys</a:t>
            </a:r>
            <a:r>
              <a:rPr lang="pt-BR" dirty="0"/>
              <a:t> A7 (</a:t>
            </a:r>
            <a:r>
              <a:rPr lang="pt-BR" i="1" dirty="0"/>
              <a:t>Nexys4_DDR_chu.xdc</a:t>
            </a:r>
            <a:r>
              <a:rPr lang="pt-BR" dirty="0"/>
              <a:t>) disponível no diretório </a:t>
            </a:r>
            <a:r>
              <a:rPr lang="pt-BR" i="1" dirty="0"/>
              <a:t>chap00_constraint </a:t>
            </a:r>
            <a:r>
              <a:rPr lang="pt-BR" dirty="0"/>
              <a:t>e comente (colocando #) os pinos que não serão utilizados </a:t>
            </a:r>
          </a:p>
          <a:p>
            <a:r>
              <a:rPr lang="pt-BR" dirty="0"/>
              <a:t>Gere o arquivo de programação e configure a FPGA na placa para testar o circuito</a:t>
            </a:r>
          </a:p>
          <a:p>
            <a:r>
              <a:rPr lang="en-US" dirty="0" err="1"/>
              <a:t>Mantenha</a:t>
            </a:r>
            <a:r>
              <a:rPr lang="en-US" dirty="0"/>
              <a:t> o </a:t>
            </a:r>
            <a:r>
              <a:rPr lang="en-US" b="1" dirty="0" err="1"/>
              <a:t>btn</a:t>
            </a:r>
            <a:r>
              <a:rPr lang="en-US" dirty="0"/>
              <a:t>(1) </a:t>
            </a:r>
            <a:r>
              <a:rPr lang="en-US" dirty="0" err="1"/>
              <a:t>pressionado</a:t>
            </a:r>
            <a:r>
              <a:rPr lang="en-US" dirty="0"/>
              <a:t> para </a:t>
            </a:r>
            <a:r>
              <a:rPr lang="en-US" dirty="0" err="1"/>
              <a:t>habilitar</a:t>
            </a:r>
            <a:r>
              <a:rPr lang="en-US" dirty="0"/>
              <a:t> a </a:t>
            </a:r>
            <a:r>
              <a:rPr lang="en-US" dirty="0" err="1"/>
              <a:t>contagem</a:t>
            </a:r>
            <a:r>
              <a:rPr lang="en-US" dirty="0"/>
              <a:t> de tempo,  </a:t>
            </a:r>
            <a:r>
              <a:rPr lang="en-US" dirty="0" err="1"/>
              <a:t>solte</a:t>
            </a:r>
            <a:r>
              <a:rPr lang="en-US" dirty="0"/>
              <a:t> para </a:t>
            </a:r>
            <a:r>
              <a:rPr lang="en-US" dirty="0" err="1"/>
              <a:t>parar</a:t>
            </a:r>
            <a:r>
              <a:rPr lang="en-US" dirty="0"/>
              <a:t> de </a:t>
            </a:r>
            <a:r>
              <a:rPr lang="en-US" dirty="0" err="1"/>
              <a:t>contar</a:t>
            </a:r>
            <a:r>
              <a:rPr lang="en-US" dirty="0"/>
              <a:t> </a:t>
            </a:r>
          </a:p>
          <a:p>
            <a:r>
              <a:rPr lang="en-US" dirty="0" err="1"/>
              <a:t>Pressione</a:t>
            </a:r>
            <a:r>
              <a:rPr lang="en-US" dirty="0"/>
              <a:t> o </a:t>
            </a:r>
            <a:r>
              <a:rPr lang="en-US" b="1" dirty="0" err="1"/>
              <a:t>btn</a:t>
            </a:r>
            <a:r>
              <a:rPr lang="en-US" dirty="0"/>
              <a:t>(0) para </a:t>
            </a:r>
            <a:r>
              <a:rPr lang="en-US" dirty="0" err="1"/>
              <a:t>reiniciar</a:t>
            </a:r>
            <a:r>
              <a:rPr lang="en-US" dirty="0"/>
              <a:t> a </a:t>
            </a:r>
            <a:r>
              <a:rPr lang="en-US" dirty="0" err="1"/>
              <a:t>contagem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00,0 </a:t>
            </a:r>
          </a:p>
          <a:p>
            <a:r>
              <a:rPr lang="pt-BR" dirty="0"/>
              <a:t>Lembre-se: </a:t>
            </a:r>
            <a:r>
              <a:rPr lang="pt-BR" b="1" dirty="0" err="1"/>
              <a:t>btn</a:t>
            </a:r>
            <a:r>
              <a:rPr lang="pt-BR" dirty="0"/>
              <a:t>(0) é </a:t>
            </a:r>
            <a:r>
              <a:rPr lang="pt-BR" b="1" dirty="0" err="1"/>
              <a:t>btnu</a:t>
            </a:r>
            <a:r>
              <a:rPr lang="pt-BR" dirty="0"/>
              <a:t> (</a:t>
            </a:r>
            <a:r>
              <a:rPr lang="pt-BR" i="1" dirty="0" err="1"/>
              <a:t>up</a:t>
            </a:r>
            <a:r>
              <a:rPr lang="pt-BR" dirty="0"/>
              <a:t> - superior) e a contagem cresce em sentido horário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619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Projeto 09- Cronômetro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Capítulo 4- Circuito </a:t>
            </a:r>
            <a:r>
              <a:rPr lang="pt-BR" dirty="0" err="1"/>
              <a:t>Sequencial</a:t>
            </a:r>
            <a:r>
              <a:rPr lang="pt-BR" dirty="0"/>
              <a:t> Regular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Cronômetro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Considere o projeto de um cronômetro. O relógio mostra o tempo em três dígitos decimais e conta de 00.0 a 99.9 segundos e recomeça em 00.0</a:t>
            </a:r>
          </a:p>
          <a:p>
            <a:r>
              <a:rPr lang="pt-BR" dirty="0"/>
              <a:t>O circuito contém um sinal de </a:t>
            </a:r>
            <a:r>
              <a:rPr lang="pt-BR" i="1" dirty="0" err="1"/>
              <a:t>clear</a:t>
            </a:r>
            <a:r>
              <a:rPr lang="pt-BR" dirty="0"/>
              <a:t> síncrono, </a:t>
            </a:r>
            <a:r>
              <a:rPr lang="pt-BR" b="1" i="1" dirty="0" err="1"/>
              <a:t>clr</a:t>
            </a:r>
            <a:r>
              <a:rPr lang="pt-BR" dirty="0"/>
              <a:t>, que retorna a contagem para 00.0, e um sinal de habilitação, </a:t>
            </a:r>
            <a:r>
              <a:rPr lang="pt-BR" b="1" i="1" dirty="0"/>
              <a:t>go</a:t>
            </a:r>
            <a:r>
              <a:rPr lang="pt-BR" dirty="0"/>
              <a:t>, que habilita a contagem quando pressionado e suspende a contagem quando solto </a:t>
            </a:r>
          </a:p>
          <a:p>
            <a:r>
              <a:rPr lang="pt-BR" dirty="0"/>
              <a:t>O projeto é basicamente um contador BCD (</a:t>
            </a:r>
            <a:r>
              <a:rPr lang="pt-BR" i="1" dirty="0" err="1"/>
              <a:t>binary</a:t>
            </a:r>
            <a:r>
              <a:rPr lang="pt-BR" i="1" dirty="0"/>
              <a:t> </a:t>
            </a:r>
            <a:r>
              <a:rPr lang="pt-BR" i="1" dirty="0" err="1"/>
              <a:t>coded</a:t>
            </a:r>
            <a:r>
              <a:rPr lang="pt-BR" i="1" dirty="0"/>
              <a:t> decimal</a:t>
            </a:r>
            <a:r>
              <a:rPr lang="pt-BR" dirty="0"/>
              <a:t>), que conta no formato BCD. </a:t>
            </a:r>
          </a:p>
          <a:p>
            <a:r>
              <a:rPr lang="pt-BR" dirty="0"/>
              <a:t>Neste formato um número decimal é representado por uma </a:t>
            </a:r>
            <a:r>
              <a:rPr lang="pt-BR" dirty="0" err="1"/>
              <a:t>sequência</a:t>
            </a:r>
            <a:r>
              <a:rPr lang="pt-BR" dirty="0"/>
              <a:t> de dígitos de 4-bits. Por exemplo, 139</a:t>
            </a:r>
            <a:r>
              <a:rPr lang="pt-BR" baseline="-25000" dirty="0"/>
              <a:t>10</a:t>
            </a:r>
            <a:r>
              <a:rPr lang="pt-BR" dirty="0"/>
              <a:t> é representado como "0001 0011 1001" e o próximo número na sequência é 14O</a:t>
            </a:r>
            <a:r>
              <a:rPr lang="pt-BR" baseline="-25000" dirty="0"/>
              <a:t>10</a:t>
            </a:r>
            <a:r>
              <a:rPr lang="pt-BR" dirty="0"/>
              <a:t>, que é representado como "0001 0100 0000".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Cronômetro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Desde que a placa </a:t>
            </a:r>
            <a:r>
              <a:rPr lang="pt-BR" dirty="0" err="1"/>
              <a:t>Nexys</a:t>
            </a:r>
            <a:r>
              <a:rPr lang="pt-BR" dirty="0"/>
              <a:t> A7 tem um </a:t>
            </a:r>
            <a:r>
              <a:rPr lang="pt-BR" i="1" dirty="0" err="1"/>
              <a:t>clock</a:t>
            </a:r>
            <a:r>
              <a:rPr lang="pt-BR" dirty="0"/>
              <a:t> de 100 MHz, é preciso criar um contador mod-10.000.000 que gere um </a:t>
            </a:r>
            <a:r>
              <a:rPr lang="pt-BR" i="1" dirty="0" err="1"/>
              <a:t>tick</a:t>
            </a:r>
            <a:r>
              <a:rPr lang="pt-BR" dirty="0"/>
              <a:t> de um ciclo de </a:t>
            </a:r>
            <a:r>
              <a:rPr lang="pt-BR" i="1" dirty="0" err="1"/>
              <a:t>clock</a:t>
            </a:r>
            <a:r>
              <a:rPr lang="pt-BR" dirty="0"/>
              <a:t> a cada 0,1 segundo </a:t>
            </a:r>
          </a:p>
          <a:p>
            <a:r>
              <a:rPr lang="pt-BR" dirty="0"/>
              <a:t>Este sinal é usado para habilitar a contagem do contador BCD de 3 dígitos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1192763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Cronômetro – Versão1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primeira versão do projeto usa uma cascata de 3 contadores de década (ou seja, contadores </a:t>
            </a:r>
            <a:r>
              <a:rPr lang="pt-BR" dirty="0" err="1"/>
              <a:t>mod</a:t>
            </a:r>
            <a:r>
              <a:rPr lang="pt-BR" dirty="0"/>
              <a:t>-10),  representando cada dígito da contagem 0,1s, 1s e 10s, respectivamente. </a:t>
            </a:r>
          </a:p>
          <a:p>
            <a:r>
              <a:rPr lang="pt-BR" dirty="0"/>
              <a:t>O contador de década tem um sinal de habilitação e gera um </a:t>
            </a:r>
            <a:r>
              <a:rPr lang="pt-BR" i="1" dirty="0" err="1"/>
              <a:t>tick</a:t>
            </a:r>
            <a:r>
              <a:rPr lang="pt-BR" dirty="0"/>
              <a:t> com duração de um </a:t>
            </a:r>
            <a:r>
              <a:rPr lang="pt-BR" i="1" dirty="0" err="1"/>
              <a:t>clock</a:t>
            </a:r>
            <a:r>
              <a:rPr lang="pt-BR" dirty="0"/>
              <a:t> quando chega a 9. </a:t>
            </a:r>
          </a:p>
          <a:p>
            <a:r>
              <a:rPr lang="pt-BR" dirty="0"/>
              <a:t>Estes sinais podem ser usados para travar os três contadores. Por exemplo, o contador de 10s estará habilitado quando o </a:t>
            </a:r>
            <a:r>
              <a:rPr lang="pt-BR" i="1" dirty="0" err="1"/>
              <a:t>tick</a:t>
            </a:r>
            <a:r>
              <a:rPr lang="pt-BR" dirty="0"/>
              <a:t> do contador mod-10.000.000 estiver ativado e, simultaneamente, os dois contadores de 0,1s e 1s estiverem em 9.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Cronômetro – Versão1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código é apresentado abaixo.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7274718-CE82-54AC-35DB-065F20CCA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700808"/>
            <a:ext cx="6562725" cy="24860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Cronômetro – Versão1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DECC248-ABCE-3F11-C546-26A716F4E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340768"/>
            <a:ext cx="5762625" cy="39528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Cronômetro – Versão1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59077FA-FAE6-249F-0A6A-6DE37A33A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340768"/>
            <a:ext cx="7153275" cy="29051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Cronômetro – Versão1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74C1707-515E-5D27-B006-4C3EE6CA8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2" y="1366837"/>
            <a:ext cx="7686675" cy="4124325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m">
  <a:themeElements>
    <a:clrScheme name="Origem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m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m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2334</TotalTime>
  <Words>724</Words>
  <Application>Microsoft Office PowerPoint</Application>
  <PresentationFormat>Apresentação na tela (4:3)</PresentationFormat>
  <Paragraphs>50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5" baseType="lpstr">
      <vt:lpstr>Bookman Old Style</vt:lpstr>
      <vt:lpstr>Calibri</vt:lpstr>
      <vt:lpstr>Gill Sans MT</vt:lpstr>
      <vt:lpstr>Wingdings</vt:lpstr>
      <vt:lpstr>Wingdings 3</vt:lpstr>
      <vt:lpstr>Origem</vt:lpstr>
      <vt:lpstr>ELE08572-Sistemas Digitais</vt:lpstr>
      <vt:lpstr>Projeto 09- Cronômetro</vt:lpstr>
      <vt:lpstr>Cronômetro</vt:lpstr>
      <vt:lpstr>Cronômetro</vt:lpstr>
      <vt:lpstr>Cronômetro – Versão1</vt:lpstr>
      <vt:lpstr>Cronômetro – Versão1</vt:lpstr>
      <vt:lpstr>Cronômetro – Versão1</vt:lpstr>
      <vt:lpstr>Cronômetro – Versão1</vt:lpstr>
      <vt:lpstr>Cronômetro – Versão1</vt:lpstr>
      <vt:lpstr>Cronômetro – Versão1</vt:lpstr>
      <vt:lpstr>Cronômetro – Versão 2</vt:lpstr>
      <vt:lpstr>Cronômetro – Versão 2</vt:lpstr>
      <vt:lpstr>Cronômetro –  Versão 2</vt:lpstr>
      <vt:lpstr>Cronômetro – Versão 2</vt:lpstr>
      <vt:lpstr>Cronômetro – Circuito de verificação</vt:lpstr>
      <vt:lpstr>Cronômetro – Circuito de verificação</vt:lpstr>
      <vt:lpstr>Cronômetro – Circuito de verificação</vt:lpstr>
      <vt:lpstr>Cronômetro – Circuito de verificação</vt:lpstr>
      <vt:lpstr>Cronômetro – Circuito de verificação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ELE08572-Sistemas Digitais</dc:title>
  <dc:creator>Eliete Maria de Oliveira Caldeira</dc:creator>
  <cp:lastModifiedBy>Usuário do Windows</cp:lastModifiedBy>
  <cp:revision>333</cp:revision>
  <dcterms:created xsi:type="dcterms:W3CDTF">2018-02-19T15:01:38Z</dcterms:created>
  <dcterms:modified xsi:type="dcterms:W3CDTF">2022-05-15T23:08:27Z</dcterms:modified>
</cp:coreProperties>
</file>