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79" r:id="rId3"/>
    <p:sldId id="404" r:id="rId4"/>
    <p:sldId id="380" r:id="rId5"/>
    <p:sldId id="382" r:id="rId6"/>
    <p:sldId id="385" r:id="rId7"/>
    <p:sldId id="387" r:id="rId8"/>
    <p:sldId id="388" r:id="rId9"/>
    <p:sldId id="389" r:id="rId10"/>
    <p:sldId id="430" r:id="rId11"/>
    <p:sldId id="390" r:id="rId12"/>
    <p:sldId id="391" r:id="rId13"/>
    <p:sldId id="393" r:id="rId14"/>
    <p:sldId id="392" r:id="rId15"/>
    <p:sldId id="398" r:id="rId16"/>
    <p:sldId id="408" r:id="rId17"/>
    <p:sldId id="410" r:id="rId18"/>
    <p:sldId id="411" r:id="rId19"/>
    <p:sldId id="412" r:id="rId20"/>
    <p:sldId id="428" r:id="rId21"/>
    <p:sldId id="413" r:id="rId22"/>
    <p:sldId id="414" r:id="rId23"/>
    <p:sldId id="415" r:id="rId24"/>
    <p:sldId id="416" r:id="rId25"/>
    <p:sldId id="417" r:id="rId26"/>
    <p:sldId id="429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359" r:id="rId37"/>
  </p:sldIdLst>
  <p:sldSz cx="9144000" cy="6858000" type="screen4x3"/>
  <p:notesSz cx="9601200" cy="7315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D130-AC91-4F39-97F0-985FEF27F0E9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D5C4-5F73-4EF1-BAEC-9F76849CDC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55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1812D806-EF7C-4348-9315-1D9F4E97E43D}" type="datetimeFigureOut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4F6F0B3-ED86-446E-8F98-0528ABB475C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49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628E3-2BDA-4703-BD79-57D3F116AFBA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1508D-0DF7-48FC-BBA1-C3E57310E2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9C81C-D152-488B-9AF0-796CD8865905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A6D51-0659-491B-9228-A96004EACE5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25E79-C445-4352-8C57-179036CA596C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20041-990D-4E6A-9F42-EA6D9F5EBE6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64E69-3E35-4DE5-88D5-506F054426F8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F153-CCDD-4483-9AED-68C2E86220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F2CD1-D102-47E3-B56F-36AFCEA30A87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10A5A-5C06-4F5C-8D4B-CAA7A13CEE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D8A2-BD41-4B1A-B9C7-AD741E785798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4188A-AE72-4911-AEF5-F348FA8B1CB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9B34-BD4A-46B7-AA57-00A736551852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40DA-5B4B-475A-98F3-2BB24DB4EDE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7A349-9A5A-4E54-BF0E-945B673FE186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025D-79A1-46D5-8086-C7BBB996B6E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B0EC3-C43C-451C-9854-BCEB74B63037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CF382-C9DB-4984-8115-D6B3DC7FB2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A3B44-128B-4611-A78E-8EB958CC2B64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25405-D457-443C-A558-AD2961766A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C711-89B4-4424-92C3-46A757B9CA79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F1BC-263F-4B7E-BDBF-78432AF4DD8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D1E99E-A348-41F0-88CB-333C8D97FFEF}" type="datetime1">
              <a:rPr lang="pt-BR"/>
              <a:pPr>
                <a:defRPr/>
              </a:pPr>
              <a:t>16/08/2017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76FB09-15F0-40AA-98C1-CBF470DC2A7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1" r:id="rId2"/>
    <p:sldLayoutId id="2147483988" r:id="rId3"/>
    <p:sldLayoutId id="2147483982" r:id="rId4"/>
    <p:sldLayoutId id="2147483989" r:id="rId5"/>
    <p:sldLayoutId id="2147483983" r:id="rId6"/>
    <p:sldLayoutId id="2147483984" r:id="rId7"/>
    <p:sldLayoutId id="2147483990" r:id="rId8"/>
    <p:sldLayoutId id="2147483991" r:id="rId9"/>
    <p:sldLayoutId id="2147483985" r:id="rId10"/>
    <p:sldLayoutId id="21474839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.ccosta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/>
              <a:t>Introdução à Programação II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Prof. André </a:t>
            </a:r>
            <a:r>
              <a:rPr lang="pt-BR" dirty="0" err="1"/>
              <a:t>Cypriano</a:t>
            </a:r>
            <a:r>
              <a:rPr lang="pt-BR" dirty="0"/>
              <a:t> M. Costa</a:t>
            </a:r>
          </a:p>
          <a:p>
            <a:pPr eaLnBrk="1" hangingPunct="1"/>
            <a:r>
              <a:rPr lang="pt-BR" dirty="0">
                <a:hlinkClick r:id="rId2"/>
              </a:rPr>
              <a:t>amonteiro@catolica-es.edu.br</a:t>
            </a:r>
            <a:endParaRPr lang="pt-BR" dirty="0"/>
          </a:p>
          <a:p>
            <a:pPr eaLnBrk="1" hangingPunct="1"/>
            <a:r>
              <a:rPr lang="pt-BR" dirty="0">
                <a:hlinkClick r:id="rId3"/>
              </a:rPr>
              <a:t>acostaprofessor@gmail.com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/>
              <a:t>Expressões em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variáveis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7CEF3-01E9-4ABC-B482-3A4373C0678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6010614" cy="6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8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1945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 variáveis serão declaradas em três lugares básicos:</a:t>
            </a:r>
          </a:p>
          <a:p>
            <a:pPr lvl="1"/>
            <a:r>
              <a:rPr lang="pt-BR"/>
              <a:t>Dentro de funções (variáveis locais)</a:t>
            </a:r>
          </a:p>
          <a:p>
            <a:pPr lvl="1"/>
            <a:r>
              <a:rPr lang="pt-BR"/>
              <a:t>Fora de todas as funções (variáveis globais)</a:t>
            </a:r>
          </a:p>
          <a:p>
            <a:pPr lvl="1"/>
            <a:r>
              <a:rPr lang="pt-BR"/>
              <a:t>Na definição dos parâmetros das funções (parâmetros ou argumentos)</a:t>
            </a:r>
          </a:p>
          <a:p>
            <a:pPr lvl="2"/>
            <a:r>
              <a:rPr lang="pt-BR"/>
              <a:t>Apresentado quando formos ver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573D7-1B82-4E4D-98B1-8A63FE13E3C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20483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Variáveis Locais:</a:t>
            </a:r>
          </a:p>
          <a:p>
            <a:pPr lvl="1"/>
            <a:r>
              <a:rPr lang="pt-BR" dirty="0"/>
              <a:t>Variáveis locais só podem ser referenciadas por comandos que estão dentro do bloco no qual as variáveis foram declaradas, ou seja, entre um abre-chaves (</a:t>
            </a:r>
            <a:r>
              <a:rPr lang="pt-BR" dirty="0">
                <a:solidFill>
                  <a:srgbClr val="00B0F0"/>
                </a:solidFill>
              </a:rPr>
              <a:t>{</a:t>
            </a:r>
            <a:r>
              <a:rPr lang="pt-BR" dirty="0"/>
              <a:t>) e um fecha-chaves (</a:t>
            </a:r>
            <a:r>
              <a:rPr lang="pt-BR" dirty="0">
                <a:solidFill>
                  <a:srgbClr val="00B0F0"/>
                </a:solidFill>
              </a:rPr>
              <a:t>}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Variáveis locais existem apenas enquanto o bloco de código em que foram declaradas está sendo executado</a:t>
            </a:r>
          </a:p>
          <a:p>
            <a:pPr lvl="2"/>
            <a:r>
              <a:rPr lang="pt-BR" dirty="0"/>
              <a:t>Ou seja, uma variável local é criada na entrada de seu bloco e destruída na saída </a:t>
            </a:r>
            <a:endParaRPr lang="pt-BR" sz="2400" dirty="0"/>
          </a:p>
          <a:p>
            <a:pPr lvl="1"/>
            <a:endParaRPr lang="pt-BR" dirty="0"/>
          </a:p>
          <a:p>
            <a:pPr lvl="1"/>
            <a:r>
              <a:rPr lang="pt-BR" dirty="0"/>
              <a:t>O bloco de código mais comum em que as variáveis locais são declaradas é uma </a:t>
            </a:r>
            <a:r>
              <a:rPr lang="pt-BR" dirty="0">
                <a:solidFill>
                  <a:srgbClr val="00B0F0"/>
                </a:solidFill>
              </a:rPr>
              <a:t>função ou um bloco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F7308-B6E5-4F1B-A52C-C51E8FA8C7B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Variáveis Locais:</a:t>
            </a:r>
          </a:p>
          <a:p>
            <a:pPr lvl="1"/>
            <a:r>
              <a:rPr lang="pt-BR" dirty="0"/>
              <a:t>As variáveis locais usadas por uma função normalmente são </a:t>
            </a:r>
            <a:r>
              <a:rPr lang="pt-BR" dirty="0">
                <a:solidFill>
                  <a:srgbClr val="00B0F0"/>
                </a:solidFill>
              </a:rPr>
              <a:t>declaradas</a:t>
            </a:r>
            <a:r>
              <a:rPr lang="pt-BR" dirty="0"/>
              <a:t> imediatamente após o </a:t>
            </a:r>
            <a:r>
              <a:rPr lang="pt-BR" dirty="0">
                <a:solidFill>
                  <a:srgbClr val="00B0F0"/>
                </a:solidFill>
              </a:rPr>
              <a:t>abre-chaves</a:t>
            </a:r>
            <a:r>
              <a:rPr lang="pt-BR" dirty="0"/>
              <a:t> da função e antes de qualquer outro comando</a:t>
            </a:r>
          </a:p>
          <a:p>
            <a:pPr lvl="1"/>
            <a:r>
              <a:rPr lang="pt-BR" dirty="0"/>
              <a:t>Além do mais, as variáveis locais podem ser </a:t>
            </a:r>
            <a:r>
              <a:rPr lang="pt-BR" dirty="0">
                <a:solidFill>
                  <a:srgbClr val="00B0F0"/>
                </a:solidFill>
              </a:rPr>
              <a:t>declaradas</a:t>
            </a:r>
            <a:r>
              <a:rPr lang="pt-BR" dirty="0"/>
              <a:t> dentro de qualquer </a:t>
            </a:r>
            <a:r>
              <a:rPr lang="pt-BR" dirty="0">
                <a:solidFill>
                  <a:srgbClr val="00B0F0"/>
                </a:solidFill>
              </a:rPr>
              <a:t>bloco de código</a:t>
            </a:r>
            <a:r>
              <a:rPr lang="pt-BR" dirty="0"/>
              <a:t>, normalmente no início do bloco.</a:t>
            </a:r>
          </a:p>
          <a:p>
            <a:pPr lvl="1"/>
            <a:r>
              <a:rPr lang="pt-BR" dirty="0"/>
              <a:t>Lembre-se de que você deve </a:t>
            </a:r>
            <a:r>
              <a:rPr lang="pt-BR" dirty="0">
                <a:solidFill>
                  <a:srgbClr val="00B0F0"/>
                </a:solidFill>
              </a:rPr>
              <a:t>declarar</a:t>
            </a:r>
            <a:r>
              <a:rPr lang="pt-BR" dirty="0"/>
              <a:t> todas as variáveis </a:t>
            </a:r>
            <a:r>
              <a:rPr lang="pt-BR" dirty="0">
                <a:solidFill>
                  <a:srgbClr val="00B0F0"/>
                </a:solidFill>
              </a:rPr>
              <a:t>antes de usar </a:t>
            </a:r>
            <a:r>
              <a:rPr lang="pt-BR" dirty="0"/>
              <a:t>qualquer uma delas. </a:t>
            </a:r>
          </a:p>
          <a:p>
            <a:pPr lvl="1"/>
            <a:r>
              <a:rPr lang="pt-BR" dirty="0"/>
              <a:t>De preferência, declare as variáveis no início dos blocos.</a:t>
            </a:r>
          </a:p>
          <a:p>
            <a:pPr lvl="2"/>
            <a:r>
              <a:rPr lang="pt-BR" dirty="0"/>
              <a:t>Mas é possível declará-las em qualquer lugar do bloco.</a:t>
            </a:r>
          </a:p>
          <a:p>
            <a:pPr lvl="1"/>
            <a:r>
              <a:rPr lang="pt-BR" dirty="0"/>
              <a:t>Por exemplo: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6C9EE-5E18-48B2-A292-6AF28E20DA4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22531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Variáveis Locais:</a:t>
            </a:r>
          </a:p>
          <a:p>
            <a:pPr lvl="1"/>
            <a:endParaRPr lang="pt-BR" dirty="0"/>
          </a:p>
        </p:txBody>
      </p:sp>
      <p:pic>
        <p:nvPicPr>
          <p:cNvPr id="22532" name="Imagem 6" descr="codigo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324961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AAE9C-6E86-4E41-8EB8-0B9A361BA5A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7" name="Imagem 4" descr="codigo0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7576" y="2366247"/>
            <a:ext cx="4494535" cy="396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26627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Variáveis Locais:</a:t>
            </a:r>
          </a:p>
          <a:p>
            <a:pPr lvl="1"/>
            <a:r>
              <a:rPr lang="pt-BR" dirty="0"/>
              <a:t>Variáveis locais são criadas e destruídas a cada entrada e saída do bloco em que elas são declaradas e seu conteúdo é perdido quando o bloco deixa de ser executado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Isso significa que as variáveis locais não podem reter seus valores entre chamadas.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E6D67-2C42-48E3-8EB0-E6FEA1CF61C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28675" name="Espaço Reservado para Conteúdo 4"/>
          <p:cNvSpPr>
            <a:spLocks noGrp="1"/>
          </p:cNvSpPr>
          <p:nvPr>
            <p:ph idx="1"/>
          </p:nvPr>
        </p:nvSpPr>
        <p:spPr>
          <a:xfrm>
            <a:off x="285750" y="1643063"/>
            <a:ext cx="8572500" cy="4525962"/>
          </a:xfrm>
        </p:spPr>
        <p:txBody>
          <a:bodyPr/>
          <a:lstStyle/>
          <a:p>
            <a:r>
              <a:rPr lang="pt-BR">
                <a:solidFill>
                  <a:srgbClr val="00B0F0"/>
                </a:solidFill>
              </a:rPr>
              <a:t>Variáveis Globais:</a:t>
            </a:r>
          </a:p>
          <a:p>
            <a:pPr lvl="1"/>
            <a:r>
              <a:rPr lang="pt-BR"/>
              <a:t>Ao contrário das variáveis locais, as </a:t>
            </a:r>
            <a:r>
              <a:rPr lang="pt-BR" i="1"/>
              <a:t>variáveis globais </a:t>
            </a:r>
            <a:r>
              <a:rPr lang="pt-BR"/>
              <a:t>são </a:t>
            </a:r>
            <a:r>
              <a:rPr lang="pt-BR">
                <a:solidFill>
                  <a:srgbClr val="00B0F0"/>
                </a:solidFill>
              </a:rPr>
              <a:t>reconhecidas pelo programa inteiro </a:t>
            </a:r>
            <a:r>
              <a:rPr lang="pt-BR"/>
              <a:t>e podem ser usadas por qualquer pedaço de código.</a:t>
            </a:r>
          </a:p>
          <a:p>
            <a:pPr lvl="1"/>
            <a:r>
              <a:rPr lang="pt-BR"/>
              <a:t>Além disso, elas </a:t>
            </a:r>
            <a:r>
              <a:rPr lang="pt-BR">
                <a:solidFill>
                  <a:srgbClr val="00B0F0"/>
                </a:solidFill>
              </a:rPr>
              <a:t>guardam seus valores </a:t>
            </a:r>
            <a:r>
              <a:rPr lang="pt-BR"/>
              <a:t>durante </a:t>
            </a:r>
            <a:r>
              <a:rPr lang="pt-BR">
                <a:solidFill>
                  <a:srgbClr val="00B0F0"/>
                </a:solidFill>
              </a:rPr>
              <a:t>toda a execução</a:t>
            </a:r>
            <a:r>
              <a:rPr lang="pt-BR"/>
              <a:t> do programa.</a:t>
            </a:r>
          </a:p>
          <a:p>
            <a:pPr lvl="1"/>
            <a:r>
              <a:rPr lang="pt-BR"/>
              <a:t>Você cria variáveis globais declarando-as fora de qualquer função (inclusive a função main).</a:t>
            </a:r>
          </a:p>
          <a:p>
            <a:pPr lvl="1"/>
            <a:r>
              <a:rPr lang="pt-BR"/>
              <a:t>Elas podem ser acessadas por qualquer expressão. independentemente de qual bloco de código contém a expressão.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5B42D-85A5-4392-A96A-53B6D35F3D5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2969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Variáveis Globais:</a:t>
            </a:r>
          </a:p>
          <a:p>
            <a:pPr>
              <a:buFont typeface="Wingdings 2" pitchFamily="18" charset="2"/>
              <a:buNone/>
            </a:pPr>
            <a:r>
              <a:rPr lang="pt-BR" sz="2000" dirty="0"/>
              <a:t>#include&lt;</a:t>
            </a:r>
            <a:r>
              <a:rPr lang="pt-BR" sz="2000" dirty="0" err="1"/>
              <a:t>stdio.h</a:t>
            </a:r>
            <a:r>
              <a:rPr lang="pt-BR" sz="2000" dirty="0"/>
              <a:t>&gt;</a:t>
            </a:r>
          </a:p>
          <a:p>
            <a:pPr>
              <a:buFont typeface="Wingdings 2" pitchFamily="18" charset="2"/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count</a:t>
            </a:r>
            <a:r>
              <a:rPr lang="pt-BR" sz="2000" dirty="0"/>
              <a:t>; 			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pt-BR" sz="2000" dirty="0" err="1">
                <a:solidFill>
                  <a:schemeClr val="tx1">
                    <a:lumMod val="75000"/>
                  </a:schemeClr>
                </a:solidFill>
              </a:rPr>
              <a:t>count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 é global</a:t>
            </a:r>
          </a:p>
          <a:p>
            <a:pPr>
              <a:buFont typeface="Wingdings 2" pitchFamily="18" charset="2"/>
              <a:buNone/>
            </a:pPr>
            <a:endParaRPr lang="pt-BR" sz="2000" dirty="0"/>
          </a:p>
          <a:p>
            <a:pPr>
              <a:buFont typeface="Wingdings 2" pitchFamily="18" charset="2"/>
              <a:buNone/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() {</a:t>
            </a:r>
          </a:p>
          <a:p>
            <a:pPr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 err="1"/>
              <a:t>count</a:t>
            </a:r>
            <a:r>
              <a:rPr lang="pt-BR" sz="2000" dirty="0"/>
              <a:t> = 100;</a:t>
            </a:r>
          </a:p>
          <a:p>
            <a:pPr>
              <a:buFont typeface="Wingdings 2" pitchFamily="18" charset="2"/>
              <a:buNone/>
            </a:pPr>
            <a:r>
              <a:rPr lang="pt-BR" sz="2000" dirty="0"/>
              <a:t> 	func1();</a:t>
            </a:r>
          </a:p>
          <a:p>
            <a:pPr>
              <a:buFont typeface="Wingdings 2" pitchFamily="18" charset="2"/>
              <a:buNone/>
            </a:pPr>
            <a:r>
              <a:rPr lang="pt-BR" sz="2000" dirty="0"/>
              <a:t>}</a:t>
            </a:r>
          </a:p>
          <a:p>
            <a:pPr>
              <a:buFont typeface="Wingdings 2" pitchFamily="18" charset="2"/>
              <a:buNone/>
            </a:pPr>
            <a:endParaRPr lang="pt-BR" sz="2000" dirty="0"/>
          </a:p>
          <a:p>
            <a:pPr>
              <a:buFont typeface="Wingdings 2" pitchFamily="18" charset="2"/>
              <a:buNone/>
            </a:pPr>
            <a:r>
              <a:rPr lang="pt-BR" sz="2000" dirty="0" err="1"/>
              <a:t>void</a:t>
            </a:r>
            <a:r>
              <a:rPr lang="pt-BR" sz="2000" dirty="0"/>
              <a:t> func1() {</a:t>
            </a:r>
          </a:p>
          <a:p>
            <a:pPr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temp</a:t>
            </a:r>
            <a:r>
              <a:rPr lang="pt-BR" sz="2000" dirty="0"/>
              <a:t> = </a:t>
            </a:r>
            <a:r>
              <a:rPr lang="pt-BR" sz="2000" dirty="0" err="1"/>
              <a:t>count</a:t>
            </a:r>
            <a:r>
              <a:rPr lang="pt-BR" sz="2000" dirty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 err="1"/>
              <a:t>printf</a:t>
            </a:r>
            <a:r>
              <a:rPr lang="pt-BR" sz="2000" dirty="0"/>
              <a:t>("</a:t>
            </a:r>
            <a:r>
              <a:rPr lang="pt-BR" sz="2000" dirty="0" err="1"/>
              <a:t>count</a:t>
            </a:r>
            <a:r>
              <a:rPr lang="pt-BR" sz="2000" dirty="0"/>
              <a:t> é %d", </a:t>
            </a:r>
            <a:r>
              <a:rPr lang="pt-BR" sz="2000" dirty="0" err="1"/>
              <a:t>count</a:t>
            </a:r>
            <a:r>
              <a:rPr lang="pt-BR" sz="2000" dirty="0"/>
              <a:t>); 	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/* imprimirá 100 */</a:t>
            </a:r>
          </a:p>
          <a:p>
            <a:pPr>
              <a:buFont typeface="Wingdings 2" pitchFamily="18" charset="2"/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DCDB8-9FD0-479F-9539-1303CA5F3F6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30723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Variáveis Globais:</a:t>
            </a:r>
          </a:p>
          <a:p>
            <a:pPr lvl="1"/>
            <a:r>
              <a:rPr lang="pt-BR" dirty="0"/>
              <a:t>Se uma variável global e uma variável local possuem o mesmo nome, todas as referências ao nome da variável dentro do bloco onde a variável local foi declarada dizem respeito à variável local e não têm efeito algum sobre a variável global.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 ser conveniente, mas esquecer-se disso poderá fazer com que seu programa seja executado estranhamente, embora pareça correto.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A9CD7-B36B-45A4-BEAD-F83FD54A1A7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das variáveis</a:t>
            </a:r>
          </a:p>
        </p:txBody>
      </p:sp>
      <p:sp>
        <p:nvSpPr>
          <p:cNvPr id="31747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Variáveis Globais:</a:t>
            </a:r>
          </a:p>
          <a:p>
            <a:pPr lvl="1"/>
            <a:r>
              <a:rPr lang="pt-BR" dirty="0"/>
              <a:t>O armazenamento de variáveis globais encontra-se em uma região fixa da memória, separada para esse propósito pelo compilador C</a:t>
            </a:r>
          </a:p>
          <a:p>
            <a:pPr lvl="1"/>
            <a:r>
              <a:rPr lang="pt-BR" dirty="0"/>
              <a:t>Variáveis globais são </a:t>
            </a:r>
            <a:r>
              <a:rPr lang="pt-BR" dirty="0">
                <a:solidFill>
                  <a:srgbClr val="00B0F0"/>
                </a:solidFill>
              </a:rPr>
              <a:t>úteis</a:t>
            </a:r>
            <a:r>
              <a:rPr lang="pt-BR" dirty="0"/>
              <a:t> quando o </a:t>
            </a:r>
            <a:r>
              <a:rPr lang="pt-BR" dirty="0">
                <a:solidFill>
                  <a:srgbClr val="00B0F0"/>
                </a:solidFill>
              </a:rPr>
              <a:t>mesmo dado é usado em muitas funções</a:t>
            </a:r>
            <a:r>
              <a:rPr lang="pt-BR" dirty="0"/>
              <a:t> em seu programa</a:t>
            </a:r>
          </a:p>
          <a:p>
            <a:pPr lvl="2"/>
            <a:r>
              <a:rPr lang="pt-BR" dirty="0"/>
              <a:t>No entanto, evite usar variáveis globais desnecessárias</a:t>
            </a:r>
          </a:p>
          <a:p>
            <a:pPr lvl="2"/>
            <a:r>
              <a:rPr lang="pt-BR" dirty="0"/>
              <a:t>Elas ocupam memória durante todo o tempo em que seu programa está executando, não apenas quando são necessárias</a:t>
            </a:r>
          </a:p>
          <a:p>
            <a:pPr lvl="1"/>
            <a:r>
              <a:rPr lang="pt-BR" dirty="0"/>
              <a:t>Finalmente, usar um grande número de variáveis globais pode levar a </a:t>
            </a:r>
            <a:r>
              <a:rPr lang="pt-BR" dirty="0">
                <a:solidFill>
                  <a:srgbClr val="00B0F0"/>
                </a:solidFill>
              </a:rPr>
              <a:t>erros no programa</a:t>
            </a:r>
            <a:r>
              <a:rPr lang="pt-BR" dirty="0"/>
              <a:t> por causa de desconhecidos - e indesejáveis - efeitos colaterais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88DE4-0936-410B-875E-FBE15B71553C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objetivo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Examinar o elemento mais fundamental da linguagem C: a expressão</a:t>
            </a:r>
          </a:p>
          <a:p>
            <a:pPr eaLnBrk="1" hangingPunct="1"/>
            <a:r>
              <a:rPr lang="pt-BR"/>
              <a:t>As expressões em C são tão poderosas quanto na maioria das outras linguagens de programação</a:t>
            </a:r>
          </a:p>
          <a:p>
            <a:pPr eaLnBrk="1" hangingPunct="1"/>
            <a:r>
              <a:rPr lang="pt-BR"/>
              <a:t>São formadas pelos elementos mais básicos de C: dados e operadores</a:t>
            </a:r>
          </a:p>
          <a:p>
            <a:pPr lvl="1" eaLnBrk="1" hangingPunct="1"/>
            <a:r>
              <a:rPr lang="pt-BR"/>
              <a:t>Os dados podem ser representados por variáveis ou constantes</a:t>
            </a:r>
          </a:p>
          <a:p>
            <a:pPr lvl="1" eaLnBrk="1" hangingPunct="1"/>
            <a:r>
              <a:rPr lang="pt-BR"/>
              <a:t>C provê uma ampla variedade de operadores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7EEAE-A12F-4084-B185-025EADE3A49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Comentários de código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F6A88-D1B5-44E2-B7E9-5A2464D91DBE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67" y="1196752"/>
            <a:ext cx="5399337" cy="53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7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Constantes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Valores fixos que o programa não pode alterar</a:t>
            </a:r>
          </a:p>
          <a:p>
            <a:pPr eaLnBrk="1" hangingPunct="1"/>
            <a:r>
              <a:rPr lang="pt-BR"/>
              <a:t>Podem ser de qualquer tipo:</a:t>
            </a:r>
          </a:p>
          <a:p>
            <a:pPr lvl="1" eaLnBrk="1" hangingPunct="1"/>
            <a:r>
              <a:rPr lang="pt-BR"/>
              <a:t>char </a:t>
            </a:r>
            <a:r>
              <a:rPr lang="pt-BR">
                <a:sym typeface="Wingdings" pitchFamily="2" charset="2"/>
              </a:rPr>
              <a:t> ‘a’, ‘%’, </a:t>
            </a:r>
          </a:p>
          <a:p>
            <a:pPr lvl="2" eaLnBrk="1" hangingPunct="1"/>
            <a:r>
              <a:rPr lang="pt-BR">
                <a:sym typeface="Wingdings" pitchFamily="2" charset="2"/>
              </a:rPr>
              <a:t>Uma única letra ou símbolo envolvido em aspas simples</a:t>
            </a:r>
          </a:p>
          <a:p>
            <a:pPr lvl="1" eaLnBrk="1" hangingPunct="1"/>
            <a:r>
              <a:rPr lang="pt-BR">
                <a:sym typeface="Wingdings" pitchFamily="2" charset="2"/>
              </a:rPr>
              <a:t>string  “teste”, “ola mundo”</a:t>
            </a:r>
          </a:p>
          <a:p>
            <a:pPr lvl="2" eaLnBrk="1" hangingPunct="1"/>
            <a:r>
              <a:rPr lang="pt-BR">
                <a:sym typeface="Wingdings" pitchFamily="2" charset="2"/>
              </a:rPr>
              <a:t>Uma ou mais letras e símbolos envolvidos em aspas duplas</a:t>
            </a:r>
          </a:p>
          <a:p>
            <a:pPr lvl="1" eaLnBrk="1" hangingPunct="1"/>
            <a:r>
              <a:rPr lang="pt-BR">
                <a:sym typeface="Wingdings" pitchFamily="2" charset="2"/>
              </a:rPr>
              <a:t>int e floats  números inteiros ou reais</a:t>
            </a:r>
          </a:p>
          <a:p>
            <a:pPr lvl="2" eaLnBrk="1" hangingPunct="1"/>
            <a:r>
              <a:rPr lang="pt-BR">
                <a:sym typeface="Wingdings" pitchFamily="2" charset="2"/>
              </a:rPr>
              <a:t>Exemplos:</a:t>
            </a:r>
          </a:p>
          <a:p>
            <a:pPr lvl="3" eaLnBrk="1" hangingPunct="1"/>
            <a:r>
              <a:rPr lang="pt-BR">
                <a:sym typeface="Wingdings" pitchFamily="2" charset="2"/>
              </a:rPr>
              <a:t>int: 1 10 50</a:t>
            </a:r>
          </a:p>
          <a:p>
            <a:pPr lvl="3" eaLnBrk="1" hangingPunct="1"/>
            <a:r>
              <a:rPr lang="pt-BR">
                <a:sym typeface="Wingdings" pitchFamily="2" charset="2"/>
              </a:rPr>
              <a:t>float: 123.4 12.5</a:t>
            </a:r>
          </a:p>
          <a:p>
            <a:pPr lvl="1" eaLnBrk="1" hangingPunct="1"/>
            <a:r>
              <a:rPr lang="pt-BR"/>
              <a:t>De barra invertida: \n \t \” \’ \0 \\ \a (beep)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9D919-0B67-42EF-B49C-944F0DF6FEA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9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Existem 04 tipos de operadores: aritméticos, relacionais, lógicos e bit a bit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Operador de atribuição (=):</a:t>
            </a:r>
          </a:p>
          <a:p>
            <a:pPr lvl="1" eaLnBrk="1" hangingPunct="1"/>
            <a:r>
              <a:rPr lang="pt-BR" i="1" dirty="0" err="1"/>
              <a:t>nome_var</a:t>
            </a:r>
            <a:r>
              <a:rPr lang="pt-BR" dirty="0"/>
              <a:t> = </a:t>
            </a:r>
            <a:r>
              <a:rPr lang="pt-BR" i="1" dirty="0"/>
              <a:t>expressão</a:t>
            </a:r>
            <a:r>
              <a:rPr lang="pt-BR" dirty="0"/>
              <a:t>;</a:t>
            </a:r>
          </a:p>
          <a:p>
            <a:pPr lvl="1" eaLnBrk="1" hangingPunct="1"/>
            <a:r>
              <a:rPr lang="pt-BR" dirty="0"/>
              <a:t>A </a:t>
            </a:r>
            <a:r>
              <a:rPr lang="pt-BR" i="1" dirty="0">
                <a:solidFill>
                  <a:srgbClr val="00B0F0"/>
                </a:solidFill>
              </a:rPr>
              <a:t>expressão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pode ser: variável, constante, função, ou uma combinação disso tudo!</a:t>
            </a:r>
          </a:p>
          <a:p>
            <a:pPr lvl="1" eaLnBrk="1" hangingPunct="1"/>
            <a:r>
              <a:rPr lang="pt-BR" dirty="0"/>
              <a:t>Exemplos: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 x, y, z;			</a:t>
            </a:r>
            <a:r>
              <a:rPr lang="pt-BR" dirty="0" err="1"/>
              <a:t>int</a:t>
            </a:r>
            <a:r>
              <a:rPr lang="pt-BR" dirty="0"/>
              <a:t> a, b, c;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/>
              <a:t>		x = 10;			a = b + c;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/>
              <a:t>		y = x;				b = funcao1() / c;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/>
              <a:t>		z = funcao1();</a:t>
            </a:r>
          </a:p>
          <a:p>
            <a:pPr lvl="2" eaLnBrk="1" hangingPunct="1"/>
            <a:endParaRPr lang="pt-BR" dirty="0"/>
          </a:p>
          <a:p>
            <a:pPr lvl="1" eaLnBrk="1" hangingPunct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73278-D215-4797-873E-7222FD16D6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4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 dirty="0"/>
              <a:t>Conversão de tipos em atribuição</a:t>
            </a:r>
          </a:p>
          <a:p>
            <a:pPr lvl="1" eaLnBrk="1" hangingPunct="1"/>
            <a:r>
              <a:rPr lang="pt-BR" dirty="0"/>
              <a:t>O valor do lado direito do = é convertido para o tipo do valor do lado esquerdo do sinal de =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Exemplo: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E917-0E54-49A8-9CD0-6511DE09C20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0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a = 49;				</a:t>
            </a:r>
            <a:r>
              <a:rPr lang="pt-BR" sz="1800" dirty="0" err="1"/>
              <a:t>ch</a:t>
            </a:r>
            <a:r>
              <a:rPr lang="pt-BR" sz="1800" dirty="0"/>
              <a:t> = 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b = 65;				</a:t>
            </a:r>
            <a:r>
              <a:rPr lang="pt-BR" sz="1800" dirty="0" err="1"/>
              <a:t>printf</a:t>
            </a:r>
            <a:r>
              <a:rPr lang="pt-BR" sz="1800" dirty="0"/>
              <a:t>(“</a:t>
            </a:r>
            <a:r>
              <a:rPr lang="pt-BR" sz="1800" dirty="0" err="1"/>
              <a:t>Float</a:t>
            </a:r>
            <a:r>
              <a:rPr lang="pt-BR" sz="1800" dirty="0"/>
              <a:t> para char: %c\n”, </a:t>
            </a:r>
            <a:r>
              <a:rPr lang="pt-BR" sz="1800" dirty="0" err="1"/>
              <a:t>ch</a:t>
            </a:r>
            <a:r>
              <a:rPr lang="pt-BR" sz="1800" dirty="0"/>
              <a:t>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float</a:t>
            </a:r>
            <a:r>
              <a:rPr lang="pt-BR" sz="1800" dirty="0"/>
              <a:t> d = 3.7;				i = 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char c = ‘b’; //ASCII = 98		</a:t>
            </a:r>
            <a:r>
              <a:rPr lang="pt-BR" sz="1800" dirty="0" err="1"/>
              <a:t>printf</a:t>
            </a:r>
            <a:r>
              <a:rPr lang="pt-BR" sz="1800" dirty="0"/>
              <a:t>(“</a:t>
            </a:r>
            <a:r>
              <a:rPr lang="pt-BR" sz="1800" dirty="0" err="1"/>
              <a:t>Float</a:t>
            </a:r>
            <a:r>
              <a:rPr lang="pt-BR" sz="1800" dirty="0"/>
              <a:t> para </a:t>
            </a:r>
            <a:r>
              <a:rPr lang="pt-BR" sz="1800" dirty="0" err="1"/>
              <a:t>int</a:t>
            </a:r>
            <a:r>
              <a:rPr lang="pt-BR" sz="1800" dirty="0"/>
              <a:t>: %d\n”, i);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i;					i = c;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char </a:t>
            </a:r>
            <a:r>
              <a:rPr lang="pt-BR" sz="1800" dirty="0" err="1"/>
              <a:t>ch</a:t>
            </a:r>
            <a:r>
              <a:rPr lang="pt-BR" sz="1800" dirty="0"/>
              <a:t>;				</a:t>
            </a:r>
            <a:r>
              <a:rPr lang="pt-BR" sz="1800" dirty="0" err="1"/>
              <a:t>printf</a:t>
            </a:r>
            <a:r>
              <a:rPr lang="pt-BR" sz="1800" dirty="0"/>
              <a:t>(“Char para </a:t>
            </a:r>
            <a:r>
              <a:rPr lang="pt-BR" sz="1800" dirty="0" err="1"/>
              <a:t>int</a:t>
            </a:r>
            <a:r>
              <a:rPr lang="pt-BR" sz="1800" dirty="0"/>
              <a:t>: %d\n”, i);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float</a:t>
            </a:r>
            <a:r>
              <a:rPr lang="pt-BR" sz="1800" dirty="0"/>
              <a:t> f;				f = a;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					</a:t>
            </a:r>
            <a:r>
              <a:rPr lang="pt-BR" sz="1800" dirty="0" err="1"/>
              <a:t>printf</a:t>
            </a:r>
            <a:r>
              <a:rPr lang="pt-BR" sz="1800" dirty="0"/>
              <a:t>(“</a:t>
            </a:r>
            <a:r>
              <a:rPr lang="pt-BR" sz="1800" dirty="0" err="1"/>
              <a:t>Int</a:t>
            </a:r>
            <a:r>
              <a:rPr lang="pt-BR" sz="1800" dirty="0"/>
              <a:t> para </a:t>
            </a:r>
            <a:r>
              <a:rPr lang="pt-BR" sz="1800" dirty="0" err="1"/>
              <a:t>float</a:t>
            </a:r>
            <a:r>
              <a:rPr lang="pt-BR" sz="1800" dirty="0"/>
              <a:t>: %f\n”, f);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ch</a:t>
            </a:r>
            <a:r>
              <a:rPr lang="pt-BR" sz="1800" dirty="0"/>
              <a:t> = a;				f = c;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(“</a:t>
            </a:r>
            <a:r>
              <a:rPr lang="pt-BR" sz="1800" dirty="0" err="1"/>
              <a:t>Int</a:t>
            </a:r>
            <a:r>
              <a:rPr lang="pt-BR" sz="1800" dirty="0"/>
              <a:t> para char: %c\n”, </a:t>
            </a:r>
            <a:r>
              <a:rPr lang="pt-BR" sz="1800" dirty="0" err="1"/>
              <a:t>ch</a:t>
            </a:r>
            <a:r>
              <a:rPr lang="pt-BR" sz="1800" dirty="0"/>
              <a:t>);		</a:t>
            </a:r>
            <a:r>
              <a:rPr lang="pt-BR" sz="1800" dirty="0" err="1"/>
              <a:t>printf</a:t>
            </a:r>
            <a:r>
              <a:rPr lang="pt-BR" sz="1800" dirty="0"/>
              <a:t>(“Char para </a:t>
            </a:r>
            <a:r>
              <a:rPr lang="pt-BR" sz="1800" dirty="0" err="1"/>
              <a:t>float</a:t>
            </a:r>
            <a:r>
              <a:rPr lang="pt-BR" sz="1800" dirty="0"/>
              <a:t>: %f\n”, f);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ch</a:t>
            </a:r>
            <a:r>
              <a:rPr lang="pt-BR" sz="1800" dirty="0"/>
              <a:t> = b;				</a:t>
            </a:r>
            <a:r>
              <a:rPr lang="pt-BR" sz="1800" dirty="0" err="1"/>
              <a:t>return</a:t>
            </a:r>
            <a:r>
              <a:rPr lang="pt-BR" sz="1800" dirty="0"/>
              <a:t> 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(“</a:t>
            </a:r>
            <a:r>
              <a:rPr lang="pt-BR" sz="1800" dirty="0" err="1"/>
              <a:t>Int</a:t>
            </a:r>
            <a:r>
              <a:rPr lang="pt-BR" sz="1800" dirty="0"/>
              <a:t> para char: %c\n”, </a:t>
            </a:r>
            <a:r>
              <a:rPr lang="pt-BR" sz="1800" dirty="0" err="1"/>
              <a:t>ch</a:t>
            </a:r>
            <a:r>
              <a:rPr lang="pt-BR" sz="1800" dirty="0"/>
              <a:t>);	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381D-6D3A-4C89-8712-9B139F6D804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94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 dirty="0"/>
              <a:t>Conversão de tipos em atribuição</a:t>
            </a:r>
          </a:p>
          <a:p>
            <a:pPr lvl="1" eaLnBrk="1" hangingPunct="1"/>
            <a:r>
              <a:rPr lang="pt-BR" dirty="0"/>
              <a:t>Quando se converte um tipo maior para um tipo menor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char; </a:t>
            </a:r>
            <a:r>
              <a:rPr lang="pt-BR" dirty="0" err="1">
                <a:sym typeface="Wingdings" pitchFamily="2" charset="2"/>
              </a:rPr>
              <a:t>float</a:t>
            </a:r>
            <a:r>
              <a:rPr lang="pt-BR" dirty="0">
                <a:sym typeface="Wingdings" pitchFamily="2" charset="2"/>
              </a:rPr>
              <a:t>  </a:t>
            </a:r>
            <a:r>
              <a:rPr lang="pt-BR" dirty="0" err="1">
                <a:sym typeface="Wingdings" pitchFamily="2" charset="2"/>
              </a:rPr>
              <a:t>int</a:t>
            </a:r>
            <a:r>
              <a:rPr lang="pt-BR" dirty="0">
                <a:sym typeface="Wingdings" pitchFamily="2" charset="2"/>
              </a:rPr>
              <a:t>) uma quantidade de bits significativos é ignorada.</a:t>
            </a:r>
          </a:p>
          <a:p>
            <a:pPr lvl="1" eaLnBrk="1" hangingPunct="1"/>
            <a:endParaRPr lang="pt-BR" dirty="0">
              <a:sym typeface="Wingdings" pitchFamily="2" charset="2"/>
            </a:endParaRPr>
          </a:p>
          <a:p>
            <a:pPr lvl="1" eaLnBrk="1" hangingPunct="1"/>
            <a:r>
              <a:rPr lang="pt-BR" dirty="0">
                <a:sym typeface="Wingdings" pitchFamily="2" charset="2"/>
              </a:rPr>
              <a:t>ATENÇÃO!! Isso pode gerar anomalias</a:t>
            </a:r>
          </a:p>
          <a:p>
            <a:pPr lvl="1" eaLnBrk="1" hangingPunct="1"/>
            <a:endParaRPr lang="pt-BR" dirty="0">
              <a:sym typeface="Wingdings" pitchFamily="2" charset="2"/>
            </a:endParaRPr>
          </a:p>
          <a:p>
            <a:pPr lvl="1" eaLnBrk="1" hangingPunct="1"/>
            <a:r>
              <a:rPr lang="pt-BR" dirty="0">
                <a:sym typeface="Wingdings" pitchFamily="2" charset="2"/>
              </a:rPr>
              <a:t>Já de um tipo menor para um tipo maior (</a:t>
            </a:r>
            <a:r>
              <a:rPr lang="pt-BR" dirty="0" err="1">
                <a:sym typeface="Wingdings" pitchFamily="2" charset="2"/>
              </a:rPr>
              <a:t>int</a:t>
            </a:r>
            <a:r>
              <a:rPr lang="pt-BR" dirty="0">
                <a:sym typeface="Wingdings" pitchFamily="2" charset="2"/>
              </a:rPr>
              <a:t>  </a:t>
            </a:r>
            <a:r>
              <a:rPr lang="pt-BR" dirty="0" err="1">
                <a:sym typeface="Wingdings" pitchFamily="2" charset="2"/>
              </a:rPr>
              <a:t>float</a:t>
            </a:r>
            <a:r>
              <a:rPr lang="pt-BR" dirty="0">
                <a:sym typeface="Wingdings" pitchFamily="2" charset="2"/>
              </a:rPr>
              <a:t>) não há aumento da precisão, apenas muda-se a forma como o valor é interpretado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B2128-CE36-4C1E-98E5-62F72AECB10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8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 dirty="0"/>
              <a:t>Conversão de tipos em atribuição</a:t>
            </a:r>
          </a:p>
          <a:p>
            <a:pPr lvl="1" eaLnBrk="1" hangingPunct="1"/>
            <a:r>
              <a:rPr lang="pt-BR" dirty="0"/>
              <a:t>Exemplo: Qual é o tipo de dados do resultado?</a:t>
            </a:r>
          </a:p>
          <a:p>
            <a:pPr lvl="1" eaLnBrk="1" hangingPunct="1">
              <a:buNone/>
            </a:pPr>
            <a:r>
              <a:rPr lang="pt-BR" dirty="0"/>
              <a:t>	</a:t>
            </a:r>
            <a:r>
              <a:rPr lang="pt-BR" sz="1800" dirty="0"/>
              <a:t>char </a:t>
            </a:r>
            <a:r>
              <a:rPr lang="pt-BR" sz="1800" dirty="0" err="1"/>
              <a:t>ch</a:t>
            </a:r>
            <a:endParaRPr lang="pt-BR" sz="1800" dirty="0"/>
          </a:p>
          <a:p>
            <a:pPr lvl="1" eaLnBrk="1" hangingPunct="1"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i;</a:t>
            </a:r>
          </a:p>
          <a:p>
            <a:pPr lvl="1" eaLnBrk="1" hangingPunct="1">
              <a:buNone/>
            </a:pPr>
            <a:r>
              <a:rPr lang="pt-BR" sz="1800" dirty="0"/>
              <a:t>	</a:t>
            </a:r>
            <a:r>
              <a:rPr lang="pt-BR" sz="1800" dirty="0" err="1"/>
              <a:t>float</a:t>
            </a:r>
            <a:r>
              <a:rPr lang="pt-BR" sz="1800" dirty="0"/>
              <a:t> f;</a:t>
            </a:r>
          </a:p>
          <a:p>
            <a:pPr lvl="1" eaLnBrk="1" hangingPunct="1">
              <a:buNone/>
            </a:pPr>
            <a:r>
              <a:rPr lang="pt-BR" sz="1800" dirty="0"/>
              <a:t>	</a:t>
            </a:r>
            <a:r>
              <a:rPr lang="pt-BR" sz="1800" dirty="0" err="1"/>
              <a:t>double</a:t>
            </a:r>
            <a:r>
              <a:rPr lang="pt-BR" sz="1800" dirty="0"/>
              <a:t> d;</a:t>
            </a:r>
          </a:p>
          <a:p>
            <a:pPr lvl="1" eaLnBrk="1" hangingPunct="1">
              <a:buNone/>
            </a:pPr>
            <a:r>
              <a:rPr lang="pt-BR" sz="1800" dirty="0"/>
              <a:t>	</a:t>
            </a:r>
            <a:r>
              <a:rPr lang="pt-BR" sz="1800" dirty="0" err="1"/>
              <a:t>result</a:t>
            </a:r>
            <a:r>
              <a:rPr lang="pt-BR" sz="1800" dirty="0"/>
              <a:t> = (</a:t>
            </a:r>
            <a:r>
              <a:rPr lang="pt-BR" sz="1800" dirty="0" err="1"/>
              <a:t>ch</a:t>
            </a:r>
            <a:r>
              <a:rPr lang="pt-BR" sz="1800" dirty="0"/>
              <a:t> / i) + (f * d) – (f + i);</a:t>
            </a:r>
          </a:p>
          <a:p>
            <a:pPr eaLnBrk="1" hangingPunct="1"/>
            <a:endParaRPr lang="pt-BR" dirty="0">
              <a:sym typeface="Wingdings" pitchFamily="2" charset="2"/>
            </a:endParaRPr>
          </a:p>
          <a:p>
            <a:pPr eaLnBrk="1" hangingPunct="1"/>
            <a:r>
              <a:rPr lang="pt-BR" u="sng" dirty="0">
                <a:sym typeface="Wingdings" pitchFamily="2" charset="2"/>
              </a:rPr>
              <a:t>Atribuição múltipla</a:t>
            </a:r>
          </a:p>
          <a:p>
            <a:pPr lvl="1" eaLnBrk="1" hangingPunct="1"/>
            <a:r>
              <a:rPr lang="pt-BR" dirty="0">
                <a:sym typeface="Wingdings" pitchFamily="2" charset="2"/>
              </a:rPr>
              <a:t>Atribuir um mesmo valor a várias variáveis em um único comando</a:t>
            </a:r>
          </a:p>
          <a:p>
            <a:pPr lvl="1" eaLnBrk="1" hangingPunct="1"/>
            <a:r>
              <a:rPr lang="pt-BR" dirty="0" err="1">
                <a:sym typeface="Wingdings" pitchFamily="2" charset="2"/>
              </a:rPr>
              <a:t>Ex</a:t>
            </a:r>
            <a:r>
              <a:rPr lang="pt-BR" dirty="0">
                <a:sym typeface="Wingdings" pitchFamily="2" charset="2"/>
              </a:rPr>
              <a:t>: </a:t>
            </a:r>
            <a:r>
              <a:rPr lang="pt-BR" dirty="0" err="1">
                <a:sym typeface="Wingdings" pitchFamily="2" charset="2"/>
              </a:rPr>
              <a:t>int</a:t>
            </a:r>
            <a:r>
              <a:rPr lang="pt-BR" dirty="0">
                <a:sym typeface="Wingdings" pitchFamily="2" charset="2"/>
              </a:rPr>
              <a:t> x, y, z;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>
                <a:sym typeface="Wingdings" pitchFamily="2" charset="2"/>
              </a:rPr>
              <a:t>		    x = y = z = 10;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B2128-CE36-4C1E-98E5-62F72AECB105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2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/>
              <a:t>Operadores Aritméticos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00188" y="257175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Subtração</a:t>
                      </a:r>
                      <a:r>
                        <a:rPr lang="pt-BR" sz="2400" baseline="0" dirty="0"/>
                        <a:t> ou negação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Resto da 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Incremento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102F6-6552-4883-A983-18F7141A8C0A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2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 dirty="0"/>
              <a:t>Operadores Aritméticos</a:t>
            </a:r>
          </a:p>
          <a:p>
            <a:pPr lvl="1" eaLnBrk="1" hangingPunct="1"/>
            <a:r>
              <a:rPr lang="pt-BR" dirty="0"/>
              <a:t>Resto da divisão (%)</a:t>
            </a:r>
          </a:p>
          <a:p>
            <a:pPr lvl="2" eaLnBrk="1" hangingPunct="1"/>
            <a:r>
              <a:rPr lang="pt-BR" dirty="0">
                <a:sym typeface="Wingdings" pitchFamily="2" charset="2"/>
              </a:rPr>
              <a:t>Não pode ser usado com números </a:t>
            </a:r>
            <a:r>
              <a:rPr lang="pt-BR" dirty="0" err="1">
                <a:sym typeface="Wingdings" pitchFamily="2" charset="2"/>
              </a:rPr>
              <a:t>floats</a:t>
            </a:r>
            <a:endParaRPr lang="pt-BR" dirty="0">
              <a:sym typeface="Wingdings" pitchFamily="2" charset="2"/>
            </a:endParaRPr>
          </a:p>
          <a:p>
            <a:pPr lvl="2" eaLnBrk="1" hangingPunct="1"/>
            <a:r>
              <a:rPr lang="pt-BR" dirty="0">
                <a:sym typeface="Wingdings" pitchFamily="2" charset="2"/>
              </a:rPr>
              <a:t>Exemplo:</a:t>
            </a:r>
          </a:p>
          <a:p>
            <a:pPr eaLnBrk="1" hangingPunct="1">
              <a:buFont typeface="Wingdings 2" pitchFamily="18" charset="2"/>
              <a:buNone/>
            </a:pPr>
            <a:endParaRPr lang="pt-BR" sz="1800" dirty="0">
              <a:sym typeface="Wingdings" pitchFamily="2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</a:t>
            </a:r>
            <a:r>
              <a:rPr lang="pt-BR" sz="1800" dirty="0" err="1">
                <a:sym typeface="Wingdings" pitchFamily="2" charset="2"/>
              </a:rPr>
              <a:t>int</a:t>
            </a:r>
            <a:r>
              <a:rPr lang="pt-BR" sz="1800" dirty="0">
                <a:sym typeface="Wingdings" pitchFamily="2" charset="2"/>
              </a:rPr>
              <a:t> </a:t>
            </a:r>
            <a:r>
              <a:rPr lang="pt-BR" sz="1800" dirty="0" err="1">
                <a:sym typeface="Wingdings" pitchFamily="2" charset="2"/>
              </a:rPr>
              <a:t>main</a:t>
            </a:r>
            <a:r>
              <a:rPr lang="pt-BR" sz="1800" dirty="0">
                <a:sym typeface="Wingdings" pitchFamily="2" charset="2"/>
              </a:rPr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int</a:t>
            </a:r>
            <a:r>
              <a:rPr lang="pt-BR" sz="1800" dirty="0">
                <a:sym typeface="Wingdings" pitchFamily="2" charset="2"/>
              </a:rPr>
              <a:t> x = 5;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int</a:t>
            </a:r>
            <a:r>
              <a:rPr lang="pt-BR" sz="1800" dirty="0">
                <a:sym typeface="Wingdings" pitchFamily="2" charset="2"/>
              </a:rPr>
              <a:t> y = 2;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printf</a:t>
            </a:r>
            <a:r>
              <a:rPr lang="pt-BR" sz="1800" dirty="0">
                <a:sym typeface="Wingdings" pitchFamily="2" charset="2"/>
              </a:rPr>
              <a:t>(“X / Y: %d\n”, x / y);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printf</a:t>
            </a:r>
            <a:r>
              <a:rPr lang="pt-BR" sz="1800" dirty="0">
                <a:sym typeface="Wingdings" pitchFamily="2" charset="2"/>
              </a:rPr>
              <a:t>(“X %% Y: %d\n”, x % y);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return</a:t>
            </a:r>
            <a:r>
              <a:rPr lang="pt-BR" sz="1800" dirty="0">
                <a:sym typeface="Wingdings" pitchFamily="2" charset="2"/>
              </a:rPr>
              <a:t> 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61B10-5974-4C09-852C-A12E974A18B2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17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 dirty="0"/>
              <a:t>Operadores Aritméticos</a:t>
            </a:r>
          </a:p>
          <a:p>
            <a:pPr lvl="1" eaLnBrk="1" hangingPunct="1"/>
            <a:r>
              <a:rPr lang="pt-BR" dirty="0"/>
              <a:t>Incremento e decremento (++ e --)</a:t>
            </a:r>
          </a:p>
          <a:p>
            <a:pPr lvl="2" eaLnBrk="1" hangingPunct="1"/>
            <a:r>
              <a:rPr lang="pt-BR" dirty="0">
                <a:sym typeface="Wingdings" pitchFamily="2" charset="2"/>
              </a:rPr>
              <a:t>x++;  é igual a x = x + 1;</a:t>
            </a:r>
          </a:p>
          <a:p>
            <a:pPr lvl="2" eaLnBrk="1" hangingPunct="1"/>
            <a:r>
              <a:rPr lang="pt-BR" dirty="0">
                <a:sym typeface="Wingdings" pitchFamily="2" charset="2"/>
              </a:rPr>
              <a:t>x--; é igual a x = x – 1;</a:t>
            </a:r>
          </a:p>
          <a:p>
            <a:pPr lvl="2" eaLnBrk="1" hangingPunct="1"/>
            <a:r>
              <a:rPr lang="pt-BR" dirty="0">
                <a:sym typeface="Wingdings" pitchFamily="2" charset="2"/>
              </a:rPr>
              <a:t>Exemplo: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</a:t>
            </a:r>
            <a:r>
              <a:rPr lang="pt-BR" sz="1800" dirty="0" err="1">
                <a:sym typeface="Wingdings" pitchFamily="2" charset="2"/>
              </a:rPr>
              <a:t>int</a:t>
            </a:r>
            <a:r>
              <a:rPr lang="pt-BR" sz="1800" dirty="0">
                <a:sym typeface="Wingdings" pitchFamily="2" charset="2"/>
              </a:rPr>
              <a:t> </a:t>
            </a:r>
            <a:r>
              <a:rPr lang="pt-BR" sz="1800" dirty="0" err="1">
                <a:sym typeface="Wingdings" pitchFamily="2" charset="2"/>
              </a:rPr>
              <a:t>main</a:t>
            </a:r>
            <a:r>
              <a:rPr lang="pt-BR" sz="1800" dirty="0">
                <a:sym typeface="Wingdings" pitchFamily="2" charset="2"/>
              </a:rPr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int</a:t>
            </a:r>
            <a:r>
              <a:rPr lang="pt-BR" sz="1800" dirty="0">
                <a:sym typeface="Wingdings" pitchFamily="2" charset="2"/>
              </a:rPr>
              <a:t> x = 10;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int</a:t>
            </a:r>
            <a:r>
              <a:rPr lang="pt-BR" sz="1800" dirty="0">
                <a:sym typeface="Wingdings" pitchFamily="2" charset="2"/>
              </a:rPr>
              <a:t> y, z;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y = x++;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z = ++x;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printf</a:t>
            </a:r>
            <a:r>
              <a:rPr lang="pt-BR" sz="1800" dirty="0">
                <a:sym typeface="Wingdings" pitchFamily="2" charset="2"/>
              </a:rPr>
              <a:t>(“Y: %d\</a:t>
            </a:r>
            <a:r>
              <a:rPr lang="pt-BR" sz="1800" dirty="0" err="1">
                <a:sym typeface="Wingdings" pitchFamily="2" charset="2"/>
              </a:rPr>
              <a:t>tZ</a:t>
            </a:r>
            <a:r>
              <a:rPr lang="pt-BR" sz="1800" dirty="0">
                <a:sym typeface="Wingdings" pitchFamily="2" charset="2"/>
              </a:rPr>
              <a:t>: %d\n”, y, z);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	</a:t>
            </a:r>
            <a:r>
              <a:rPr lang="pt-BR" sz="1800" dirty="0" err="1">
                <a:sym typeface="Wingdings" pitchFamily="2" charset="2"/>
              </a:rPr>
              <a:t>return</a:t>
            </a:r>
            <a:r>
              <a:rPr lang="pt-BR" sz="1800" dirty="0">
                <a:sym typeface="Wingdings" pitchFamily="2" charset="2"/>
              </a:rPr>
              <a:t> 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1800" dirty="0">
                <a:sym typeface="Wingdings" pitchFamily="2" charset="2"/>
              </a:rPr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3338-B986-49EE-ABAF-5BE22F4C148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3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Os 5 tipos básicos de dados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</a:t>
            </a:r>
            <a:r>
              <a:rPr lang="pt-BR" dirty="0">
                <a:solidFill>
                  <a:srgbClr val="00B0F0"/>
                </a:solidFill>
              </a:rPr>
              <a:t>cinco tipos básicos</a:t>
            </a:r>
            <a:r>
              <a:rPr lang="pt-BR" dirty="0"/>
              <a:t> de dados em C: </a:t>
            </a:r>
          </a:p>
          <a:p>
            <a:pPr lvl="1"/>
            <a:r>
              <a:rPr lang="pt-BR" dirty="0"/>
              <a:t>Caractere (</a:t>
            </a:r>
            <a:r>
              <a:rPr lang="pt-BR" dirty="0" err="1">
                <a:solidFill>
                  <a:srgbClr val="00B0F0"/>
                </a:solidFill>
              </a:rPr>
              <a:t>char</a:t>
            </a:r>
            <a:r>
              <a:rPr lang="pt-BR" dirty="0"/>
              <a:t>), inteiro (</a:t>
            </a:r>
            <a:r>
              <a:rPr lang="pt-BR" dirty="0" err="1">
                <a:solidFill>
                  <a:srgbClr val="00B0F0"/>
                </a:solidFill>
              </a:rPr>
              <a:t>int</a:t>
            </a:r>
            <a:r>
              <a:rPr lang="pt-BR" dirty="0"/>
              <a:t>), ponto flutuante (</a:t>
            </a:r>
            <a:r>
              <a:rPr lang="pt-BR" dirty="0" err="1">
                <a:solidFill>
                  <a:srgbClr val="00B0F0"/>
                </a:solidFill>
              </a:rPr>
              <a:t>float</a:t>
            </a:r>
            <a:r>
              <a:rPr lang="pt-BR" dirty="0"/>
              <a:t>), ponto flutuante de precisão dupla (</a:t>
            </a:r>
            <a:r>
              <a:rPr lang="pt-BR" dirty="0" err="1">
                <a:solidFill>
                  <a:srgbClr val="00B0F0"/>
                </a:solidFill>
              </a:rPr>
              <a:t>double</a:t>
            </a:r>
            <a:r>
              <a:rPr lang="pt-BR" dirty="0"/>
              <a:t>) e sem valor (</a:t>
            </a:r>
            <a:r>
              <a:rPr lang="pt-BR" dirty="0" err="1">
                <a:solidFill>
                  <a:srgbClr val="00B0F0"/>
                </a:solidFill>
              </a:rPr>
              <a:t>void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Ponto flutuante = número real</a:t>
            </a:r>
          </a:p>
          <a:p>
            <a:r>
              <a:rPr lang="pt-BR" dirty="0"/>
              <a:t>Todos os outros tipos de dados em C são baseados em um desses tipos</a:t>
            </a:r>
          </a:p>
          <a:p>
            <a:r>
              <a:rPr lang="pt-BR" dirty="0"/>
              <a:t>O tamanho e a faixa desses tipos de dados variam de acordo com o tipo de processador e com a implementação do compilador C</a:t>
            </a:r>
          </a:p>
          <a:p>
            <a:pPr lvl="1"/>
            <a:r>
              <a:rPr lang="pt-BR" dirty="0"/>
              <a:t>Por exemplo, um </a:t>
            </a:r>
            <a:r>
              <a:rPr lang="pt-BR" dirty="0" err="1">
                <a:solidFill>
                  <a:srgbClr val="00B0F0"/>
                </a:solidFill>
              </a:rPr>
              <a:t>char</a:t>
            </a:r>
            <a:r>
              <a:rPr lang="pt-BR" dirty="0"/>
              <a:t> ocupa geralmente 1 byte e um </a:t>
            </a:r>
            <a:r>
              <a:rPr lang="pt-BR" dirty="0" err="1">
                <a:solidFill>
                  <a:srgbClr val="00B0F0"/>
                </a:solidFill>
              </a:rPr>
              <a:t>int</a:t>
            </a:r>
            <a:r>
              <a:rPr lang="pt-BR" dirty="0"/>
              <a:t> tem normalmente 4 bytes (pode existir um </a:t>
            </a:r>
            <a:r>
              <a:rPr lang="pt-BR" dirty="0" err="1"/>
              <a:t>int</a:t>
            </a:r>
            <a:r>
              <a:rPr lang="pt-BR" dirty="0"/>
              <a:t> que ocupa 2 bytes).</a:t>
            </a:r>
          </a:p>
          <a:p>
            <a:pPr lvl="1"/>
            <a:r>
              <a:rPr lang="pt-BR" dirty="0"/>
              <a:t>A faixa dos tipos </a:t>
            </a:r>
            <a:r>
              <a:rPr lang="pt-BR" dirty="0" err="1">
                <a:solidFill>
                  <a:srgbClr val="00B0F0"/>
                </a:solidFill>
              </a:rPr>
              <a:t>float</a:t>
            </a:r>
            <a:r>
              <a:rPr lang="pt-BR" dirty="0"/>
              <a:t> e </a:t>
            </a:r>
            <a:r>
              <a:rPr lang="pt-BR" dirty="0" err="1">
                <a:solidFill>
                  <a:srgbClr val="00B0F0"/>
                </a:solidFill>
              </a:rPr>
              <a:t>double</a:t>
            </a:r>
            <a:r>
              <a:rPr lang="pt-BR" dirty="0"/>
              <a:t> é dada em dígitos de precisão (casas decimais)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2E84D-A73F-4D73-AA04-5B6FAD34BE6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 dirty="0"/>
              <a:t>Operadores Relacionais e Lógicos</a:t>
            </a:r>
          </a:p>
          <a:p>
            <a:pPr lvl="1" eaLnBrk="1" hangingPunct="1"/>
            <a:r>
              <a:rPr lang="pt-BR" dirty="0"/>
              <a:t>Relacionais: refere-se às relações que os valores podem ter uns com os outros</a:t>
            </a:r>
          </a:p>
          <a:p>
            <a:pPr lvl="1" eaLnBrk="1" hangingPunct="1"/>
            <a:r>
              <a:rPr lang="pt-BR" dirty="0"/>
              <a:t>Lógicos: refere-se às maneiras como as relações podem ser conectadas</a:t>
            </a:r>
          </a:p>
          <a:p>
            <a:pPr lvl="1" eaLnBrk="1" hangingPunct="1"/>
            <a:r>
              <a:rPr lang="pt-BR" dirty="0">
                <a:solidFill>
                  <a:srgbClr val="00B0F0"/>
                </a:solidFill>
              </a:rPr>
              <a:t>Verdadeiro</a:t>
            </a:r>
            <a:r>
              <a:rPr lang="pt-BR" dirty="0"/>
              <a:t> e </a:t>
            </a:r>
            <a:r>
              <a:rPr lang="pt-BR" dirty="0">
                <a:solidFill>
                  <a:srgbClr val="00B0F0"/>
                </a:solidFill>
              </a:rPr>
              <a:t>falso</a:t>
            </a:r>
            <a:r>
              <a:rPr lang="pt-BR" dirty="0"/>
              <a:t> é a base dos conceitos desses operadores</a:t>
            </a:r>
          </a:p>
          <a:p>
            <a:pPr lvl="2" eaLnBrk="1" hangingPunct="1"/>
            <a:r>
              <a:rPr lang="pt-BR" dirty="0"/>
              <a:t>Tudo que é ≠ 0 é </a:t>
            </a:r>
            <a:r>
              <a:rPr lang="pt-BR" dirty="0">
                <a:solidFill>
                  <a:srgbClr val="00B0F0"/>
                </a:solidFill>
              </a:rPr>
              <a:t>verdadeiro</a:t>
            </a:r>
          </a:p>
          <a:p>
            <a:pPr lvl="2" eaLnBrk="1" hangingPunct="1"/>
            <a:r>
              <a:rPr lang="pt-BR" dirty="0"/>
              <a:t>Tudo que é = 0 é </a:t>
            </a:r>
            <a:r>
              <a:rPr lang="pt-BR" dirty="0">
                <a:solidFill>
                  <a:srgbClr val="00B0F0"/>
                </a:solidFill>
              </a:rPr>
              <a:t>falso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61529-D424-41FD-AAE7-E4CC58F1E99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/>
              <a:t>Operadores Relacionais e Lógicos</a:t>
            </a:r>
          </a:p>
          <a:p>
            <a:pPr lvl="1" eaLnBrk="1" hangingPunct="1"/>
            <a:r>
              <a:rPr lang="pt-BR"/>
              <a:t>Operadores Lógicos</a:t>
            </a:r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r>
              <a:rPr lang="pt-BR"/>
              <a:t>E = &amp;&amp;</a:t>
            </a:r>
          </a:p>
          <a:p>
            <a:pPr lvl="1" eaLnBrk="1" hangingPunct="1"/>
            <a:r>
              <a:rPr lang="pt-BR"/>
              <a:t>OU = ||</a:t>
            </a:r>
          </a:p>
          <a:p>
            <a:pPr lvl="1" eaLnBrk="1" hangingPunct="1"/>
            <a:r>
              <a:rPr lang="pt-BR"/>
              <a:t>NÃO = !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257175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E</a:t>
                      </a:r>
                      <a:r>
                        <a:rPr lang="pt-BR" baseline="0" dirty="0"/>
                        <a:t> 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OU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429125" y="29289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429125" y="32861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429125" y="370205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643563" y="2928938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6858000" y="370205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858000" y="40592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429125" y="40592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5643563" y="3286125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5643563" y="3702050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643563" y="4059238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858000" y="29289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6858000" y="32861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F1957-012B-4352-B13C-6A477EA51BD2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8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/>
              <a:t>Operadores Relacionais e Lógicos</a:t>
            </a:r>
          </a:p>
          <a:p>
            <a:pPr lvl="1" eaLnBrk="1" hangingPunct="1"/>
            <a:r>
              <a:rPr lang="pt-BR"/>
              <a:t>Operadores Relacionais</a:t>
            </a:r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  <a:p>
            <a:pPr lvl="1" eaLnBrk="1" hangingPunct="1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24000" y="2632075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</a:t>
                      </a:r>
                      <a:r>
                        <a:rPr lang="pt-BR" sz="2400" baseline="0" dirty="0"/>
                        <a:t> que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</a:t>
                      </a:r>
                      <a:r>
                        <a:rPr lang="pt-BR" sz="2400" baseline="0" dirty="0"/>
                        <a:t> que ou igual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 que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90438-9781-4F61-A7DB-68DD2A9464C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24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Operadores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u="sng"/>
              <a:t>Operadores Relacionais e Lógicos</a:t>
            </a:r>
          </a:p>
          <a:p>
            <a:pPr lvl="1" eaLnBrk="1" hangingPunct="1"/>
            <a:r>
              <a:rPr lang="pt-BR"/>
              <a:t>Exemplo:</a:t>
            </a:r>
          </a:p>
          <a:p>
            <a:pPr lvl="2" eaLnBrk="1" hangingPunct="1"/>
            <a:r>
              <a:rPr lang="pt-BR"/>
              <a:t>2 &lt;= 5</a:t>
            </a:r>
          </a:p>
          <a:p>
            <a:pPr lvl="2" eaLnBrk="1" hangingPunct="1"/>
            <a:r>
              <a:rPr lang="pt-BR"/>
              <a:t>2 &gt; 10</a:t>
            </a:r>
          </a:p>
          <a:p>
            <a:pPr lvl="2" eaLnBrk="1" hangingPunct="1"/>
            <a:r>
              <a:rPr lang="pt-BR"/>
              <a:t>5 != 5</a:t>
            </a:r>
          </a:p>
          <a:p>
            <a:pPr lvl="2" eaLnBrk="1" hangingPunct="1"/>
            <a:r>
              <a:rPr lang="pt-BR"/>
              <a:t>-2.5 &lt; 0</a:t>
            </a:r>
          </a:p>
          <a:p>
            <a:pPr lvl="2" eaLnBrk="1" hangingPunct="1"/>
            <a:r>
              <a:rPr lang="pt-BR"/>
              <a:t>6 == 6</a:t>
            </a:r>
          </a:p>
          <a:p>
            <a:pPr lvl="2" eaLnBrk="1" hangingPunct="1"/>
            <a:r>
              <a:rPr lang="pt-BR"/>
              <a:t>10 &gt; 5 &amp;&amp; !(10 &lt; 9) || 3 &lt;= 4</a:t>
            </a:r>
          </a:p>
          <a:p>
            <a:pPr lvl="2" eaLnBrk="1" hangingPunct="1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E5324-7427-479D-AECC-BAD8E3B8BE9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396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Precedência de Operadores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Maior precedência</a:t>
            </a:r>
          </a:p>
          <a:p>
            <a:pPr lvl="1" eaLnBrk="1" hangingPunct="1"/>
            <a:r>
              <a:rPr lang="pt-BR"/>
              <a:t>()</a:t>
            </a:r>
          </a:p>
          <a:p>
            <a:pPr lvl="1" eaLnBrk="1" hangingPunct="1"/>
            <a:r>
              <a:rPr lang="pt-BR"/>
              <a:t>!		++	--	- (negativo)</a:t>
            </a:r>
          </a:p>
          <a:p>
            <a:pPr lvl="1" eaLnBrk="1" hangingPunct="1"/>
            <a:r>
              <a:rPr lang="pt-BR"/>
              <a:t>*		/	%</a:t>
            </a:r>
          </a:p>
          <a:p>
            <a:pPr lvl="1" eaLnBrk="1" hangingPunct="1"/>
            <a:r>
              <a:rPr lang="pt-BR"/>
              <a:t>+		-</a:t>
            </a:r>
          </a:p>
          <a:p>
            <a:pPr lvl="1" eaLnBrk="1" hangingPunct="1"/>
            <a:r>
              <a:rPr lang="pt-BR"/>
              <a:t>&lt;		&lt;=	&gt;	=&gt;</a:t>
            </a:r>
          </a:p>
          <a:p>
            <a:pPr lvl="1" eaLnBrk="1" hangingPunct="1"/>
            <a:r>
              <a:rPr lang="pt-BR"/>
              <a:t>==	!=</a:t>
            </a:r>
          </a:p>
          <a:p>
            <a:pPr lvl="1" eaLnBrk="1" hangingPunct="1"/>
            <a:r>
              <a:rPr lang="pt-BR"/>
              <a:t>&amp;&amp;</a:t>
            </a:r>
          </a:p>
          <a:p>
            <a:pPr lvl="1" eaLnBrk="1" hangingPunct="1"/>
            <a:r>
              <a:rPr lang="pt-BR"/>
              <a:t>||</a:t>
            </a:r>
          </a:p>
          <a:p>
            <a:pPr lvl="1" eaLnBrk="1" hangingPunct="1"/>
            <a:r>
              <a:rPr lang="pt-BR"/>
              <a:t>=	</a:t>
            </a:r>
          </a:p>
          <a:p>
            <a:pPr eaLnBrk="1" hangingPunct="1"/>
            <a:r>
              <a:rPr lang="pt-BR"/>
              <a:t>Menor precedência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D3665-6A30-44A9-93A4-6CADCE63D05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7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Precedência de Operadores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 padrão ANSI não estipula a ordem de avaliação das expressões (esquerda para direita ou vice-versa)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Utilize () para alterar a ordem de precedência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Exemplos:</a:t>
            </a:r>
          </a:p>
          <a:p>
            <a:pPr lvl="1" eaLnBrk="1" hangingPunct="1"/>
            <a:r>
              <a:rPr lang="pt-BR" dirty="0"/>
              <a:t>!0 &amp;&amp; 0 || 0</a:t>
            </a:r>
          </a:p>
          <a:p>
            <a:pPr lvl="1" eaLnBrk="1" hangingPunct="1"/>
            <a:r>
              <a:rPr lang="pt-BR" dirty="0"/>
              <a:t>!(0 &amp;&amp; 0) || 0</a:t>
            </a:r>
          </a:p>
          <a:p>
            <a:pPr lvl="1" eaLnBrk="1" hangingPunct="1"/>
            <a:r>
              <a:rPr lang="pt-BR" dirty="0"/>
              <a:t>2 + 5 / 2 – 5 * 2</a:t>
            </a:r>
          </a:p>
          <a:p>
            <a:pPr lvl="1" eaLnBrk="1" hangingPunct="1"/>
            <a:r>
              <a:rPr lang="pt-BR" dirty="0"/>
              <a:t>(2 + 5) / (2 – 5) * 2</a:t>
            </a:r>
          </a:p>
          <a:p>
            <a:pPr lvl="1" eaLnBrk="1" hangingPunct="1"/>
            <a:r>
              <a:rPr lang="pt-BR" dirty="0"/>
              <a:t>(2 + 5) / ((2 – 5) * 2)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0BA4F-A463-4364-998C-CF853FC33A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81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bibliografia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SCHILDT, Herbert. C Completo e Total. 3ª ed. São Paulo: Pearson Makron Books, 2006, Cap. 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A351E-0447-4327-8BB0-0C08C8EABD97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Os 5 tipos básicos de dados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512026"/>
              </p:ext>
            </p:extLst>
          </p:nvPr>
        </p:nvGraphicFramePr>
        <p:xfrm>
          <a:off x="285750" y="2547938"/>
          <a:ext cx="85725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Tipo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Tamanho</a:t>
                      </a:r>
                      <a:r>
                        <a:rPr lang="pt-BR" sz="1800" baseline="0" dirty="0"/>
                        <a:t> em bits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Faixa de</a:t>
                      </a:r>
                      <a:r>
                        <a:rPr lang="pt-BR" sz="1800" baseline="0" dirty="0"/>
                        <a:t> valores</a:t>
                      </a:r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char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-127 a 127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unsigned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char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 a 255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int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-2.147.483.647 a 2.147.483.647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unsigne</a:t>
                      </a:r>
                      <a:r>
                        <a:rPr lang="pt-BR" sz="1800" baseline="0" dirty="0" err="1"/>
                        <a:t>d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baseline="0" dirty="0" err="1"/>
                        <a:t>int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0 a 4.294.967.295</a:t>
                      </a:r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float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Até seis dígitos de precisão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double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Até dez dígitos de</a:t>
                      </a:r>
                      <a:r>
                        <a:rPr lang="pt-BR" sz="1800" baseline="0" dirty="0"/>
                        <a:t> precisão</a:t>
                      </a:r>
                      <a:endParaRPr lang="pt-BR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509E0-393D-4B82-A778-5E427758B5B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Modificando os tipos básicos de dados</a:t>
            </a:r>
          </a:p>
        </p:txBody>
      </p:sp>
      <p:sp>
        <p:nvSpPr>
          <p:cNvPr id="11267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Exceto o </a:t>
            </a:r>
            <a:r>
              <a:rPr lang="pt-BR" dirty="0" err="1">
                <a:solidFill>
                  <a:srgbClr val="00B0F0"/>
                </a:solidFill>
              </a:rPr>
              <a:t>void</a:t>
            </a:r>
            <a:r>
              <a:rPr lang="pt-BR" dirty="0"/>
              <a:t>, os tipos de dados básicos podem ter vários modificadores precedendo-os. </a:t>
            </a:r>
          </a:p>
          <a:p>
            <a:endParaRPr lang="pt-BR" dirty="0"/>
          </a:p>
          <a:p>
            <a:r>
              <a:rPr lang="pt-BR" dirty="0"/>
              <a:t>Um modificador é usado para alterar o significado de um tipo básico para adaptá-lo mais precisamente às necessidades de diversas situações</a:t>
            </a:r>
          </a:p>
          <a:p>
            <a:pPr lvl="1"/>
            <a:r>
              <a:rPr lang="pt-BR" dirty="0" err="1"/>
              <a:t>unsigned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short</a:t>
            </a:r>
          </a:p>
          <a:p>
            <a:endParaRPr lang="pt-BR" dirty="0"/>
          </a:p>
          <a:p>
            <a:r>
              <a:rPr lang="pt-BR" dirty="0"/>
              <a:t>O modificador </a:t>
            </a:r>
            <a:r>
              <a:rPr lang="pt-BR" b="1" u="sng" dirty="0" err="1"/>
              <a:t>unsigned</a:t>
            </a:r>
            <a:r>
              <a:rPr lang="pt-BR" b="1" dirty="0"/>
              <a:t> </a:t>
            </a:r>
            <a:r>
              <a:rPr lang="pt-BR" dirty="0"/>
              <a:t>normalmente é aplicado aos tipos básicos </a:t>
            </a:r>
            <a:r>
              <a:rPr lang="pt-BR" dirty="0" err="1">
                <a:solidFill>
                  <a:srgbClr val="00B0F0"/>
                </a:solidFill>
              </a:rPr>
              <a:t>char</a:t>
            </a:r>
            <a:r>
              <a:rPr lang="pt-BR" dirty="0"/>
              <a:t> e </a:t>
            </a:r>
            <a:r>
              <a:rPr lang="pt-BR" dirty="0">
                <a:solidFill>
                  <a:srgbClr val="00B0F0"/>
                </a:solidFill>
              </a:rPr>
              <a:t>int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3BCEF-29BB-4C47-8338-6D2113F3E9A2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Nomes de identificadores</a:t>
            </a:r>
          </a:p>
        </p:txBody>
      </p:sp>
      <p:sp>
        <p:nvSpPr>
          <p:cNvPr id="1433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C, os nomes de variáveis, funções e vários outros “objetos” definidos pelo usuário, também conhecidos como </a:t>
            </a:r>
            <a:r>
              <a:rPr lang="pt-BR" i="1" dirty="0">
                <a:solidFill>
                  <a:srgbClr val="00B0F0"/>
                </a:solidFill>
              </a:rPr>
              <a:t>identificadores</a:t>
            </a:r>
            <a:r>
              <a:rPr lang="pt-BR" dirty="0"/>
              <a:t>, podem variar de um a diversos caracteres.</a:t>
            </a:r>
          </a:p>
          <a:p>
            <a:endParaRPr lang="pt-BR" dirty="0"/>
          </a:p>
          <a:p>
            <a:r>
              <a:rPr lang="pt-BR" dirty="0"/>
              <a:t>O primeiro caractere deve ser uma </a:t>
            </a:r>
            <a:r>
              <a:rPr lang="pt-BR" dirty="0">
                <a:solidFill>
                  <a:srgbClr val="00B0F0"/>
                </a:solidFill>
              </a:rPr>
              <a:t>letra</a:t>
            </a:r>
            <a:r>
              <a:rPr lang="pt-BR" dirty="0"/>
              <a:t> ou um </a:t>
            </a:r>
            <a:r>
              <a:rPr lang="pt-BR" dirty="0">
                <a:solidFill>
                  <a:srgbClr val="00B0F0"/>
                </a:solidFill>
              </a:rPr>
              <a:t>sublinhado</a:t>
            </a:r>
            <a:r>
              <a:rPr lang="pt-BR" dirty="0"/>
              <a:t> (</a:t>
            </a:r>
            <a:r>
              <a:rPr lang="pt-BR" dirty="0" err="1"/>
              <a:t>underline</a:t>
            </a:r>
            <a:r>
              <a:rPr lang="pt-BR" dirty="0"/>
              <a:t>) e os caracteres </a:t>
            </a:r>
            <a:r>
              <a:rPr lang="pt-BR" dirty="0" err="1"/>
              <a:t>subseqüentes</a:t>
            </a:r>
            <a:r>
              <a:rPr lang="pt-BR" dirty="0"/>
              <a:t> devem ser </a:t>
            </a:r>
            <a:r>
              <a:rPr lang="pt-BR" dirty="0">
                <a:solidFill>
                  <a:srgbClr val="00B0F0"/>
                </a:solidFill>
              </a:rPr>
              <a:t>letras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números</a:t>
            </a:r>
            <a:r>
              <a:rPr lang="pt-BR" dirty="0"/>
              <a:t> ou </a:t>
            </a:r>
            <a:r>
              <a:rPr lang="pt-BR" dirty="0">
                <a:solidFill>
                  <a:srgbClr val="00B0F0"/>
                </a:solidFill>
              </a:rPr>
              <a:t>sublinhados</a:t>
            </a:r>
            <a:r>
              <a:rPr lang="pt-BR" dirty="0"/>
              <a:t>. Exemplos:</a:t>
            </a:r>
          </a:p>
          <a:p>
            <a:pPr>
              <a:buFont typeface="Wingdings 2" pitchFamily="18" charset="2"/>
              <a:buNone/>
            </a:pPr>
            <a:r>
              <a:rPr lang="pt-BR" b="1" dirty="0"/>
              <a:t>			Correto 		Incorreto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		contador		1contador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		teste23		</a:t>
            </a:r>
            <a:r>
              <a:rPr lang="pt-BR" dirty="0" err="1"/>
              <a:t>ola</a:t>
            </a:r>
            <a:r>
              <a:rPr lang="pt-BR" dirty="0"/>
              <a:t>!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		</a:t>
            </a:r>
            <a:r>
              <a:rPr lang="pt-BR" dirty="0" err="1"/>
              <a:t>nome_aluno</a:t>
            </a:r>
            <a:r>
              <a:rPr lang="pt-BR" dirty="0"/>
              <a:t>		nome...aluno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3506A-9CFB-4303-987C-34FD091FA8E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Nomes de identificadores</a:t>
            </a:r>
          </a:p>
        </p:txBody>
      </p:sp>
      <p:sp>
        <p:nvSpPr>
          <p:cNvPr id="16387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C, letras maiúsculas e minúsculas são tratadas diferentemente (</a:t>
            </a:r>
            <a:r>
              <a:rPr lang="pt-BR" dirty="0" err="1">
                <a:solidFill>
                  <a:srgbClr val="00B0F0"/>
                </a:solidFill>
              </a:rPr>
              <a:t>case-sensitive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dirty="0"/>
              <a:t>Logo </a:t>
            </a:r>
            <a:r>
              <a:rPr lang="pt-BR" u="sng" dirty="0" err="1"/>
              <a:t>variavel</a:t>
            </a:r>
            <a:r>
              <a:rPr lang="pt-BR" dirty="0"/>
              <a:t>, </a:t>
            </a:r>
            <a:r>
              <a:rPr lang="pt-BR" u="sng" dirty="0" err="1"/>
              <a:t>Variavel</a:t>
            </a:r>
            <a:r>
              <a:rPr lang="pt-BR" dirty="0"/>
              <a:t> e </a:t>
            </a:r>
            <a:r>
              <a:rPr lang="pt-BR" u="sng" dirty="0"/>
              <a:t>VARIAVEL</a:t>
            </a:r>
            <a:r>
              <a:rPr lang="pt-BR" dirty="0"/>
              <a:t> são três identificadores distintos</a:t>
            </a:r>
          </a:p>
          <a:p>
            <a:endParaRPr lang="pt-BR" dirty="0"/>
          </a:p>
          <a:p>
            <a:r>
              <a:rPr lang="pt-BR" dirty="0"/>
              <a:t>Um identificador não pode ser igual a uma palavra-chave de C e não deve ter o mesmo nome que as funções que você escreveu ou as que estão na biblioteca C, por exemplo, </a:t>
            </a:r>
            <a:r>
              <a:rPr lang="pt-BR" dirty="0" err="1">
                <a:solidFill>
                  <a:srgbClr val="00B0F0"/>
                </a:solidFill>
              </a:rPr>
              <a:t>printf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D1189-FE4C-4316-995A-07468C20946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variáveis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uma variável?</a:t>
            </a:r>
          </a:p>
          <a:p>
            <a:pPr lvl="1"/>
            <a:r>
              <a:rPr lang="pt-BR" dirty="0"/>
              <a:t>Uma </a:t>
            </a:r>
            <a:r>
              <a:rPr lang="pt-BR" i="1" dirty="0"/>
              <a:t>variável </a:t>
            </a:r>
            <a:r>
              <a:rPr lang="pt-BR" dirty="0"/>
              <a:t>é uma posição nomeada de memória, que é usada para guardar um valor que pode ser modificado pelo programa. </a:t>
            </a:r>
          </a:p>
          <a:p>
            <a:endParaRPr lang="pt-BR" dirty="0"/>
          </a:p>
          <a:p>
            <a:r>
              <a:rPr lang="pt-BR" dirty="0"/>
              <a:t>Todas as variáveis em C </a:t>
            </a:r>
            <a:r>
              <a:rPr lang="pt-BR" u="sng" dirty="0"/>
              <a:t>devem ser declaradas antes de serem usadas</a:t>
            </a:r>
            <a:r>
              <a:rPr lang="pt-BR" dirty="0"/>
              <a:t>. A forma geral de uma declaração é: </a:t>
            </a:r>
          </a:p>
          <a:p>
            <a:pPr>
              <a:buFont typeface="Wingdings 2" pitchFamily="18" charset="2"/>
              <a:buNone/>
            </a:pPr>
            <a:r>
              <a:rPr lang="pt-BR" i="1" dirty="0"/>
              <a:t>			tipo </a:t>
            </a:r>
            <a:r>
              <a:rPr lang="pt-BR" i="1" dirty="0" err="1"/>
              <a:t>lista_de_variáveis</a:t>
            </a:r>
            <a:r>
              <a:rPr lang="pt-BR" i="1" dirty="0"/>
              <a:t>; </a:t>
            </a:r>
            <a:endParaRPr lang="pt-BR" dirty="0"/>
          </a:p>
          <a:p>
            <a:endParaRPr lang="pt-BR" dirty="0"/>
          </a:p>
          <a:p>
            <a:r>
              <a:rPr lang="pt-BR" dirty="0"/>
              <a:t>Aqui, </a:t>
            </a:r>
            <a:r>
              <a:rPr lang="pt-BR" i="1" dirty="0">
                <a:solidFill>
                  <a:srgbClr val="00B0F0"/>
                </a:solidFill>
              </a:rPr>
              <a:t>tipo</a:t>
            </a:r>
            <a:r>
              <a:rPr lang="pt-BR" i="1" dirty="0"/>
              <a:t> </a:t>
            </a:r>
            <a:r>
              <a:rPr lang="pt-BR" dirty="0"/>
              <a:t>deve ser um tipo de dado válido em C mais quaisquer modificadores e </a:t>
            </a:r>
            <a:r>
              <a:rPr lang="pt-BR" i="1" dirty="0" err="1">
                <a:solidFill>
                  <a:srgbClr val="00B0F0"/>
                </a:solidFill>
              </a:rPr>
              <a:t>lista_de_variáveis</a:t>
            </a:r>
            <a:r>
              <a:rPr lang="pt-BR" i="1" dirty="0"/>
              <a:t> </a:t>
            </a:r>
            <a:r>
              <a:rPr lang="pt-BR" dirty="0"/>
              <a:t>pode consistir em um ou mais nomes de identificadores separados por vírgulas.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59438-DE76-4D65-9AEE-5E8C09A124D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variáveis</a:t>
            </a:r>
          </a:p>
        </p:txBody>
      </p:sp>
      <p:sp>
        <p:nvSpPr>
          <p:cNvPr id="1843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 i, j, k;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	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ui; 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	</a:t>
            </a:r>
            <a:r>
              <a:rPr lang="pt-BR" dirty="0" err="1"/>
              <a:t>double</a:t>
            </a:r>
            <a:r>
              <a:rPr lang="pt-BR" dirty="0"/>
              <a:t> saldo, lucro, perda;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	</a:t>
            </a:r>
            <a:r>
              <a:rPr lang="pt-BR" dirty="0" err="1"/>
              <a:t>unsigned</a:t>
            </a:r>
            <a:r>
              <a:rPr lang="pt-BR" dirty="0"/>
              <a:t> char a, b, c; </a:t>
            </a:r>
          </a:p>
          <a:p>
            <a:endParaRPr lang="pt-BR" dirty="0"/>
          </a:p>
          <a:p>
            <a:r>
              <a:rPr lang="pt-BR" dirty="0"/>
              <a:t>Lembre-se de que, em C, o nome de uma variável não tem nenhuma relação com seu tipo.</a:t>
            </a:r>
          </a:p>
          <a:p>
            <a:pPr lvl="1"/>
            <a:r>
              <a:rPr lang="pt-BR" dirty="0"/>
              <a:t>Usem nomes que sugerem a finalidade desta variável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7CEF3-01E9-4ABC-B482-3A4373C0678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1677</Words>
  <Application>Microsoft Office PowerPoint</Application>
  <PresentationFormat>On-screen Show (4:3)</PresentationFormat>
  <Paragraphs>388</Paragraphs>
  <Slides>36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Franklin Gothic Book</vt:lpstr>
      <vt:lpstr>Wingdings</vt:lpstr>
      <vt:lpstr>Wingdings 2</vt:lpstr>
      <vt:lpstr>Técnica</vt:lpstr>
      <vt:lpstr>Expressões em C</vt:lpstr>
      <vt:lpstr>objetivo</vt:lpstr>
      <vt:lpstr>Os 5 tipos básicos de dados</vt:lpstr>
      <vt:lpstr>Os 5 tipos básicos de dados</vt:lpstr>
      <vt:lpstr>Modificando os tipos básicos de dados</vt:lpstr>
      <vt:lpstr>Nomes de identificadores</vt:lpstr>
      <vt:lpstr>Nomes de identificadores</vt:lpstr>
      <vt:lpstr>variáveis</vt:lpstr>
      <vt:lpstr>variáveis</vt:lpstr>
      <vt:lpstr>variáveis</vt:lpstr>
      <vt:lpstr>Declaração das variáveis</vt:lpstr>
      <vt:lpstr>Declaração das variáveis</vt:lpstr>
      <vt:lpstr>Declaração das variáveis</vt:lpstr>
      <vt:lpstr>Declaração das variáveis</vt:lpstr>
      <vt:lpstr>Declaração das variáveis</vt:lpstr>
      <vt:lpstr>Declaração das variáveis</vt:lpstr>
      <vt:lpstr>Declaração das variáveis</vt:lpstr>
      <vt:lpstr>Declaração das variáveis</vt:lpstr>
      <vt:lpstr>Declaração das variáveis</vt:lpstr>
      <vt:lpstr>Comentários de código</vt:lpstr>
      <vt:lpstr>Constantes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Precedência de Operadores</vt:lpstr>
      <vt:lpstr>Precedência de Operadores</vt:lpstr>
      <vt:lpstr>bibliografia</vt:lpstr>
    </vt:vector>
  </TitlesOfParts>
  <Company>Abicudo's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Costa, Andre C.</cp:lastModifiedBy>
  <cp:revision>191</cp:revision>
  <cp:lastPrinted>2012-03-03T22:02:43Z</cp:lastPrinted>
  <dcterms:created xsi:type="dcterms:W3CDTF">2009-02-03T01:44:23Z</dcterms:created>
  <dcterms:modified xsi:type="dcterms:W3CDTF">2017-08-16T20:57:33Z</dcterms:modified>
</cp:coreProperties>
</file>