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467" r:id="rId3"/>
    <p:sldId id="379" r:id="rId4"/>
    <p:sldId id="414" r:id="rId5"/>
    <p:sldId id="448" r:id="rId6"/>
    <p:sldId id="435" r:id="rId7"/>
    <p:sldId id="445" r:id="rId8"/>
    <p:sldId id="446" r:id="rId9"/>
    <p:sldId id="447" r:id="rId10"/>
    <p:sldId id="449" r:id="rId11"/>
    <p:sldId id="450" r:id="rId12"/>
    <p:sldId id="465" r:id="rId13"/>
    <p:sldId id="466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359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FD5448-F830-4F0A-A168-6FE9D103DDE9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EA25B6C-D229-4232-B285-8BAD5F0E84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82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32A997-5C4E-4606-B209-DAEC4B2B7A74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FEEBF-AD64-41DE-B5A3-855E791CC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89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F8142-0639-4139-BCAA-6AB4DB53B1EB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5C254-8B6A-4957-AF11-4AD4352B04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7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587B6-3C10-47E9-ACC6-94F2EFEC323B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12AB6-EAF1-48DF-9B3F-E1FC5F6B96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9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0F84C-B20A-4184-BEF7-E5320B02DD10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722A-4DB5-46D9-8F54-EA13CDF3C6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57332E-BF80-47E4-8676-3E472B65DFF0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1C5ED-3D4A-47E9-8E68-E2711C9284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CB0DF-A212-433A-9115-7580816324A8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97D15-C63B-4CA7-A506-7BC4092F05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3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0D36BD-3B72-4456-AB0A-DDF82FB7ADCE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308E9-24BD-4EC4-973E-AC9A8B3D48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140F-95F4-4AD0-A566-D5FD3E25D697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84E8F-954E-4DA9-A2F2-800984D5D3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59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15978-5590-419A-97C3-A6CB331555B5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BB89-34AE-48C3-AC66-1DE7725B69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477C1-4F97-4E99-AE9E-A4551EE5164C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795F-D721-4E39-8ACC-9FC5CD679F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1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DE9617-8F64-4862-9688-7639CC259A6E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FAB-1A78-4DA0-8B53-7D9ADEC576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762976-D16B-4B4C-BBB0-B13D8B294DBC}" type="datetime1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FFF311-00F3-491E-B427-E9F50F63F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1" r:id="rId2"/>
    <p:sldLayoutId id="2147483988" r:id="rId3"/>
    <p:sldLayoutId id="2147483982" r:id="rId4"/>
    <p:sldLayoutId id="2147483989" r:id="rId5"/>
    <p:sldLayoutId id="2147483983" r:id="rId6"/>
    <p:sldLayoutId id="2147483984" r:id="rId7"/>
    <p:sldLayoutId id="2147483990" r:id="rId8"/>
    <p:sldLayoutId id="2147483991" r:id="rId9"/>
    <p:sldLayoutId id="2147483985" r:id="rId10"/>
    <p:sldLayoutId id="21474839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Programação II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Comandos de Repetição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 oferece diversas variações que aumentam a flexibilidade e a aplicação do laço FOR nos programas</a:t>
            </a:r>
          </a:p>
          <a:p>
            <a:endParaRPr lang="pt-BR" smtClean="0"/>
          </a:p>
          <a:p>
            <a:r>
              <a:rPr lang="pt-BR" smtClean="0"/>
              <a:t>Uma das variações é usar duas variáveis de controle do laço.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EF516-B5D5-4097-8374-E2213223092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EXEMPLO: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x, y;  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for(x = 0, y = 0 ; x + y &lt; 10 ; x++)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scanf</a:t>
            </a:r>
            <a:r>
              <a:rPr lang="pt-BR" dirty="0" smtClean="0"/>
              <a:t>("%d", &amp;y);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printf</a:t>
            </a:r>
            <a:r>
              <a:rPr lang="pt-BR" dirty="0" smtClean="0"/>
              <a:t>("%d\n", y);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786313" y="4786313"/>
            <a:ext cx="3214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FF00"/>
                </a:solidFill>
              </a:rPr>
              <a:t>Ponto-e-vírgula separando as partes do FOR</a:t>
            </a:r>
            <a:endParaRPr lang="pt-BR" b="1">
              <a:solidFill>
                <a:srgbClr val="FFFF00"/>
              </a:solidFill>
            </a:endParaRPr>
          </a:p>
        </p:txBody>
      </p:sp>
      <p:cxnSp>
        <p:nvCxnSpPr>
          <p:cNvPr id="5" name="Conector de seta reta 4"/>
          <p:cNvCxnSpPr>
            <a:stCxn id="4" idx="0"/>
            <a:endCxn id="6" idx="4"/>
          </p:cNvCxnSpPr>
          <p:nvPr/>
        </p:nvCxnSpPr>
        <p:spPr>
          <a:xfrm rot="16200000" flipV="1">
            <a:off x="4411663" y="2803525"/>
            <a:ext cx="928688" cy="3036887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14688" y="3357563"/>
            <a:ext cx="285750" cy="500062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6000" y="3429000"/>
            <a:ext cx="285750" cy="5000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0313" y="1285875"/>
            <a:ext cx="39290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Vírgula separando as variáveis de controle</a:t>
            </a:r>
            <a:endParaRPr lang="pt-BR" b="1">
              <a:solidFill>
                <a:srgbClr val="FF00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7" idx="0"/>
          </p:cNvCxnSpPr>
          <p:nvPr/>
        </p:nvCxnSpPr>
        <p:spPr>
          <a:xfrm rot="5400000">
            <a:off x="2852738" y="1816100"/>
            <a:ext cx="1189037" cy="203676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0"/>
            <a:endCxn id="20" idx="4"/>
          </p:cNvCxnSpPr>
          <p:nvPr/>
        </p:nvCxnSpPr>
        <p:spPr>
          <a:xfrm rot="16200000" flipV="1">
            <a:off x="5197475" y="3589338"/>
            <a:ext cx="928688" cy="1465262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4786313" y="3357563"/>
            <a:ext cx="285750" cy="500062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4550C-456A-42E7-99C8-760BCA932EE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EXEMPLO: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000" dirty="0" smtClean="0"/>
              <a:t>main()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x, y;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y = 1; 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for(x = 1 ; (x &lt;= 10) &amp;&amp; (y % 2 != 0) ; x++)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</a:t>
            </a:r>
            <a:r>
              <a:rPr lang="en-US" sz="2000" dirty="0" err="1" smtClean="0"/>
              <a:t>Digite</a:t>
            </a:r>
            <a:r>
              <a:rPr lang="en-US" sz="2000" dirty="0" smtClean="0"/>
              <a:t> um </a:t>
            </a:r>
            <a:r>
              <a:rPr lang="en-US" sz="2000" dirty="0" err="1" smtClean="0"/>
              <a:t>numero</a:t>
            </a:r>
            <a:r>
              <a:rPr lang="en-US" sz="2000" dirty="0" smtClean="0"/>
              <a:t>: ");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&amp;y);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 - </a:t>
            </a:r>
            <a:r>
              <a:rPr lang="en-US" sz="2000" dirty="0" err="1" smtClean="0"/>
              <a:t>Numero</a:t>
            </a:r>
            <a:r>
              <a:rPr lang="en-US" sz="2000" dirty="0" smtClean="0"/>
              <a:t> </a:t>
            </a:r>
            <a:r>
              <a:rPr lang="en-US" sz="2000" dirty="0" err="1" smtClean="0"/>
              <a:t>digitado</a:t>
            </a:r>
            <a:r>
              <a:rPr lang="en-US" sz="2000" dirty="0" smtClean="0"/>
              <a:t>: %d\n", x, y);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}</a:t>
            </a:r>
            <a:endParaRPr lang="pt-BR" sz="2000" dirty="0" smtClean="0"/>
          </a:p>
        </p:txBody>
      </p:sp>
      <p:sp>
        <p:nvSpPr>
          <p:cNvPr id="7" name="Elipse 6"/>
          <p:cNvSpPr/>
          <p:nvPr/>
        </p:nvSpPr>
        <p:spPr>
          <a:xfrm>
            <a:off x="2357438" y="3500438"/>
            <a:ext cx="2857500" cy="500062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928938" y="1714500"/>
            <a:ext cx="4357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FF00"/>
                </a:solidFill>
              </a:rPr>
              <a:t>Condições de parada do FOR mais complexas</a:t>
            </a:r>
            <a:endParaRPr lang="pt-BR" b="1">
              <a:solidFill>
                <a:srgbClr val="FFFF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7" idx="0"/>
          </p:cNvCxnSpPr>
          <p:nvPr/>
        </p:nvCxnSpPr>
        <p:spPr>
          <a:xfrm rot="5400000">
            <a:off x="4031457" y="2423319"/>
            <a:ext cx="831850" cy="1322387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9B242-477B-44B0-8164-2CB308F8259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EXEMPLO: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x, y;  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for(x = 0, y = 0 ; x + y &lt; 10 ; x++, y = y + 2)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scanf</a:t>
            </a:r>
            <a:r>
              <a:rPr lang="pt-BR" dirty="0" smtClean="0"/>
              <a:t>("%d", &amp;y);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printf</a:t>
            </a:r>
            <a:r>
              <a:rPr lang="pt-BR" dirty="0" smtClean="0"/>
              <a:t>("%d\n", y);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786438" y="4786313"/>
            <a:ext cx="22145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 dirty="0">
                <a:solidFill>
                  <a:srgbClr val="FFFF00"/>
                </a:solidFill>
              </a:rPr>
              <a:t>Mais de um </a:t>
            </a:r>
            <a:r>
              <a:rPr lang="pt-BR" sz="2800" b="1" dirty="0" smtClean="0">
                <a:solidFill>
                  <a:srgbClr val="FFFF00"/>
                </a:solidFill>
              </a:rPr>
              <a:t>passo</a:t>
            </a:r>
            <a:endParaRPr lang="pt-BR" b="1" dirty="0">
              <a:solidFill>
                <a:srgbClr val="FFFF00"/>
              </a:solidFill>
            </a:endParaRPr>
          </a:p>
        </p:txBody>
      </p:sp>
      <p:cxnSp>
        <p:nvCxnSpPr>
          <p:cNvPr id="5" name="Conector de seta reta 4"/>
          <p:cNvCxnSpPr>
            <a:stCxn id="4" idx="0"/>
            <a:endCxn id="6" idx="4"/>
          </p:cNvCxnSpPr>
          <p:nvPr/>
        </p:nvCxnSpPr>
        <p:spPr>
          <a:xfrm flipH="1" flipV="1">
            <a:off x="6072188" y="3929063"/>
            <a:ext cx="821531" cy="85725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5000625" y="3286125"/>
            <a:ext cx="2143125" cy="642938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6000" y="3429000"/>
            <a:ext cx="285750" cy="5000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357438" y="1143000"/>
            <a:ext cx="39290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Vírgula separando as variáveis de controle</a:t>
            </a:r>
            <a:endParaRPr lang="pt-BR" b="1">
              <a:solidFill>
                <a:srgbClr val="FF00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7" idx="0"/>
          </p:cNvCxnSpPr>
          <p:nvPr/>
        </p:nvCxnSpPr>
        <p:spPr>
          <a:xfrm rot="5400000">
            <a:off x="2709069" y="1816894"/>
            <a:ext cx="1331912" cy="18923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500688" y="3429000"/>
            <a:ext cx="285750" cy="500063"/>
          </a:xfrm>
          <a:prstGeom prst="ellipse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8" name="Conector de seta reta 27"/>
          <p:cNvCxnSpPr>
            <a:stCxn id="32" idx="1"/>
            <a:endCxn id="27" idx="0"/>
          </p:cNvCxnSpPr>
          <p:nvPr/>
        </p:nvCxnSpPr>
        <p:spPr>
          <a:xfrm rot="10800000" flipV="1">
            <a:off x="5643563" y="2620963"/>
            <a:ext cx="142875" cy="808037"/>
          </a:xfrm>
          <a:prstGeom prst="straightConnector1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5786438" y="2143125"/>
            <a:ext cx="3357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 dirty="0">
                <a:solidFill>
                  <a:srgbClr val="00B0F0"/>
                </a:solidFill>
              </a:rPr>
              <a:t>Vírgula separando os </a:t>
            </a:r>
            <a:r>
              <a:rPr lang="pt-BR" sz="2800" b="1" dirty="0" smtClean="0">
                <a:solidFill>
                  <a:srgbClr val="00B0F0"/>
                </a:solidFill>
              </a:rPr>
              <a:t>passos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0B6C0-E613-4E79-8340-3FC4695597D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27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partes que compõem o FOR não precisam necessariamente existir.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olidFill>
                  <a:srgbClr val="3399FF"/>
                </a:solidFill>
              </a:rPr>
              <a:t>Inicialização</a:t>
            </a:r>
          </a:p>
          <a:p>
            <a:pPr lvl="1"/>
            <a:r>
              <a:rPr lang="pt-BR" dirty="0" smtClean="0">
                <a:solidFill>
                  <a:srgbClr val="3399FF"/>
                </a:solidFill>
              </a:rPr>
              <a:t>Condição</a:t>
            </a:r>
          </a:p>
          <a:p>
            <a:pPr lvl="1"/>
            <a:r>
              <a:rPr lang="pt-BR" dirty="0" smtClean="0">
                <a:solidFill>
                  <a:srgbClr val="3399FF"/>
                </a:solidFill>
              </a:rPr>
              <a:t>Passo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Todas elas são </a:t>
            </a:r>
            <a:r>
              <a:rPr lang="pt-BR" u="sng" dirty="0" smtClean="0">
                <a:solidFill>
                  <a:srgbClr val="3399FF"/>
                </a:solidFill>
              </a:rPr>
              <a:t>opcionais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69B0D-187B-4938-9BEB-4E7A980B9E9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   		for(x = 0 </a:t>
            </a:r>
            <a:r>
              <a:rPr lang="en-US" sz="3200" dirty="0" smtClean="0"/>
              <a:t>;</a:t>
            </a:r>
            <a:r>
              <a:rPr lang="en-US" dirty="0" smtClean="0"/>
              <a:t> x != 15 </a:t>
            </a:r>
            <a:r>
              <a:rPr lang="en-US" sz="3200" dirty="0" smtClean="0"/>
              <a:t>;</a:t>
            </a:r>
            <a:r>
              <a:rPr lang="en-US" dirty="0" smtClean="0"/>
              <a:t> 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scanf</a:t>
            </a:r>
            <a:r>
              <a:rPr lang="en-US" dirty="0" smtClean="0"/>
              <a:t>("%d”, &amp;x);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}</a:t>
            </a:r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857625" y="1714500"/>
            <a:ext cx="321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NÃO</a:t>
            </a:r>
            <a:r>
              <a:rPr lang="pt-BR" sz="2000" b="1" dirty="0">
                <a:solidFill>
                  <a:srgbClr val="FF0000"/>
                </a:solidFill>
              </a:rPr>
              <a:t> existe o </a:t>
            </a:r>
            <a:r>
              <a:rPr lang="pt-BR" sz="2000" b="1" dirty="0" smtClean="0">
                <a:solidFill>
                  <a:srgbClr val="FF0000"/>
                </a:solidFill>
              </a:rPr>
              <a:t>passo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>
            <a:stCxn id="4" idx="2"/>
          </p:cNvCxnSpPr>
          <p:nvPr/>
        </p:nvCxnSpPr>
        <p:spPr>
          <a:xfrm rot="5400000">
            <a:off x="3933031" y="2039144"/>
            <a:ext cx="1457325" cy="160813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929188" y="3429000"/>
            <a:ext cx="3214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/>
              <a:t>Quantas vezes o </a:t>
            </a:r>
            <a:r>
              <a:rPr lang="pt-BR" sz="2800">
                <a:solidFill>
                  <a:srgbClr val="00B0F0"/>
                </a:solidFill>
              </a:rPr>
              <a:t>FOR</a:t>
            </a:r>
            <a:r>
              <a:rPr lang="pt-BR" sz="2800"/>
              <a:t> é executado?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BAB3D-C251-4EA6-BC0B-36A0F1B02B6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main()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x;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&amp;x);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if(x &lt; 10)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x = 0;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else x = 11;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for( </a:t>
            </a:r>
            <a:r>
              <a:rPr lang="en-US" sz="2800" dirty="0" smtClean="0"/>
              <a:t>;</a:t>
            </a:r>
            <a:r>
              <a:rPr lang="en-US" sz="2000" dirty="0" smtClean="0"/>
              <a:t> x &lt; 20 </a:t>
            </a:r>
            <a:r>
              <a:rPr lang="en-US" sz="2800" dirty="0" smtClean="0"/>
              <a:t>;</a:t>
            </a:r>
            <a:r>
              <a:rPr lang="en-US" sz="2000" dirty="0" smtClean="0"/>
              <a:t> x++)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("%d\n", x);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857625" y="2286000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NÃO</a:t>
            </a:r>
            <a:r>
              <a:rPr lang="pt-BR" sz="2000" b="1" dirty="0">
                <a:solidFill>
                  <a:srgbClr val="FF0000"/>
                </a:solidFill>
              </a:rPr>
              <a:t> existe a inicialização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>
            <a:stCxn id="4" idx="1"/>
          </p:cNvCxnSpPr>
          <p:nvPr/>
        </p:nvCxnSpPr>
        <p:spPr>
          <a:xfrm rot="10800000" flipV="1">
            <a:off x="1714500" y="2486025"/>
            <a:ext cx="2143125" cy="23002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00563" y="3143250"/>
            <a:ext cx="43576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/>
              <a:t>Quantas vezes o </a:t>
            </a:r>
            <a:r>
              <a:rPr lang="pt-BR" sz="2800">
                <a:solidFill>
                  <a:srgbClr val="00B0F0"/>
                </a:solidFill>
              </a:rPr>
              <a:t>FOR</a:t>
            </a:r>
            <a:r>
              <a:rPr lang="pt-BR" sz="2800"/>
              <a:t> é executado: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pt-BR" sz="2400"/>
              <a:t> Quando o usuário entrar com o número 5?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pt-BR" sz="2400"/>
              <a:t> Quando o usuário entrar com o número 50?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2AA06-F282-4B3B-BD6F-998FD0B84B07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– Variações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short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for(x = 0 </a:t>
            </a:r>
            <a:r>
              <a:rPr lang="en-US" sz="3200" dirty="0" smtClean="0"/>
              <a:t>; ;</a:t>
            </a:r>
            <a:r>
              <a:rPr lang="en-US" dirty="0" smtClean="0"/>
              <a:t> x++)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 </a:t>
            </a:r>
            <a:r>
              <a:rPr lang="pt-BR" dirty="0" err="1" smtClean="0"/>
              <a:t>printf</a:t>
            </a:r>
            <a:r>
              <a:rPr lang="pt-BR" dirty="0" smtClean="0"/>
              <a:t>("%d\n", x);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 </a:t>
            </a:r>
          </a:p>
          <a:p>
            <a:r>
              <a:rPr lang="pt-BR" dirty="0" smtClean="0"/>
              <a:t>Este último exemplo ilustra um </a:t>
            </a:r>
            <a:r>
              <a:rPr lang="pt-BR" b="1" dirty="0" smtClean="0">
                <a:solidFill>
                  <a:srgbClr val="3399FF"/>
                </a:solidFill>
              </a:rPr>
              <a:t>FOR infinito</a:t>
            </a:r>
            <a:r>
              <a:rPr lang="pt-B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857625" y="2286000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NÃO</a:t>
            </a:r>
            <a:r>
              <a:rPr lang="pt-BR" sz="2000" b="1" dirty="0">
                <a:solidFill>
                  <a:srgbClr val="FF0000"/>
                </a:solidFill>
              </a:rPr>
              <a:t> existe a condição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>
            <a:stCxn id="4" idx="1"/>
          </p:cNvCxnSpPr>
          <p:nvPr/>
        </p:nvCxnSpPr>
        <p:spPr>
          <a:xfrm rot="10800000" flipV="1">
            <a:off x="2643188" y="2486025"/>
            <a:ext cx="1214437" cy="10858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929188" y="3429000"/>
            <a:ext cx="3214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/>
              <a:t>Quantas vezes o </a:t>
            </a:r>
            <a:r>
              <a:rPr lang="pt-BR" sz="2800">
                <a:solidFill>
                  <a:srgbClr val="00B0F0"/>
                </a:solidFill>
              </a:rPr>
              <a:t>FOR</a:t>
            </a:r>
            <a:r>
              <a:rPr lang="pt-BR" sz="2800"/>
              <a:t> é executado?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B9875-CC6C-4E10-B0F6-E8023B92BAE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infinito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 </a:t>
            </a:r>
            <a:r>
              <a:rPr lang="pt-BR" smtClean="0">
                <a:solidFill>
                  <a:srgbClr val="3399FF"/>
                </a:solidFill>
              </a:rPr>
              <a:t>for infinito</a:t>
            </a:r>
            <a:r>
              <a:rPr lang="pt-BR" smtClean="0"/>
              <a:t> é um laço que executa para sempre.</a:t>
            </a:r>
          </a:p>
          <a:p>
            <a:endParaRPr lang="pt-BR" smtClean="0"/>
          </a:p>
          <a:p>
            <a:r>
              <a:rPr lang="pt-BR" smtClean="0"/>
              <a:t>EXEMPLO:  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for( </a:t>
            </a:r>
            <a:r>
              <a:rPr lang="pt-BR" sz="3200" smtClean="0"/>
              <a:t>; ;</a:t>
            </a:r>
            <a:r>
              <a:rPr lang="pt-BR" smtClean="0"/>
              <a:t> 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printf(“Este laço executará para sempre\n”);  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r>
              <a:rPr lang="pt-BR" smtClean="0"/>
              <a:t>OBS.: </a:t>
            </a:r>
            <a:r>
              <a:rPr lang="pt-BR" b="1" smtClean="0">
                <a:solidFill>
                  <a:srgbClr val="3399FF"/>
                </a:solidFill>
              </a:rPr>
              <a:t>break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fim do laço.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DE38C-BAAC-47E7-9856-217A8744BEBC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While</a:t>
            </a:r>
            <a:r>
              <a:rPr lang="pt-BR" dirty="0" smtClean="0"/>
              <a:t> (enquanto)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forma geral do comando WHILE é: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smtClean="0">
                <a:solidFill>
                  <a:srgbClr val="3399FF"/>
                </a:solidFill>
              </a:rPr>
              <a:t>while</a:t>
            </a:r>
            <a:r>
              <a:rPr lang="pt-BR" smtClean="0"/>
              <a:t> (condição)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Bloco de Comandos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r>
              <a:rPr lang="pt-BR" u="sng" smtClean="0">
                <a:solidFill>
                  <a:srgbClr val="FFFF00"/>
                </a:solidFill>
              </a:rPr>
              <a:t>Condição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qualquer expressão relacional, lembrando que </a:t>
            </a:r>
            <a:r>
              <a:rPr lang="pt-BR" smtClean="0">
                <a:solidFill>
                  <a:srgbClr val="3399FF"/>
                </a:solidFill>
              </a:rPr>
              <a:t>Verdadeiro</a:t>
            </a:r>
            <a:r>
              <a:rPr lang="pt-BR" smtClean="0"/>
              <a:t> é qualquer valor diferente de zero.</a:t>
            </a:r>
          </a:p>
          <a:p>
            <a:r>
              <a:rPr lang="pt-BR" smtClean="0"/>
              <a:t>O laço repete enquanto a condição for </a:t>
            </a:r>
            <a:r>
              <a:rPr lang="pt-BR" smtClean="0">
                <a:solidFill>
                  <a:srgbClr val="3399FF"/>
                </a:solidFill>
              </a:rPr>
              <a:t>verdadeira</a:t>
            </a:r>
            <a:r>
              <a:rPr lang="pt-BR" smtClean="0"/>
              <a:t>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286375" y="357188"/>
            <a:ext cx="32146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NÃO</a:t>
            </a:r>
            <a:r>
              <a:rPr lang="pt-BR" sz="2800" b="1" dirty="0">
                <a:solidFill>
                  <a:srgbClr val="FF0000"/>
                </a:solidFill>
              </a:rPr>
              <a:t> HÁ PONTO-E-VÍRGULA AQUI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>
            <a:stCxn id="4" idx="2"/>
          </p:cNvCxnSpPr>
          <p:nvPr/>
        </p:nvCxnSpPr>
        <p:spPr>
          <a:xfrm rot="5400000">
            <a:off x="4317207" y="137318"/>
            <a:ext cx="1403350" cy="375126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047FB-C6AD-4AF2-B182-4DA409EF59C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Os comandos de </a:t>
            </a:r>
            <a:r>
              <a:rPr lang="pt-BR" dirty="0" smtClean="0">
                <a:solidFill>
                  <a:srgbClr val="3399FF"/>
                </a:solidFill>
              </a:rPr>
              <a:t>repetição</a:t>
            </a:r>
            <a:r>
              <a:rPr lang="pt-BR" dirty="0" smtClean="0"/>
              <a:t> (ou </a:t>
            </a:r>
            <a:r>
              <a:rPr lang="pt-BR" dirty="0" smtClean="0">
                <a:solidFill>
                  <a:srgbClr val="3399FF"/>
                </a:solidFill>
              </a:rPr>
              <a:t>laços</a:t>
            </a:r>
            <a:r>
              <a:rPr lang="pt-BR" dirty="0" smtClean="0"/>
              <a:t>/</a:t>
            </a:r>
            <a:r>
              <a:rPr lang="pt-BR" dirty="0" smtClean="0">
                <a:solidFill>
                  <a:srgbClr val="3399FF"/>
                </a:solidFill>
              </a:rPr>
              <a:t>loop</a:t>
            </a:r>
            <a:r>
              <a:rPr lang="pt-BR" dirty="0" smtClean="0"/>
              <a:t>) permitem que um conjunto de instruções seja executado até que ocorra uma certa </a:t>
            </a:r>
            <a:r>
              <a:rPr lang="pt-BR" dirty="0" smtClean="0">
                <a:solidFill>
                  <a:srgbClr val="3399FF"/>
                </a:solidFill>
              </a:rPr>
              <a:t>condição de parada</a:t>
            </a:r>
            <a:r>
              <a:rPr lang="pt-BR" dirty="0" smtClean="0"/>
              <a:t>.</a:t>
            </a:r>
            <a:endParaRPr lang="pt-BR" dirty="0" smtClean="0">
              <a:solidFill>
                <a:srgbClr val="3399FF"/>
              </a:solidFill>
            </a:endParaRPr>
          </a:p>
          <a:p>
            <a:pPr lvl="1" eaLnBrk="1" hangingPunct="1"/>
            <a:r>
              <a:rPr lang="pt-BR" dirty="0" smtClean="0"/>
              <a:t>Condição de parada pode ser definida ou não.</a:t>
            </a:r>
          </a:p>
          <a:p>
            <a:pPr lvl="1" eaLnBrk="1" hangingPunct="1"/>
            <a:r>
              <a:rPr lang="pt-BR" dirty="0" smtClean="0"/>
              <a:t>Determina se o programa terá uma execução finita ou infinita.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Para montar qualquer laço de repetição, é preciso saber:</a:t>
            </a:r>
          </a:p>
          <a:p>
            <a:pPr lvl="1" eaLnBrk="1" hangingPunct="1"/>
            <a:r>
              <a:rPr lang="pt-BR" u="sng" dirty="0">
                <a:solidFill>
                  <a:srgbClr val="FFFF00"/>
                </a:solidFill>
              </a:rPr>
              <a:t>Inicialização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</a:t>
            </a:r>
            <a:r>
              <a:rPr lang="pt-BR" dirty="0" smtClean="0"/>
              <a:t>valor inicial dado atribuído à </a:t>
            </a:r>
            <a:r>
              <a:rPr lang="pt-BR" dirty="0">
                <a:solidFill>
                  <a:srgbClr val="00B0F0"/>
                </a:solidFill>
              </a:rPr>
              <a:t>variável de controle</a:t>
            </a:r>
            <a:r>
              <a:rPr lang="pt-BR" dirty="0"/>
              <a:t> do laço.</a:t>
            </a:r>
          </a:p>
          <a:p>
            <a:pPr lvl="1" eaLnBrk="1" hangingPunct="1"/>
            <a:r>
              <a:rPr lang="pt-BR" u="sng" dirty="0">
                <a:solidFill>
                  <a:srgbClr val="FFFF00"/>
                </a:solidFill>
              </a:rPr>
              <a:t>Condição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expressão relacional que determina quando o laço acaba.</a:t>
            </a:r>
          </a:p>
          <a:p>
            <a:pPr lvl="1" eaLnBrk="1" hangingPunct="1"/>
            <a:r>
              <a:rPr lang="pt-BR" u="sng" dirty="0">
                <a:solidFill>
                  <a:srgbClr val="FFFF00"/>
                </a:solidFill>
              </a:rPr>
              <a:t>Passo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define como a </a:t>
            </a:r>
            <a:r>
              <a:rPr lang="pt-BR" dirty="0">
                <a:solidFill>
                  <a:srgbClr val="00B0F0"/>
                </a:solidFill>
              </a:rPr>
              <a:t>variável de controle</a:t>
            </a:r>
            <a:r>
              <a:rPr lang="pt-BR" dirty="0"/>
              <a:t> do laço varia </a:t>
            </a:r>
            <a:r>
              <a:rPr lang="pt-BR" dirty="0" smtClean="0"/>
              <a:t>a cada iteração (volta).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2736D-1585-4EE6-BB13-885557EBD94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3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While</a:t>
            </a:r>
            <a:r>
              <a:rPr lang="pt-BR" dirty="0" smtClean="0"/>
              <a:t> (enquanto)</a:t>
            </a:r>
            <a:endParaRPr lang="pt-BR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forma geral do comando WHILE é: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while (condição)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Bloco de Comandos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endParaRPr lang="pt-BR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857375" y="2143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1º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285875" y="3786188"/>
            <a:ext cx="4714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2º - se a </a:t>
            </a:r>
            <a:r>
              <a:rPr lang="pt-BR" sz="2800" b="1">
                <a:solidFill>
                  <a:srgbClr val="3399FF"/>
                </a:solidFill>
              </a:rPr>
              <a:t>condição</a:t>
            </a:r>
            <a:r>
              <a:rPr lang="pt-BR" sz="2800" b="1">
                <a:solidFill>
                  <a:srgbClr val="FF0000"/>
                </a:solidFill>
              </a:rPr>
              <a:t> for </a:t>
            </a:r>
            <a:r>
              <a:rPr lang="pt-BR" sz="2800" b="1">
                <a:solidFill>
                  <a:srgbClr val="3399FF"/>
                </a:solidFill>
              </a:rPr>
              <a:t>Verdadeira</a:t>
            </a:r>
            <a:r>
              <a:rPr lang="pt-BR" sz="2800" b="1">
                <a:solidFill>
                  <a:srgbClr val="FF0000"/>
                </a:solidFill>
              </a:rPr>
              <a:t>, o</a:t>
            </a:r>
            <a:r>
              <a:rPr lang="pt-BR" sz="2800" b="1">
                <a:solidFill>
                  <a:srgbClr val="3399FF"/>
                </a:solidFill>
              </a:rPr>
              <a:t> bloco de comandos </a:t>
            </a:r>
            <a:r>
              <a:rPr lang="pt-BR" sz="2800" b="1">
                <a:solidFill>
                  <a:srgbClr val="FF0000"/>
                </a:solidFill>
              </a:rPr>
              <a:t>é executado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9" name="Forma livre 8"/>
          <p:cNvSpPr/>
          <p:nvPr/>
        </p:nvSpPr>
        <p:spPr>
          <a:xfrm rot="17871182">
            <a:off x="1454944" y="2997994"/>
            <a:ext cx="609600" cy="220662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Forma livre 9"/>
          <p:cNvSpPr/>
          <p:nvPr/>
        </p:nvSpPr>
        <p:spPr>
          <a:xfrm rot="2056835">
            <a:off x="2897188" y="2235200"/>
            <a:ext cx="1387475" cy="784225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571625" y="5332413"/>
            <a:ext cx="600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2800" b="1"/>
              <a:t>A execução segue este ciclo até a </a:t>
            </a:r>
            <a:r>
              <a:rPr lang="pt-BR" sz="2800" b="1">
                <a:solidFill>
                  <a:srgbClr val="3399FF"/>
                </a:solidFill>
              </a:rPr>
              <a:t>CONDIÇÃO</a:t>
            </a:r>
            <a:r>
              <a:rPr lang="pt-BR" sz="2800" b="1"/>
              <a:t> se tornar </a:t>
            </a:r>
            <a:r>
              <a:rPr lang="pt-BR" sz="2800" b="1">
                <a:solidFill>
                  <a:srgbClr val="3399FF"/>
                </a:solidFill>
              </a:rPr>
              <a:t>FALSA</a:t>
            </a:r>
            <a:endParaRPr lang="pt-BR" b="1">
              <a:solidFill>
                <a:srgbClr val="3399FF"/>
              </a:solidFill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5DC49-FBE2-457B-B7F3-15DD82CF9F1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While</a:t>
            </a:r>
            <a:r>
              <a:rPr lang="pt-BR" dirty="0" smtClean="0"/>
              <a:t> (enquanto)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float x;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a = 100;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while( a != 65 )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x = a * a;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 - %f\n", a, x);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a = a – 5;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857625" y="2698750"/>
            <a:ext cx="3714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FF0000"/>
                </a:solidFill>
              </a:rPr>
              <a:t>OBS: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Nunca</a:t>
            </a:r>
            <a:r>
              <a:rPr lang="pt-BR" sz="2400" dirty="0">
                <a:solidFill>
                  <a:srgbClr val="FF0000"/>
                </a:solidFill>
              </a:rPr>
              <a:t> esquecer de colocar o </a:t>
            </a:r>
            <a:r>
              <a:rPr lang="pt-BR" sz="2400" dirty="0" smtClean="0">
                <a:solidFill>
                  <a:srgbClr val="FF0000"/>
                </a:solidFill>
              </a:rPr>
              <a:t>passo </a:t>
            </a:r>
            <a:r>
              <a:rPr lang="pt-BR" sz="2400" dirty="0">
                <a:solidFill>
                  <a:srgbClr val="FF0000"/>
                </a:solidFill>
              </a:rPr>
              <a:t>dentro do bloco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>
            <a:stCxn id="11" idx="2"/>
          </p:cNvCxnSpPr>
          <p:nvPr/>
        </p:nvCxnSpPr>
        <p:spPr>
          <a:xfrm flipH="1">
            <a:off x="2857500" y="3899079"/>
            <a:ext cx="2857500" cy="138729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57C7-08FD-4C37-A162-BBAA18BE845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Do-While</a:t>
            </a:r>
            <a:r>
              <a:rPr lang="pt-BR" dirty="0" smtClean="0"/>
              <a:t> (</a:t>
            </a:r>
            <a:r>
              <a:rPr lang="pt-BR" dirty="0" err="1" smtClean="0"/>
              <a:t>faça-enquanto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forma geral do comando DO-WHILE é: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smtClean="0">
                <a:solidFill>
                  <a:srgbClr val="3399FF"/>
                </a:solidFill>
              </a:rPr>
              <a:t>do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Bloco de Comandos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 </a:t>
            </a:r>
            <a:r>
              <a:rPr lang="pt-BR" smtClean="0">
                <a:solidFill>
                  <a:srgbClr val="3399FF"/>
                </a:solidFill>
              </a:rPr>
              <a:t>while</a:t>
            </a:r>
            <a:r>
              <a:rPr lang="pt-BR" smtClean="0"/>
              <a:t> (condição)</a:t>
            </a:r>
            <a:r>
              <a:rPr lang="pt-BR" sz="3600" b="1" smtClean="0">
                <a:solidFill>
                  <a:srgbClr val="3399FF"/>
                </a:solidFill>
              </a:rPr>
              <a:t>;</a:t>
            </a:r>
            <a:endParaRPr lang="pt-BR" b="1" smtClean="0">
              <a:solidFill>
                <a:srgbClr val="3399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r>
              <a:rPr lang="pt-BR" u="sng" smtClean="0">
                <a:solidFill>
                  <a:srgbClr val="FFFF00"/>
                </a:solidFill>
              </a:rPr>
              <a:t>Condição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qualquer expressão relacional, lembrando que </a:t>
            </a:r>
            <a:r>
              <a:rPr lang="pt-BR" smtClean="0">
                <a:solidFill>
                  <a:srgbClr val="3399FF"/>
                </a:solidFill>
              </a:rPr>
              <a:t>Verdadeiro</a:t>
            </a:r>
            <a:r>
              <a:rPr lang="pt-BR" smtClean="0"/>
              <a:t> é qualquer valor diferente de zero</a:t>
            </a:r>
          </a:p>
          <a:p>
            <a:r>
              <a:rPr lang="pt-BR" smtClean="0"/>
              <a:t>O laço repete enquanto a condição for </a:t>
            </a:r>
            <a:r>
              <a:rPr lang="pt-BR" smtClean="0">
                <a:solidFill>
                  <a:srgbClr val="3399FF"/>
                </a:solidFill>
              </a:rPr>
              <a:t>verdadeira</a:t>
            </a:r>
            <a:r>
              <a:rPr lang="pt-BR" smtClean="0"/>
              <a:t>.</a:t>
            </a:r>
          </a:p>
        </p:txBody>
      </p:sp>
      <p:sp>
        <p:nvSpPr>
          <p:cNvPr id="4" name="Elipse 3"/>
          <p:cNvSpPr/>
          <p:nvPr/>
        </p:nvSpPr>
        <p:spPr>
          <a:xfrm>
            <a:off x="3071813" y="3929063"/>
            <a:ext cx="357187" cy="5715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214938" y="3643313"/>
            <a:ext cx="27860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PONTO-E-VÍRGULA AQUI</a:t>
            </a:r>
            <a:endParaRPr lang="pt-BR" b="1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>
            <a:stCxn id="5" idx="1"/>
            <a:endCxn id="4" idx="6"/>
          </p:cNvCxnSpPr>
          <p:nvPr/>
        </p:nvCxnSpPr>
        <p:spPr>
          <a:xfrm rot="10800000" flipV="1">
            <a:off x="3429000" y="4121150"/>
            <a:ext cx="1785938" cy="9366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50B64-A141-4782-A783-F051D7A84345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(faça-enquanto)</a:t>
            </a:r>
            <a:endParaRPr lang="pt-BR" dirty="0"/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forma geral do comando WHILE é: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do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Bloco de Comandos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 while (condição);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 </a:t>
            </a:r>
          </a:p>
          <a:p>
            <a:endParaRPr lang="pt-BR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857375" y="4714875"/>
            <a:ext cx="700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2º - Testa a </a:t>
            </a:r>
            <a:r>
              <a:rPr lang="pt-BR" sz="2800" b="1">
                <a:solidFill>
                  <a:srgbClr val="3399FF"/>
                </a:solidFill>
              </a:rPr>
              <a:t>condição</a:t>
            </a:r>
            <a:r>
              <a:rPr lang="pt-BR" sz="2800" b="1">
                <a:solidFill>
                  <a:srgbClr val="FF0000"/>
                </a:solidFill>
              </a:rPr>
              <a:t>. Se for </a:t>
            </a:r>
            <a:r>
              <a:rPr lang="pt-BR" sz="2800" b="1">
                <a:solidFill>
                  <a:srgbClr val="3399FF"/>
                </a:solidFill>
              </a:rPr>
              <a:t>verdadeira</a:t>
            </a:r>
            <a:endParaRPr lang="pt-BR" b="1">
              <a:solidFill>
                <a:srgbClr val="3399FF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143375" y="3143250"/>
            <a:ext cx="3643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1º - Executa-se o </a:t>
            </a:r>
            <a:r>
              <a:rPr lang="pt-BR" sz="2800" b="1">
                <a:solidFill>
                  <a:srgbClr val="3399FF"/>
                </a:solidFill>
              </a:rPr>
              <a:t>Bloco de comandos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9" name="Forma livre 8"/>
          <p:cNvSpPr/>
          <p:nvPr/>
        </p:nvSpPr>
        <p:spPr>
          <a:xfrm rot="17871182">
            <a:off x="1720851" y="3925887"/>
            <a:ext cx="609600" cy="219075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Forma livre 9"/>
          <p:cNvSpPr/>
          <p:nvPr/>
        </p:nvSpPr>
        <p:spPr>
          <a:xfrm rot="5660185">
            <a:off x="3094832" y="3988594"/>
            <a:ext cx="700087" cy="409575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571625" y="5572125"/>
            <a:ext cx="60007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2800" b="1"/>
              <a:t>A execução segue este ciclo até a </a:t>
            </a:r>
            <a:r>
              <a:rPr lang="pt-BR" sz="2800" b="1">
                <a:solidFill>
                  <a:srgbClr val="3399FF"/>
                </a:solidFill>
              </a:rPr>
              <a:t>CONDIÇÃO</a:t>
            </a:r>
            <a:r>
              <a:rPr lang="pt-BR" sz="2800" b="1"/>
              <a:t> se tornar </a:t>
            </a:r>
            <a:r>
              <a:rPr lang="pt-BR" sz="2800" b="1">
                <a:solidFill>
                  <a:srgbClr val="3399FF"/>
                </a:solidFill>
              </a:rPr>
              <a:t>FALSA</a:t>
            </a:r>
            <a:endParaRPr lang="pt-BR" b="1">
              <a:solidFill>
                <a:srgbClr val="3399FF"/>
              </a:solidFill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A2DC0-C8A9-4761-B6F0-55DEBEC2401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(faça-enquanto)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float x;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a = 100;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do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x = a * a;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 - %f\n", a, x);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 a = a – 5;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} </a:t>
            </a:r>
            <a:r>
              <a:rPr lang="en-US" sz="2000" dirty="0" smtClean="0"/>
              <a:t>while( a != 65 )</a:t>
            </a:r>
            <a:r>
              <a:rPr lang="pt-BR" sz="20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857625" y="2698750"/>
            <a:ext cx="371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FF0000"/>
                </a:solidFill>
              </a:rPr>
              <a:t>OBS: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Nunca</a:t>
            </a:r>
            <a:r>
              <a:rPr lang="pt-BR" sz="2400" dirty="0">
                <a:solidFill>
                  <a:srgbClr val="FF0000"/>
                </a:solidFill>
              </a:rPr>
              <a:t> esquecer de colocar o </a:t>
            </a:r>
            <a:r>
              <a:rPr lang="pt-BR" sz="2400" dirty="0" smtClean="0">
                <a:solidFill>
                  <a:srgbClr val="FF0000"/>
                </a:solidFill>
              </a:rPr>
              <a:t>passo </a:t>
            </a:r>
            <a:r>
              <a:rPr lang="pt-BR" sz="2400" dirty="0">
                <a:solidFill>
                  <a:srgbClr val="FF0000"/>
                </a:solidFill>
              </a:rPr>
              <a:t>dentro do bloco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>
            <a:stCxn id="11" idx="2"/>
          </p:cNvCxnSpPr>
          <p:nvPr/>
        </p:nvCxnSpPr>
        <p:spPr>
          <a:xfrm rot="5400000">
            <a:off x="3592512" y="3163888"/>
            <a:ext cx="1387475" cy="28575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38792-15BE-4001-B7F5-8DB6102C9035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While</a:t>
            </a:r>
            <a:r>
              <a:rPr lang="pt-BR" dirty="0" smtClean="0"/>
              <a:t>  x </a:t>
            </a:r>
            <a:r>
              <a:rPr lang="pt-BR" dirty="0" err="1" smtClean="0"/>
              <a:t>do-while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a diferença entre o </a:t>
            </a:r>
            <a:r>
              <a:rPr lang="pt-BR" dirty="0" smtClean="0">
                <a:solidFill>
                  <a:srgbClr val="3399FF"/>
                </a:solidFill>
              </a:rPr>
              <a:t>WHILE</a:t>
            </a:r>
            <a:r>
              <a:rPr lang="pt-BR" dirty="0" smtClean="0"/>
              <a:t> e o </a:t>
            </a:r>
            <a:r>
              <a:rPr lang="pt-BR" dirty="0" smtClean="0">
                <a:solidFill>
                  <a:srgbClr val="3399FF"/>
                </a:solidFill>
              </a:rPr>
              <a:t>DO-WHILE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solidFill>
                  <a:srgbClr val="3399FF"/>
                </a:solidFill>
              </a:rPr>
              <a:t>WHILE</a:t>
            </a:r>
            <a:r>
              <a:rPr lang="pt-BR" dirty="0" smtClean="0"/>
              <a:t>, o teste da condição é feito no início do laço. Se ela for </a:t>
            </a:r>
            <a:r>
              <a:rPr lang="pt-BR" dirty="0">
                <a:solidFill>
                  <a:srgbClr val="3399FF"/>
                </a:solidFill>
              </a:rPr>
              <a:t>f</a:t>
            </a:r>
            <a:r>
              <a:rPr lang="pt-BR" dirty="0" smtClean="0">
                <a:solidFill>
                  <a:srgbClr val="3399FF"/>
                </a:solidFill>
              </a:rPr>
              <a:t>alsa</a:t>
            </a:r>
            <a:r>
              <a:rPr lang="pt-BR" dirty="0" smtClean="0"/>
              <a:t>, o </a:t>
            </a:r>
            <a:r>
              <a:rPr lang="pt-BR" dirty="0" smtClean="0">
                <a:solidFill>
                  <a:srgbClr val="3399FF"/>
                </a:solidFill>
              </a:rPr>
              <a:t>bloco de comandos</a:t>
            </a:r>
            <a:r>
              <a:rPr lang="pt-BR" dirty="0" smtClean="0"/>
              <a:t> nem é executado</a:t>
            </a:r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solidFill>
                  <a:srgbClr val="3399FF"/>
                </a:solidFill>
              </a:rPr>
              <a:t>DO-WHILE</a:t>
            </a:r>
            <a:r>
              <a:rPr lang="pt-BR" dirty="0" smtClean="0"/>
              <a:t>, o teste é feito no final. Isso significa que o </a:t>
            </a:r>
            <a:r>
              <a:rPr lang="pt-BR" dirty="0" smtClean="0">
                <a:solidFill>
                  <a:srgbClr val="3399FF"/>
                </a:solidFill>
              </a:rPr>
              <a:t>bloco de comandos</a:t>
            </a:r>
            <a:r>
              <a:rPr lang="pt-BR" dirty="0" smtClean="0"/>
              <a:t> </a:t>
            </a:r>
            <a:r>
              <a:rPr lang="pt-BR" u="sng" dirty="0" smtClean="0"/>
              <a:t>sempre</a:t>
            </a:r>
            <a:r>
              <a:rPr lang="pt-BR" dirty="0" smtClean="0"/>
              <a:t> será executado pelo menos 01 vez.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9654D-D227-425D-A76D-9B755B1646E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While</a:t>
            </a:r>
            <a:r>
              <a:rPr lang="pt-BR" dirty="0" smtClean="0"/>
              <a:t>  x </a:t>
            </a:r>
            <a:r>
              <a:rPr lang="pt-BR" dirty="0" err="1" smtClean="0"/>
              <a:t>do-while</a:t>
            </a:r>
            <a:endParaRPr lang="pt-BR" dirty="0"/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en-US" dirty="0" smtClean="0"/>
              <a:t>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 = 10;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y = 10;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>
                <a:solidFill>
                  <a:srgbClr val="3399FF"/>
                </a:solidFill>
              </a:rPr>
              <a:t>while</a:t>
            </a:r>
            <a:r>
              <a:rPr lang="pt-BR" dirty="0" smtClean="0"/>
              <a:t>(y &lt; x)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 </a:t>
            </a:r>
            <a:r>
              <a:rPr lang="pt-BR" dirty="0" err="1" smtClean="0"/>
              <a:t>printf</a:t>
            </a:r>
            <a:r>
              <a:rPr lang="pt-BR" dirty="0" smtClean="0"/>
              <a:t>("%d\n", y);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30ABD-45C7-4FB9-A3EB-1BAE115DC3C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While</a:t>
            </a:r>
            <a:r>
              <a:rPr lang="pt-BR" dirty="0" smtClean="0"/>
              <a:t>  x </a:t>
            </a:r>
            <a:r>
              <a:rPr lang="pt-BR" dirty="0" err="1" smtClean="0"/>
              <a:t>do-while</a:t>
            </a:r>
            <a:endParaRPr lang="pt-BR" dirty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en-US" dirty="0" smtClean="0"/>
              <a:t>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 = 10; 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y = 10;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smtClean="0">
                <a:solidFill>
                  <a:srgbClr val="3399FF"/>
                </a:solidFill>
              </a:rPr>
              <a:t>do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 </a:t>
            </a:r>
            <a:r>
              <a:rPr lang="pt-BR" dirty="0" err="1" smtClean="0"/>
              <a:t>printf</a:t>
            </a:r>
            <a:r>
              <a:rPr lang="pt-BR" dirty="0" smtClean="0"/>
              <a:t>("%d\n", y);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} </a:t>
            </a:r>
            <a:r>
              <a:rPr lang="pt-BR" dirty="0" err="1" smtClean="0">
                <a:solidFill>
                  <a:srgbClr val="3399FF"/>
                </a:solidFill>
              </a:rPr>
              <a:t>while</a:t>
            </a:r>
            <a:r>
              <a:rPr lang="pt-BR" dirty="0" smtClean="0"/>
              <a:t> (y &lt; x 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1EF00-9058-46F3-BC8C-7B4C09FBD63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3.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50BBC-AC35-4989-BE3E-6CA814EB400A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 suporta três comandos de repetição:</a:t>
            </a:r>
          </a:p>
          <a:p>
            <a:pPr lvl="1" eaLnBrk="1" hangingPunct="1"/>
            <a:r>
              <a:rPr lang="pt-BR" dirty="0" smtClean="0">
                <a:solidFill>
                  <a:srgbClr val="3399FF"/>
                </a:solidFill>
              </a:rPr>
              <a:t>for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equivale ao </a:t>
            </a:r>
            <a:r>
              <a:rPr lang="pt-BR" dirty="0" smtClean="0">
                <a:solidFill>
                  <a:srgbClr val="3399FF"/>
                </a:solidFill>
                <a:sym typeface="Wingdings" panose="05000000000000000000" pitchFamily="2" charset="2"/>
              </a:rPr>
              <a:t>para-faça</a:t>
            </a:r>
            <a:endParaRPr lang="pt-BR" dirty="0" smtClean="0">
              <a:solidFill>
                <a:srgbClr val="3399FF"/>
              </a:solidFill>
            </a:endParaRPr>
          </a:p>
          <a:p>
            <a:pPr lvl="1" eaLnBrk="1" hangingPunct="1"/>
            <a:r>
              <a:rPr lang="pt-BR" dirty="0" err="1" smtClean="0">
                <a:solidFill>
                  <a:srgbClr val="3399FF"/>
                </a:solidFill>
              </a:rPr>
              <a:t>while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equivale ao </a:t>
            </a:r>
            <a:r>
              <a:rPr lang="pt-BR" dirty="0" smtClean="0">
                <a:solidFill>
                  <a:srgbClr val="3399FF"/>
                </a:solidFill>
                <a:sym typeface="Wingdings" panose="05000000000000000000" pitchFamily="2" charset="2"/>
              </a:rPr>
              <a:t>enquanto-faça</a:t>
            </a:r>
            <a:endParaRPr lang="pt-BR" dirty="0" smtClean="0">
              <a:solidFill>
                <a:srgbClr val="3399FF"/>
              </a:solidFill>
            </a:endParaRPr>
          </a:p>
          <a:p>
            <a:pPr lvl="1" eaLnBrk="1" hangingPunct="1"/>
            <a:r>
              <a:rPr lang="pt-BR" dirty="0" smtClean="0">
                <a:solidFill>
                  <a:srgbClr val="3399FF"/>
                </a:solidFill>
              </a:rPr>
              <a:t>do-</a:t>
            </a:r>
            <a:r>
              <a:rPr lang="pt-BR" dirty="0" err="1" smtClean="0">
                <a:solidFill>
                  <a:srgbClr val="3399FF"/>
                </a:solidFill>
              </a:rPr>
              <a:t>while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equivale ao </a:t>
            </a:r>
            <a:r>
              <a:rPr lang="pt-BR" dirty="0" err="1" smtClean="0">
                <a:solidFill>
                  <a:srgbClr val="3399FF"/>
                </a:solidFill>
                <a:sym typeface="Wingdings" panose="05000000000000000000" pitchFamily="2" charset="2"/>
              </a:rPr>
              <a:t>repita-até</a:t>
            </a:r>
            <a:endParaRPr lang="pt-BR" dirty="0" smtClean="0">
              <a:solidFill>
                <a:srgbClr val="3399FF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2736D-1585-4EE6-BB13-885557EBD94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(para)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forma geral do comando FOR é: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3399FF"/>
                </a:solidFill>
              </a:rPr>
              <a:t>for</a:t>
            </a:r>
            <a:r>
              <a:rPr lang="pt-BR" dirty="0" smtClean="0"/>
              <a:t> (inicialização </a:t>
            </a:r>
            <a:r>
              <a:rPr lang="pt-BR" sz="4400" dirty="0" smtClean="0">
                <a:solidFill>
                  <a:srgbClr val="3399FF"/>
                </a:solidFill>
              </a:rPr>
              <a:t>;</a:t>
            </a:r>
            <a:r>
              <a:rPr lang="pt-BR" dirty="0" smtClean="0"/>
              <a:t> condição </a:t>
            </a:r>
            <a:r>
              <a:rPr lang="pt-BR" sz="4400" dirty="0" smtClean="0">
                <a:solidFill>
                  <a:srgbClr val="3399FF"/>
                </a:solidFill>
              </a:rPr>
              <a:t>;</a:t>
            </a:r>
            <a:r>
              <a:rPr lang="pt-BR" dirty="0" smtClean="0"/>
              <a:t> passo)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Bloco de Comandos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pPr eaLnBrk="1" hangingPunct="1"/>
            <a:r>
              <a:rPr lang="pt-BR" u="sng" smtClean="0">
                <a:solidFill>
                  <a:srgbClr val="FFFF00"/>
                </a:solidFill>
              </a:rPr>
              <a:t>Inicialização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é um comando de atribuição usado para colocar um valor na </a:t>
            </a:r>
            <a:r>
              <a:rPr lang="pt-BR" smtClean="0">
                <a:solidFill>
                  <a:srgbClr val="00B0F0"/>
                </a:solidFill>
              </a:rPr>
              <a:t>variável de controle</a:t>
            </a:r>
            <a:r>
              <a:rPr lang="pt-BR" smtClean="0"/>
              <a:t> do laço.</a:t>
            </a:r>
          </a:p>
          <a:p>
            <a:pPr eaLnBrk="1" hangingPunct="1"/>
            <a:r>
              <a:rPr lang="pt-BR" u="sng" smtClean="0">
                <a:solidFill>
                  <a:srgbClr val="FFFF00"/>
                </a:solidFill>
              </a:rPr>
              <a:t>Condição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expressão relacional que determina quando o laço acaba.</a:t>
            </a:r>
          </a:p>
          <a:p>
            <a:pPr eaLnBrk="1" hangingPunct="1"/>
            <a:r>
              <a:rPr lang="pt-BR" u="sng" smtClean="0">
                <a:solidFill>
                  <a:srgbClr val="FFFF00"/>
                </a:solidFill>
              </a:rPr>
              <a:t>Passo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 </a:t>
            </a:r>
            <a:r>
              <a:rPr lang="pt-BR" smtClean="0"/>
              <a:t>define como a </a:t>
            </a:r>
            <a:r>
              <a:rPr lang="pt-BR" smtClean="0">
                <a:solidFill>
                  <a:srgbClr val="00B0F0"/>
                </a:solidFill>
              </a:rPr>
              <a:t>variável de controle</a:t>
            </a:r>
            <a:r>
              <a:rPr lang="pt-BR" smtClean="0"/>
              <a:t> do laço varia cada vez que o laço é repetido.</a:t>
            </a:r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929313" y="357188"/>
            <a:ext cx="32146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NÃO</a:t>
            </a:r>
            <a:r>
              <a:rPr lang="pt-BR" sz="2800" b="1" dirty="0">
                <a:solidFill>
                  <a:srgbClr val="FF0000"/>
                </a:solidFill>
              </a:rPr>
              <a:t> HÁ PONTO-E-VÍRGULA AQUI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>
            <a:stCxn id="4" idx="2"/>
          </p:cNvCxnSpPr>
          <p:nvPr/>
        </p:nvCxnSpPr>
        <p:spPr>
          <a:xfrm flipH="1">
            <a:off x="5929313" y="1311275"/>
            <a:ext cx="1607344" cy="133191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500563" y="2286000"/>
            <a:ext cx="357187" cy="64293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928938" y="2286000"/>
            <a:ext cx="428625" cy="64293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786063" y="428625"/>
            <a:ext cx="27860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PONTO-E-VÍRGULA AQUI</a:t>
            </a:r>
            <a:endParaRPr lang="pt-BR" b="1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>
            <a:stCxn id="9" idx="2"/>
            <a:endCxn id="8" idx="0"/>
          </p:cNvCxnSpPr>
          <p:nvPr/>
        </p:nvCxnSpPr>
        <p:spPr>
          <a:xfrm rot="5400000">
            <a:off x="3209131" y="1316832"/>
            <a:ext cx="903287" cy="10350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2"/>
            <a:endCxn id="7" idx="0"/>
          </p:cNvCxnSpPr>
          <p:nvPr/>
        </p:nvCxnSpPr>
        <p:spPr>
          <a:xfrm rot="16200000" flipH="1">
            <a:off x="3977481" y="1583532"/>
            <a:ext cx="903287" cy="50165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6815-EDF0-465D-A045-E0BBFC30D4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(para)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forma geral do comando FOR é: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>
                <a:solidFill>
                  <a:srgbClr val="3399FF"/>
                </a:solidFill>
              </a:rPr>
              <a:t>	for</a:t>
            </a:r>
            <a:r>
              <a:rPr lang="pt-BR" dirty="0" smtClean="0"/>
              <a:t> (inicialização </a:t>
            </a:r>
            <a:r>
              <a:rPr lang="pt-BR" sz="4400" dirty="0" smtClean="0">
                <a:solidFill>
                  <a:srgbClr val="3399FF"/>
                </a:solidFill>
              </a:rPr>
              <a:t>;</a:t>
            </a:r>
            <a:r>
              <a:rPr lang="pt-BR" dirty="0" smtClean="0"/>
              <a:t> condição </a:t>
            </a:r>
            <a:r>
              <a:rPr lang="pt-BR" sz="4400" dirty="0" smtClean="0">
                <a:solidFill>
                  <a:srgbClr val="3399FF"/>
                </a:solidFill>
              </a:rPr>
              <a:t>;</a:t>
            </a:r>
            <a:r>
              <a:rPr lang="pt-BR" dirty="0" smtClean="0"/>
              <a:t> passo)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Bloco de Comandos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857375" y="23574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1º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643313" y="23574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2º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214438" y="4143375"/>
            <a:ext cx="3286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3º - se a </a:t>
            </a:r>
            <a:r>
              <a:rPr lang="pt-BR" sz="2800" b="1">
                <a:solidFill>
                  <a:srgbClr val="3399FF"/>
                </a:solidFill>
              </a:rPr>
              <a:t>condição</a:t>
            </a:r>
            <a:r>
              <a:rPr lang="pt-BR" sz="2800" b="1">
                <a:solidFill>
                  <a:srgbClr val="FF0000"/>
                </a:solidFill>
              </a:rPr>
              <a:t> for </a:t>
            </a:r>
            <a:r>
              <a:rPr lang="pt-BR" sz="2800" b="1">
                <a:solidFill>
                  <a:srgbClr val="3399FF"/>
                </a:solidFill>
              </a:rPr>
              <a:t>Verdadeira</a:t>
            </a:r>
            <a:endParaRPr lang="pt-BR" b="1">
              <a:solidFill>
                <a:srgbClr val="3399FF"/>
              </a:solidFill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5643563" y="3286125"/>
            <a:ext cx="3286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b="1">
                <a:solidFill>
                  <a:srgbClr val="FF0000"/>
                </a:solidFill>
              </a:rPr>
              <a:t>4º - se o </a:t>
            </a:r>
            <a:r>
              <a:rPr lang="pt-BR" sz="2800" b="1">
                <a:solidFill>
                  <a:srgbClr val="3399FF"/>
                </a:solidFill>
              </a:rPr>
              <a:t>bloco de comandos</a:t>
            </a:r>
            <a:r>
              <a:rPr lang="pt-BR" sz="2800" b="1">
                <a:solidFill>
                  <a:srgbClr val="FF0000"/>
                </a:solidFill>
              </a:rPr>
              <a:t> foi executado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40" name="Forma livre 39"/>
          <p:cNvSpPr/>
          <p:nvPr/>
        </p:nvSpPr>
        <p:spPr>
          <a:xfrm>
            <a:off x="2500313" y="2357438"/>
            <a:ext cx="1042987" cy="493712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Forma livre 40"/>
          <p:cNvSpPr/>
          <p:nvPr/>
        </p:nvSpPr>
        <p:spPr>
          <a:xfrm rot="17871182">
            <a:off x="2821781" y="3280569"/>
            <a:ext cx="650875" cy="293688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Forma livre 41"/>
          <p:cNvSpPr/>
          <p:nvPr/>
        </p:nvSpPr>
        <p:spPr>
          <a:xfrm rot="9052243">
            <a:off x="4216400" y="3636963"/>
            <a:ext cx="1298575" cy="574675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4214813" y="2286000"/>
            <a:ext cx="1042987" cy="493713"/>
          </a:xfrm>
          <a:custGeom>
            <a:avLst/>
            <a:gdLst>
              <a:gd name="connsiteX0" fmla="*/ 0 w 1455822"/>
              <a:gd name="connsiteY0" fmla="*/ 689810 h 713873"/>
              <a:gd name="connsiteX1" fmla="*/ 709864 w 1455822"/>
              <a:gd name="connsiteY1" fmla="*/ 4010 h 713873"/>
              <a:gd name="connsiteX2" fmla="*/ 1455822 w 1455822"/>
              <a:gd name="connsiteY2" fmla="*/ 713873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22" h="713873">
                <a:moveTo>
                  <a:pt x="0" y="689810"/>
                </a:moveTo>
                <a:cubicBezTo>
                  <a:pt x="233613" y="344905"/>
                  <a:pt x="467227" y="0"/>
                  <a:pt x="709864" y="4010"/>
                </a:cubicBezTo>
                <a:cubicBezTo>
                  <a:pt x="952501" y="8021"/>
                  <a:pt x="1455822" y="713873"/>
                  <a:pt x="1455822" y="713873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1571625" y="5286375"/>
            <a:ext cx="60007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2800" b="1"/>
              <a:t>A execução segue este ciclo até a </a:t>
            </a:r>
            <a:r>
              <a:rPr lang="pt-BR" sz="2800" b="1">
                <a:solidFill>
                  <a:srgbClr val="3399FF"/>
                </a:solidFill>
              </a:rPr>
              <a:t>CONDIÇÃO</a:t>
            </a:r>
            <a:r>
              <a:rPr lang="pt-BR" sz="2800" b="1"/>
              <a:t> se tornar </a:t>
            </a:r>
            <a:r>
              <a:rPr lang="pt-BR" sz="2800" b="1">
                <a:solidFill>
                  <a:srgbClr val="3399FF"/>
                </a:solidFill>
              </a:rPr>
              <a:t>FALSA</a:t>
            </a:r>
            <a:endParaRPr lang="pt-BR" b="1">
              <a:solidFill>
                <a:srgbClr val="3399FF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48155-199A-406F-9675-447E61A441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9" grpId="0"/>
      <p:bldP spid="11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 – for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Faça um algoritmo que imprima os números de 1 a 20</a:t>
            </a:r>
          </a:p>
          <a:p>
            <a:pPr eaLnBrk="1" hangingPunct="1">
              <a:buFont typeface="Wingdings 2" pitchFamily="18" charset="2"/>
              <a:buNone/>
            </a:pPr>
            <a:endParaRPr lang="pt-B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for ( i = 1 ; i &lt;= 20 ; i++ 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(“%d ”, i);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(“\n”);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} 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929188" y="4635153"/>
            <a:ext cx="3571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dirty="0"/>
              <a:t>Quantas vezes o </a:t>
            </a:r>
            <a:r>
              <a:rPr lang="pt-BR" sz="2800" dirty="0">
                <a:solidFill>
                  <a:srgbClr val="00B0F0"/>
                </a:solidFill>
              </a:rPr>
              <a:t>FOR</a:t>
            </a:r>
            <a:r>
              <a:rPr lang="pt-BR" sz="2800" dirty="0"/>
              <a:t> é executado?</a:t>
            </a:r>
            <a:endParaRPr lang="pt-BR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286250" y="3068960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/>
              <a:t>ou i = i + 1</a:t>
            </a:r>
            <a:endParaRPr lang="pt-BR" sz="16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3429000" y="4221088"/>
            <a:ext cx="5000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14750" y="3376861"/>
            <a:ext cx="571500" cy="48418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91BF8-04F7-491B-BA21-677AF9C6D46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 – for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Faça um algoritmo que imprima os números múltiplos de </a:t>
            </a:r>
            <a:r>
              <a:rPr lang="pt-BR" dirty="0" err="1" smtClean="0"/>
              <a:t>de</a:t>
            </a:r>
            <a:r>
              <a:rPr lang="pt-BR" dirty="0" smtClean="0"/>
              <a:t> 3 entre 1 e 100</a:t>
            </a:r>
          </a:p>
          <a:p>
            <a:pPr eaLnBrk="1" hangingPunct="1">
              <a:buFont typeface="Wingdings 2" pitchFamily="18" charset="2"/>
              <a:buNone/>
            </a:pPr>
            <a:endParaRPr lang="pt-B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for ( i = 3 ; i &lt; 100 ; i = i + 3 )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(“%d ”, i);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(“\n”);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} 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929188" y="5211217"/>
            <a:ext cx="32146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 dirty="0"/>
              <a:t>Quantas vezes o </a:t>
            </a:r>
            <a:r>
              <a:rPr lang="pt-BR" sz="2800" dirty="0">
                <a:solidFill>
                  <a:srgbClr val="00B0F0"/>
                </a:solidFill>
              </a:rPr>
              <a:t>FOR</a:t>
            </a:r>
            <a:r>
              <a:rPr lang="pt-BR" sz="2800" dirty="0"/>
              <a:t> é executado?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652AE-22F2-41FA-AD32-D826362E359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 – for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x = 10;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for(y = 10 ; y != x ; ++y)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("%d\n", y);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pt-BR" dirty="0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929188" y="1928813"/>
            <a:ext cx="32146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/>
              <a:t>Quantas vezes o </a:t>
            </a:r>
            <a:r>
              <a:rPr lang="pt-BR" sz="2800">
                <a:solidFill>
                  <a:srgbClr val="00B0F0"/>
                </a:solidFill>
              </a:rPr>
              <a:t>FOR</a:t>
            </a:r>
            <a:r>
              <a:rPr lang="pt-BR" sz="2800"/>
              <a:t> é executado?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FC11-CD10-4ED2-BDBE-2695A459021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 – for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FOR, o teste condicional sempre é executado no topo do laço.</a:t>
            </a:r>
          </a:p>
          <a:p>
            <a:pPr lvl="1"/>
            <a:r>
              <a:rPr lang="pt-BR" dirty="0" smtClean="0"/>
              <a:t>Isso significa que o código dentro do laço pode </a:t>
            </a:r>
            <a:r>
              <a:rPr lang="pt-BR" dirty="0" smtClean="0">
                <a:solidFill>
                  <a:srgbClr val="00B0F0"/>
                </a:solidFill>
              </a:rPr>
              <a:t>não</a:t>
            </a:r>
            <a:r>
              <a:rPr lang="pt-BR" dirty="0" smtClean="0"/>
              <a:t> ser executado se todas as </a:t>
            </a:r>
            <a:r>
              <a:rPr lang="pt-BR" dirty="0" smtClean="0">
                <a:solidFill>
                  <a:srgbClr val="00B0F0"/>
                </a:solidFill>
              </a:rPr>
              <a:t>condições forem falsas</a:t>
            </a:r>
            <a:r>
              <a:rPr lang="pt-BR" dirty="0" smtClean="0"/>
              <a:t> logo no início.</a:t>
            </a:r>
          </a:p>
          <a:p>
            <a:pPr lvl="1"/>
            <a:r>
              <a:rPr lang="pt-BR" dirty="0" smtClean="0"/>
              <a:t>Neste caso, </a:t>
            </a:r>
            <a:r>
              <a:rPr lang="pt-BR" u="sng" dirty="0" smtClean="0"/>
              <a:t>nem o passo</a:t>
            </a:r>
            <a:r>
              <a:rPr lang="pt-BR" dirty="0" smtClean="0"/>
              <a:t> é executado.</a:t>
            </a:r>
          </a:p>
          <a:p>
            <a:endParaRPr lang="pt-BR" dirty="0" smtClean="0"/>
          </a:p>
          <a:p>
            <a:r>
              <a:rPr lang="pt-BR" dirty="0" smtClean="0"/>
              <a:t>Já o passo é executado toda vez que o bloco do FOR finaliza.</a:t>
            </a:r>
          </a:p>
          <a:p>
            <a:pPr lvl="1"/>
            <a:r>
              <a:rPr lang="pt-BR" dirty="0" smtClean="0"/>
              <a:t>Se for </a:t>
            </a:r>
            <a:r>
              <a:rPr lang="pt-BR" dirty="0" smtClean="0">
                <a:solidFill>
                  <a:srgbClr val="00B0F0"/>
                </a:solidFill>
              </a:rPr>
              <a:t>forçada a interrupção</a:t>
            </a:r>
            <a:r>
              <a:rPr lang="pt-BR" dirty="0" smtClean="0"/>
              <a:t> do laço FOR (usando o comando </a:t>
            </a:r>
            <a:r>
              <a:rPr lang="pt-BR" dirty="0" smtClean="0">
                <a:solidFill>
                  <a:srgbClr val="FFFF00"/>
                </a:solidFill>
              </a:rPr>
              <a:t>break</a:t>
            </a:r>
            <a:r>
              <a:rPr lang="pt-BR" dirty="0" smtClean="0"/>
              <a:t>, por exemplo) o passo </a:t>
            </a:r>
            <a:r>
              <a:rPr lang="pt-BR" dirty="0" smtClean="0">
                <a:solidFill>
                  <a:srgbClr val="00B0F0"/>
                </a:solidFill>
              </a:rPr>
              <a:t>não</a:t>
            </a:r>
            <a:r>
              <a:rPr lang="pt-BR" dirty="0" smtClean="0"/>
              <a:t> será executado.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767E4-8189-4C79-B49E-996A9E65AF0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803</Words>
  <Application>Microsoft Office PowerPoint</Application>
  <PresentationFormat>Apresentação na tela (4:3)</PresentationFormat>
  <Paragraphs>318</Paragraphs>
  <Slides>28</Slides>
  <Notes>0</Notes>
  <HiddenSlides>7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Book</vt:lpstr>
      <vt:lpstr>Wingdings</vt:lpstr>
      <vt:lpstr>Wingdings 2</vt:lpstr>
      <vt:lpstr>Técnica</vt:lpstr>
      <vt:lpstr>Comandos de Repetição</vt:lpstr>
      <vt:lpstr>introdução</vt:lpstr>
      <vt:lpstr>introdução</vt:lpstr>
      <vt:lpstr>For (para)</vt:lpstr>
      <vt:lpstr>For (para)</vt:lpstr>
      <vt:lpstr>Exemplo – for</vt:lpstr>
      <vt:lpstr>Exemplo – for</vt:lpstr>
      <vt:lpstr>Exemplo – for</vt:lpstr>
      <vt:lpstr>Exemplo – for</vt:lpstr>
      <vt:lpstr>For – Variações</vt:lpstr>
      <vt:lpstr>For – Variações</vt:lpstr>
      <vt:lpstr>For – Variações</vt:lpstr>
      <vt:lpstr>For – Variações</vt:lpstr>
      <vt:lpstr>For – Variações</vt:lpstr>
      <vt:lpstr>For – Variações</vt:lpstr>
      <vt:lpstr>For – Variações</vt:lpstr>
      <vt:lpstr>For – Variações</vt:lpstr>
      <vt:lpstr>For infinito</vt:lpstr>
      <vt:lpstr>While (enquanto)</vt:lpstr>
      <vt:lpstr>While (enquanto)</vt:lpstr>
      <vt:lpstr>While (enquanto)</vt:lpstr>
      <vt:lpstr>Do-While (faça-enquanto)</vt:lpstr>
      <vt:lpstr>Do-While (faça-enquanto)</vt:lpstr>
      <vt:lpstr>Do-While (faça-enquanto)</vt:lpstr>
      <vt:lpstr>While  x do-while</vt:lpstr>
      <vt:lpstr>While  x do-while</vt:lpstr>
      <vt:lpstr>While  x do-while</vt:lpstr>
      <vt:lpstr>bibliografia</vt:lpstr>
    </vt:vector>
  </TitlesOfParts>
  <Company>Abicudo's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André Cypriano Monteiro Costa</cp:lastModifiedBy>
  <cp:revision>177</cp:revision>
  <dcterms:created xsi:type="dcterms:W3CDTF">2009-02-03T01:44:23Z</dcterms:created>
  <dcterms:modified xsi:type="dcterms:W3CDTF">2017-08-30T21:12:06Z</dcterms:modified>
</cp:coreProperties>
</file>