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56" r:id="rId2"/>
    <p:sldId id="379" r:id="rId3"/>
    <p:sldId id="504" r:id="rId4"/>
    <p:sldId id="465" r:id="rId5"/>
    <p:sldId id="471" r:id="rId6"/>
    <p:sldId id="472" r:id="rId7"/>
    <p:sldId id="505" r:id="rId8"/>
    <p:sldId id="473" r:id="rId9"/>
    <p:sldId id="506" r:id="rId10"/>
    <p:sldId id="507" r:id="rId11"/>
    <p:sldId id="468" r:id="rId12"/>
    <p:sldId id="469" r:id="rId13"/>
    <p:sldId id="474" r:id="rId14"/>
    <p:sldId id="498" r:id="rId15"/>
    <p:sldId id="499" r:id="rId16"/>
    <p:sldId id="500" r:id="rId17"/>
    <p:sldId id="501" r:id="rId18"/>
    <p:sldId id="502" r:id="rId19"/>
    <p:sldId id="503" r:id="rId20"/>
    <p:sldId id="483" r:id="rId21"/>
    <p:sldId id="508" r:id="rId22"/>
    <p:sldId id="359" r:id="rId2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A98B00C-E907-416D-BA59-C55C2524935D}" type="datetimeFigureOut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59D935B-D330-4B7C-8AEF-692F6028128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691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659037-36CA-41DD-BF1E-B26E6AC75A59}" type="slidenum">
              <a:rPr lang="pt-BR" smtClean="0"/>
              <a:pPr eaLnBrk="1" hangingPunct="1"/>
              <a:t>20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5636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8659037-36CA-41DD-BF1E-B26E6AC75A59}" type="slidenum">
              <a:rPr lang="pt-BR" smtClean="0"/>
              <a:pPr eaLnBrk="1" hangingPunct="1"/>
              <a:t>21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514000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Forma livre 3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Título 8"/>
          <p:cNvSpPr txBox="1">
            <a:spLocks/>
          </p:cNvSpPr>
          <p:nvPr userDrawn="1"/>
        </p:nvSpPr>
        <p:spPr>
          <a:xfrm>
            <a:off x="449263" y="1555750"/>
            <a:ext cx="6480175" cy="2301875"/>
          </a:xfrm>
          <a:prstGeom prst="rect">
            <a:avLst/>
          </a:prstGeom>
        </p:spPr>
        <p:txBody>
          <a:bodyPr lIns="45720" rIns="45720" anchor="ctr"/>
          <a:lstStyle>
            <a:lvl1pPr algn="r">
              <a:defRPr kumimoji="0" lang="pt-BR" sz="3600" b="1" kern="1200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Imagem 16" descr="logo_nom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2075"/>
            <a:ext cx="25669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49406" y="3857628"/>
            <a:ext cx="6480048" cy="1752600"/>
          </a:xfrm>
        </p:spPr>
        <p:txBody>
          <a:bodyPr tIns="0" rIns="45720" bIns="0"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0C2539-33D6-4ACD-A4D5-C94508FA4F1F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8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E08D6-7EF8-4D4D-AEEE-43AD78CE57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8188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FAC73F-ED84-4610-8A72-DAACAA35D918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253816-04FB-4A24-AC1D-28500FF8FF0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35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43EA1-0CAD-4F61-90E5-4BF54834063F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0FEF69-A445-4C41-9C92-F6FBC577D09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1791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4pPr>
              <a:defRPr sz="1800"/>
            </a:lvl4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3117-0D70-4FE1-96F7-CF699BE4051F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84397-F792-4925-B4CF-C8E3325FEC9D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88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B0F6300-D5C9-4E12-8513-B163C7F6D4CA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02AC87-4E4B-494B-9109-A0770272F15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3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FC198-0570-4CEF-BF16-343BA6BD31F7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74B39-24FB-4CAF-9F65-91EB232B293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033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AAA9DA5-F9BC-440D-A8D1-40E2F581488E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FA50F6-F312-48E2-8D1F-6CFEF1AE938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142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FB2ACE-4F53-4FB1-8BFB-96CBBC2768F2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4E883-0154-412A-B3C9-4560A50504C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03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D6028-6FD4-4308-AFB5-C2240464BC24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869195-2298-4173-8E58-10659CAE0DC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7200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BCA582-54C2-4E9F-8047-095DA9282240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A9B7B3-9A6A-4041-8D05-BB243162843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16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45D2365-583A-4C6E-910D-4DB1AC31B5AA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6C414-9FBD-46CA-8653-63D6D377A9E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9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285750" y="274638"/>
            <a:ext cx="857250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285750" y="1600200"/>
            <a:ext cx="85725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2B3EBAB-5045-4291-95EB-0E2B71880D62}" type="datetime1">
              <a:rPr lang="pt-BR"/>
              <a:pPr>
                <a:defRPr/>
              </a:pPr>
              <a:t>21/05/2015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87AB8C7-3DEA-4B3E-AC3A-89635167DE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3" name="Imagem 10" descr="logo_sem_fund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6165850"/>
            <a:ext cx="750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115" r:id="rId1"/>
    <p:sldLayoutId id="2147484109" r:id="rId2"/>
    <p:sldLayoutId id="2147484116" r:id="rId3"/>
    <p:sldLayoutId id="2147484110" r:id="rId4"/>
    <p:sldLayoutId id="2147484117" r:id="rId5"/>
    <p:sldLayoutId id="2147484111" r:id="rId6"/>
    <p:sldLayoutId id="2147484112" r:id="rId7"/>
    <p:sldLayoutId id="2147484118" r:id="rId8"/>
    <p:sldLayoutId id="2147484119" r:id="rId9"/>
    <p:sldLayoutId id="2147484113" r:id="rId10"/>
    <p:sldLayoutId id="214748411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 cap="all" dirty="0">
          <a:ln w="5000" cmpd="sng">
            <a:solidFill>
              <a:schemeClr val="accent1">
                <a:tint val="80000"/>
                <a:shade val="99000"/>
                <a:satMod val="500000"/>
              </a:schemeClr>
            </a:solidFill>
            <a:prstDash val="solid"/>
          </a:ln>
          <a:gradFill>
            <a:gsLst>
              <a:gs pos="0">
                <a:schemeClr val="accent1">
                  <a:tint val="63000"/>
                  <a:satMod val="255000"/>
                </a:schemeClr>
              </a:gs>
              <a:gs pos="9000">
                <a:schemeClr val="accent1">
                  <a:tint val="63000"/>
                  <a:satMod val="255000"/>
                </a:schemeClr>
              </a:gs>
              <a:gs pos="53000">
                <a:schemeClr val="accent1">
                  <a:shade val="60000"/>
                  <a:satMod val="100000"/>
                </a:schemeClr>
              </a:gs>
              <a:gs pos="90000">
                <a:schemeClr val="accent1">
                  <a:tint val="63000"/>
                  <a:satMod val="255000"/>
                </a:schemeClr>
              </a:gs>
              <a:gs pos="100000">
                <a:schemeClr val="accent1">
                  <a:tint val="63000"/>
                  <a:satMod val="255000"/>
                </a:scheme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ostaprofessor@gmail.com" TargetMode="External"/><Relationship Id="rId2" Type="http://schemas.openxmlformats.org/officeDocument/2006/relationships/hyperlink" Target="mailto:amonteiro@catolica-es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ítulo 2"/>
          <p:cNvSpPr>
            <a:spLocks noGrp="1"/>
          </p:cNvSpPr>
          <p:nvPr>
            <p:ph type="subTitle" idx="1"/>
          </p:nvPr>
        </p:nvSpPr>
        <p:spPr>
          <a:xfrm>
            <a:off x="449263" y="3857625"/>
            <a:ext cx="6480175" cy="1752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dirty="0" smtClean="0"/>
              <a:t>Introdução à </a:t>
            </a:r>
            <a:r>
              <a:rPr lang="pt-BR" dirty="0" smtClean="0"/>
              <a:t>Programação II</a:t>
            </a:r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Prof. André Cypriano M. Costa</a:t>
            </a:r>
          </a:p>
          <a:p>
            <a:pPr eaLnBrk="1" hangingPunct="1"/>
            <a:r>
              <a:rPr lang="pt-BR" dirty="0" smtClean="0">
                <a:hlinkClick r:id="rId2"/>
              </a:rPr>
              <a:t>amonteiro@catolica-es.edu.br</a:t>
            </a:r>
            <a:endParaRPr lang="pt-BR" dirty="0" smtClean="0"/>
          </a:p>
          <a:p>
            <a:pPr eaLnBrk="1" hangingPunct="1"/>
            <a:r>
              <a:rPr lang="pt-BR" dirty="0" smtClean="0">
                <a:hlinkClick r:id="rId3"/>
              </a:rPr>
              <a:t>acostaprofessor@gmail.com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77841" y="2000240"/>
            <a:ext cx="6480175" cy="2087561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mtClean="0"/>
              <a:t>vetores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Acesso aos elementos de um vetor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Outros exemplos</a:t>
            </a:r>
          </a:p>
          <a:p>
            <a:pPr lvl="1"/>
            <a:r>
              <a:rPr lang="pt-BR" dirty="0" smtClean="0"/>
              <a:t>media[0]++;</a:t>
            </a:r>
          </a:p>
          <a:p>
            <a:pPr lvl="2"/>
            <a:r>
              <a:rPr lang="pt-BR" dirty="0" smtClean="0"/>
              <a:t>Incrementa o valor armazenado no índice </a:t>
            </a:r>
            <a:r>
              <a:rPr lang="pt-BR" dirty="0" smtClean="0">
                <a:solidFill>
                  <a:srgbClr val="00B0F0"/>
                </a:solidFill>
              </a:rPr>
              <a:t>0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--</a:t>
            </a:r>
            <a:r>
              <a:rPr lang="pt-BR" dirty="0" err="1" smtClean="0"/>
              <a:t>vet</a:t>
            </a:r>
            <a:r>
              <a:rPr lang="pt-BR" dirty="0" smtClean="0"/>
              <a:t>[3];</a:t>
            </a:r>
          </a:p>
          <a:p>
            <a:pPr lvl="2"/>
            <a:r>
              <a:rPr lang="pt-BR" dirty="0" smtClean="0"/>
              <a:t>Decrementa o valor armazenado no índice </a:t>
            </a:r>
            <a:r>
              <a:rPr lang="pt-BR" dirty="0" smtClean="0">
                <a:solidFill>
                  <a:srgbClr val="00B0F0"/>
                </a:solidFill>
              </a:rPr>
              <a:t>3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lvl="1"/>
            <a:r>
              <a:rPr lang="pt-BR" dirty="0" err="1" smtClean="0"/>
              <a:t>if</a:t>
            </a:r>
            <a:r>
              <a:rPr lang="pt-BR" dirty="0" smtClean="0"/>
              <a:t>(vetor[</a:t>
            </a:r>
            <a:r>
              <a:rPr lang="pt-BR" dirty="0" err="1" smtClean="0"/>
              <a:t>idx</a:t>
            </a:r>
            <a:r>
              <a:rPr lang="pt-BR" dirty="0" smtClean="0"/>
              <a:t>] &gt; 0)</a:t>
            </a:r>
          </a:p>
          <a:p>
            <a:pPr lvl="2"/>
            <a:r>
              <a:rPr lang="pt-BR" dirty="0" smtClean="0"/>
              <a:t>Verifica se o valor do índice </a:t>
            </a:r>
            <a:r>
              <a:rPr lang="pt-BR" dirty="0" err="1" smtClean="0">
                <a:solidFill>
                  <a:srgbClr val="00B0F0"/>
                </a:solidFill>
              </a:rPr>
              <a:t>idx</a:t>
            </a:r>
            <a:r>
              <a:rPr lang="pt-BR" dirty="0" smtClean="0"/>
              <a:t> é maior do que </a:t>
            </a:r>
            <a:r>
              <a:rPr lang="pt-BR" dirty="0" smtClean="0">
                <a:solidFill>
                  <a:srgbClr val="00B0F0"/>
                </a:solidFill>
              </a:rPr>
              <a:t>0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03B8D2-C5B2-420D-8404-DCB6E574FA1E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726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/>
              <a:t>Acesso aos elementos de um vetor</a:t>
            </a:r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u="sng" smtClean="0">
                <a:solidFill>
                  <a:srgbClr val="00B0F0"/>
                </a:solidFill>
              </a:rPr>
              <a:t>ATENÇÃO:</a:t>
            </a:r>
          </a:p>
          <a:p>
            <a:r>
              <a:rPr lang="pt-BR" smtClean="0"/>
              <a:t>C não tem </a:t>
            </a:r>
            <a:r>
              <a:rPr lang="pt-BR" smtClean="0">
                <a:solidFill>
                  <a:srgbClr val="00B0F0"/>
                </a:solidFill>
              </a:rPr>
              <a:t>verificação de limites</a:t>
            </a:r>
            <a:r>
              <a:rPr lang="pt-BR" smtClean="0"/>
              <a:t> em vetores. Você pode ultrapassar o fim de um vetor e escrever nos dados de outra variável ou até mesmo de outro programa, </a:t>
            </a:r>
            <a:r>
              <a:rPr lang="pt-BR" u="sng" smtClean="0">
                <a:solidFill>
                  <a:srgbClr val="00B0F0"/>
                </a:solidFill>
              </a:rPr>
              <a:t>SE</a:t>
            </a:r>
            <a:r>
              <a:rPr lang="pt-BR" smtClean="0"/>
              <a:t> tiver permissão </a:t>
            </a:r>
            <a:r>
              <a:rPr lang="pt-BR" smtClean="0">
                <a:sym typeface="Wingdings" pitchFamily="2" charset="2"/>
              </a:rPr>
              <a:t> </a:t>
            </a:r>
            <a:r>
              <a:rPr lang="pt-BR" smtClean="0"/>
              <a:t>Segmentation Fault (Falha de segmentação)</a:t>
            </a:r>
          </a:p>
          <a:p>
            <a:endParaRPr lang="pt-BR" smtClean="0"/>
          </a:p>
          <a:p>
            <a:r>
              <a:rPr lang="pt-BR" smtClean="0"/>
              <a:t>EXEMPLO: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int vet[10];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vet[15] = 100;</a:t>
            </a:r>
          </a:p>
          <a:p>
            <a:endParaRPr lang="pt-BR" smtClean="0"/>
          </a:p>
          <a:p>
            <a:r>
              <a:rPr lang="pt-BR" smtClean="0"/>
              <a:t>Não dá </a:t>
            </a:r>
            <a:r>
              <a:rPr lang="pt-BR" u="sng" smtClean="0"/>
              <a:t>erro de compilação</a:t>
            </a:r>
            <a:r>
              <a:rPr lang="pt-BR" smtClean="0"/>
              <a:t>, mas dá </a:t>
            </a:r>
            <a:r>
              <a:rPr lang="pt-BR" u="sng" smtClean="0"/>
              <a:t>erro de execução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E76388-D3B0-496F-8E4B-A6E3441A24DC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Passagem de vetor como parâmetro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Em C não é possível passar </a:t>
            </a:r>
            <a:r>
              <a:rPr lang="pt-BR" dirty="0" smtClean="0">
                <a:solidFill>
                  <a:srgbClr val="00B0F0"/>
                </a:solidFill>
              </a:rPr>
              <a:t>por valor</a:t>
            </a:r>
            <a:r>
              <a:rPr lang="pt-BR" dirty="0" smtClean="0"/>
              <a:t> um vetor inteiro como parâmetro para uma função. </a:t>
            </a:r>
          </a:p>
          <a:p>
            <a:r>
              <a:rPr lang="pt-BR" dirty="0" smtClean="0"/>
              <a:t>Você pode declarar o parâmetro como um vetor dimensionado ou como um vetor não-dimensionado.</a:t>
            </a:r>
          </a:p>
          <a:p>
            <a:r>
              <a:rPr lang="pt-BR" dirty="0" smtClean="0"/>
              <a:t>EXEMPLO: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func</a:t>
            </a:r>
            <a:r>
              <a:rPr lang="pt-BR" dirty="0" smtClean="0"/>
              <a:t>(</a:t>
            </a:r>
            <a:r>
              <a:rPr lang="pt-BR" dirty="0" err="1" smtClean="0">
                <a:solidFill>
                  <a:srgbClr val="00B0F0"/>
                </a:solidFill>
              </a:rPr>
              <a:t>int</a:t>
            </a:r>
            <a:r>
              <a:rPr lang="pt-BR" dirty="0" smtClean="0">
                <a:solidFill>
                  <a:srgbClr val="00B0F0"/>
                </a:solidFill>
              </a:rPr>
              <a:t> </a:t>
            </a:r>
            <a:r>
              <a:rPr lang="pt-BR" dirty="0" err="1" smtClean="0">
                <a:solidFill>
                  <a:srgbClr val="00B0F0"/>
                </a:solidFill>
              </a:rPr>
              <a:t>vet</a:t>
            </a:r>
            <a:r>
              <a:rPr lang="pt-BR" dirty="0" smtClean="0">
                <a:solidFill>
                  <a:srgbClr val="00B0F0"/>
                </a:solidFill>
              </a:rPr>
              <a:t>[</a:t>
            </a:r>
            <a:r>
              <a:rPr lang="pt-BR" dirty="0" smtClean="0">
                <a:solidFill>
                  <a:srgbClr val="FFFF00"/>
                </a:solidFill>
              </a:rPr>
              <a:t>10</a:t>
            </a:r>
            <a:r>
              <a:rPr lang="pt-BR" dirty="0" smtClean="0">
                <a:solidFill>
                  <a:srgbClr val="00B0F0"/>
                </a:solidFill>
              </a:rPr>
              <a:t>]</a:t>
            </a:r>
            <a:r>
              <a:rPr lang="pt-BR" dirty="0" smtClean="0"/>
              <a:t>)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ou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func</a:t>
            </a:r>
            <a:r>
              <a:rPr lang="pt-BR" dirty="0" smtClean="0"/>
              <a:t>(</a:t>
            </a:r>
            <a:r>
              <a:rPr lang="pt-BR" dirty="0" err="1" smtClean="0">
                <a:solidFill>
                  <a:srgbClr val="00B0F0"/>
                </a:solidFill>
              </a:rPr>
              <a:t>int</a:t>
            </a:r>
            <a:r>
              <a:rPr lang="pt-BR" dirty="0" smtClean="0">
                <a:solidFill>
                  <a:srgbClr val="00B0F0"/>
                </a:solidFill>
              </a:rPr>
              <a:t> </a:t>
            </a:r>
            <a:r>
              <a:rPr lang="pt-BR" dirty="0" err="1" smtClean="0">
                <a:solidFill>
                  <a:srgbClr val="00B0F0"/>
                </a:solidFill>
              </a:rPr>
              <a:t>vet</a:t>
            </a:r>
            <a:r>
              <a:rPr lang="pt-BR" dirty="0" smtClean="0">
                <a:solidFill>
                  <a:srgbClr val="00B0F0"/>
                </a:solidFill>
              </a:rPr>
              <a:t>[ ]</a:t>
            </a:r>
            <a:r>
              <a:rPr lang="pt-BR" dirty="0" smtClean="0"/>
              <a:t>)</a:t>
            </a:r>
          </a:p>
          <a:p>
            <a:endParaRPr lang="pt-BR" dirty="0" smtClean="0"/>
          </a:p>
          <a:p>
            <a:r>
              <a:rPr lang="pt-BR" dirty="0" smtClean="0"/>
              <a:t>O comprimento do vetor não importa para a função porque C não faz verificação de limites.</a:t>
            </a:r>
            <a:endParaRPr lang="pt-BR" dirty="0" smtClean="0">
              <a:solidFill>
                <a:srgbClr val="00B0F0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7AC4E8-8A57-4AEF-9E48-92809667D256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Operações básicas sobre vetores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smtClean="0">
                <a:solidFill>
                  <a:srgbClr val="00B0F0"/>
                </a:solidFill>
              </a:rPr>
              <a:t>Leitura e Escrita:</a:t>
            </a:r>
          </a:p>
          <a:p>
            <a:pPr lvl="1"/>
            <a:r>
              <a:rPr lang="pt-BR" smtClean="0"/>
              <a:t>Um exemplo de uma função que preenche os elementos de um vetor de inteiros. 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void preenche_vetor (int vetor[ ], int tamanho)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int i;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for (i = 0; i &lt; tamanho; i++) {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     scanf(“%d”, &amp;vetor[i]);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3DD15-9091-493C-B026-BEDFDB1FF247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Operações básicas sobre vetores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smtClean="0">
                <a:solidFill>
                  <a:srgbClr val="00B0F0"/>
                </a:solidFill>
              </a:rPr>
              <a:t>Leitura e Escrita:</a:t>
            </a:r>
          </a:p>
          <a:p>
            <a:pPr lvl="1"/>
            <a:r>
              <a:rPr lang="pt-BR" dirty="0" smtClean="0"/>
              <a:t>Agora mostraremos uma função que imprime os elementos de um vetor de inteiros.</a:t>
            </a:r>
          </a:p>
          <a:p>
            <a:pPr lvl="1"/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imprime_vetor</a:t>
            </a:r>
            <a:r>
              <a:rPr lang="pt-BR" dirty="0" smtClean="0"/>
              <a:t> (</a:t>
            </a:r>
            <a:r>
              <a:rPr lang="pt-BR" dirty="0" err="1" smtClean="0"/>
              <a:t>int</a:t>
            </a:r>
            <a:r>
              <a:rPr lang="pt-BR" dirty="0" smtClean="0"/>
              <a:t> vetor[ ], </a:t>
            </a:r>
            <a:r>
              <a:rPr lang="pt-BR" dirty="0" err="1" smtClean="0"/>
              <a:t>int</a:t>
            </a:r>
            <a:r>
              <a:rPr lang="pt-BR" dirty="0" smtClean="0"/>
              <a:t> tamanho)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i;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for (i = 0; i &lt; tamanho; i++){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     </a:t>
            </a:r>
            <a:r>
              <a:rPr lang="pt-BR" dirty="0" err="1" smtClean="0"/>
              <a:t>printf</a:t>
            </a:r>
            <a:r>
              <a:rPr lang="pt-BR" smtClean="0"/>
              <a:t>(“%d ”, </a:t>
            </a:r>
            <a:r>
              <a:rPr lang="pt-BR" dirty="0" smtClean="0"/>
              <a:t>vetor[i]);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3ACD305-082C-433C-A8C1-A7E0EFE797F8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Operações básicas sobre vetores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smtClean="0">
                <a:solidFill>
                  <a:srgbClr val="00B0F0"/>
                </a:solidFill>
              </a:rPr>
              <a:t>Inserção em uma Posição Pré-determinada do Vetor:</a:t>
            </a:r>
          </a:p>
          <a:p>
            <a:r>
              <a:rPr lang="pt-BR" smtClean="0"/>
              <a:t>Na inserção é necessário ter posições “disponíveis” para que o vetor possa “crescer”. </a:t>
            </a:r>
          </a:p>
          <a:p>
            <a:r>
              <a:rPr lang="pt-BR" smtClean="0"/>
              <a:t>O que devemos fazer para não perdermos nenhum valor? 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</a:t>
            </a:r>
            <a:r>
              <a:rPr lang="pt-BR" b="1" u="sng" smtClean="0"/>
              <a:t>Resp:</a:t>
            </a:r>
            <a:r>
              <a:rPr lang="pt-BR" smtClean="0"/>
              <a:t> Deslocar os elementos para a direita.</a:t>
            </a:r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B10663-F064-43B0-A751-834404CA3E49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Operações básicas sobre vetores</a:t>
            </a:r>
            <a:endParaRPr lang="pt-BR" dirty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dirty="0" smtClean="0">
                <a:solidFill>
                  <a:srgbClr val="00B0F0"/>
                </a:solidFill>
              </a:rPr>
              <a:t>Inserção em uma Posição Pré-determinada do Vetor: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pt-BR" dirty="0"/>
              <a:t>	</a:t>
            </a:r>
            <a:r>
              <a:rPr lang="pt-BR" dirty="0" err="1" smtClean="0"/>
              <a:t>void</a:t>
            </a:r>
            <a:r>
              <a:rPr lang="pt-BR" dirty="0" smtClean="0"/>
              <a:t> inserir (</a:t>
            </a:r>
            <a:r>
              <a:rPr lang="pt-BR" dirty="0" err="1" smtClean="0"/>
              <a:t>int</a:t>
            </a:r>
            <a:r>
              <a:rPr lang="pt-BR" dirty="0" smtClean="0"/>
              <a:t> vetor[],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elem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pos</a:t>
            </a:r>
            <a:r>
              <a:rPr lang="pt-BR" dirty="0" smtClean="0"/>
              <a:t>,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 err="1" smtClean="0"/>
              <a:t>tam</a:t>
            </a:r>
            <a:r>
              <a:rPr lang="pt-BR" dirty="0" smtClean="0"/>
              <a:t>)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i;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</a:p>
          <a:p>
            <a:pPr>
              <a:buFont typeface="Wingdings 2" pitchFamily="18" charset="2"/>
              <a:buNone/>
            </a:pPr>
            <a:r>
              <a:rPr lang="pt-BR" dirty="0"/>
              <a:t>	</a:t>
            </a:r>
            <a:r>
              <a:rPr lang="pt-BR" dirty="0" smtClean="0"/>
              <a:t>	for (i = </a:t>
            </a:r>
            <a:r>
              <a:rPr lang="pt-BR" dirty="0" err="1" smtClean="0"/>
              <a:t>tam</a:t>
            </a:r>
            <a:r>
              <a:rPr lang="pt-BR" dirty="0" smtClean="0"/>
              <a:t> – 2; i &gt; </a:t>
            </a:r>
            <a:r>
              <a:rPr lang="pt-BR" dirty="0" err="1" smtClean="0"/>
              <a:t>pos</a:t>
            </a:r>
            <a:r>
              <a:rPr lang="pt-BR" dirty="0" smtClean="0"/>
              <a:t> – 1; i--)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     vetor[i + 1] = vetor[i];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pt-BR" dirty="0"/>
              <a:t>	</a:t>
            </a:r>
            <a:r>
              <a:rPr lang="pt-BR" dirty="0" smtClean="0"/>
              <a:t>	vetor[</a:t>
            </a:r>
            <a:r>
              <a:rPr lang="pt-BR" dirty="0" err="1" smtClean="0"/>
              <a:t>pos</a:t>
            </a:r>
            <a:r>
              <a:rPr lang="pt-BR" dirty="0" smtClean="0"/>
              <a:t>] = </a:t>
            </a:r>
            <a:r>
              <a:rPr lang="pt-BR" dirty="0" err="1" smtClean="0"/>
              <a:t>elem</a:t>
            </a:r>
            <a:r>
              <a:rPr lang="pt-BR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sz="2000" dirty="0" smtClean="0"/>
              <a:t>	}</a:t>
            </a:r>
          </a:p>
          <a:p>
            <a:pPr>
              <a:buFont typeface="Wingdings 2" pitchFamily="18" charset="2"/>
              <a:buNone/>
            </a:pPr>
            <a:endParaRPr lang="pt-BR" sz="200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356E0D-7DC5-458F-A7EE-9154F830C2E8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Operações básicas sobre vetores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smtClean="0">
                <a:solidFill>
                  <a:srgbClr val="00B0F0"/>
                </a:solidFill>
              </a:rPr>
              <a:t>Exclusão de um Elemento do Vetor:</a:t>
            </a:r>
          </a:p>
          <a:p>
            <a:r>
              <a:rPr lang="pt-BR" smtClean="0"/>
              <a:t>Na exclusão é necessário “diminuir” o vetor a fim de eliminar buracos no vetor. </a:t>
            </a:r>
          </a:p>
          <a:p>
            <a:r>
              <a:rPr lang="pt-BR" smtClean="0"/>
              <a:t>O que devemos fazer para eliminar os buracos? 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</a:t>
            </a:r>
            <a:r>
              <a:rPr lang="pt-BR" b="1" u="sng" smtClean="0"/>
              <a:t>Resp:</a:t>
            </a:r>
            <a:r>
              <a:rPr lang="pt-BR" smtClean="0"/>
              <a:t> Deslocar os elementos para a esquerda.</a:t>
            </a:r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B2A47-5A5E-4993-9081-A8A2E2D9DDD3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Operações básicas sobre vetores</a:t>
            </a:r>
            <a:endParaRPr lang="pt-BR" dirty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smtClean="0">
                <a:solidFill>
                  <a:srgbClr val="00B0F0"/>
                </a:solidFill>
              </a:rPr>
              <a:t>Exclusão de um Elemento do Vetor: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void excluir (int vetor[], int elem, int tam) {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int i, pos, encontrou;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encontrou = pos = 0;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while ((pos &lt; tam) &amp;&amp; (!encontrou)) {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     if (vetor[pos] == elem) {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          encontrou = 1;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          for (i = pos; i &lt; tam – 1; i++ )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               vetor[i] = vetor[i + 1];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     }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     pos = pos + 1;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}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60C5F1-113B-4446-A79A-1312675F8DF9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Operações básicas sobre vetores</a:t>
            </a:r>
            <a:endParaRPr lang="pt-BR" dirty="0"/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u="sng" smtClean="0">
                <a:solidFill>
                  <a:srgbClr val="00B0F0"/>
                </a:solidFill>
              </a:rPr>
              <a:t>Pesquisa Sequencial em um Vetor: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int pesquisa_sequencial(int vetor[], int tam, int elem ) {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int i, encontrou, pesq_seq;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encontrou = 0;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pesq_seq = -1;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for (i = 0; i &lt; tam &amp;&amp; !encontrou; i++){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     if (vetor[i] == elem){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          pesq_seq = i;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          encontrou = 1;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     }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}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	return pesq_seq;</a:t>
            </a:r>
          </a:p>
          <a:p>
            <a:pPr>
              <a:buFont typeface="Wingdings 2" pitchFamily="18" charset="2"/>
              <a:buNone/>
            </a:pPr>
            <a:r>
              <a:rPr lang="pt-BR" sz="2000" smtClean="0"/>
              <a:t>	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AEA0FD-AC34-4274-B31F-79311E008F9C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motivação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Faça um programa em C que receba como entrada duas notas (N1 e N2) de um aluno. Após ler todas as notas, seu programa deve calcular a média aritmética de cada aluno e exibir o resultado na tela.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 smtClean="0"/>
              <a:t>Se ao invés de um aluno, for </a:t>
            </a:r>
            <a:r>
              <a:rPr lang="pt-BR" dirty="0"/>
              <a:t>uma turma </a:t>
            </a:r>
            <a:r>
              <a:rPr lang="pt-BR" dirty="0" smtClean="0"/>
              <a:t>com </a:t>
            </a:r>
            <a:r>
              <a:rPr lang="pt-BR" dirty="0"/>
              <a:t>50 </a:t>
            </a:r>
            <a:r>
              <a:rPr lang="pt-BR" dirty="0" smtClean="0"/>
              <a:t>alunos?</a:t>
            </a:r>
            <a:endParaRPr lang="pt-BR" dirty="0"/>
          </a:p>
          <a:p>
            <a:pPr eaLnBrk="1" hangingPunct="1"/>
            <a:r>
              <a:rPr lang="pt-BR" dirty="0" smtClean="0"/>
              <a:t>Como armazenar todos os dados de entrada?</a:t>
            </a:r>
          </a:p>
          <a:p>
            <a:pPr lvl="1" eaLnBrk="1" hangingPunct="1"/>
            <a:r>
              <a:rPr lang="pt-BR" dirty="0" smtClean="0"/>
              <a:t>R: Vamos precisar de uma estrutura de dados chamada </a:t>
            </a:r>
            <a:r>
              <a:rPr lang="pt-BR" dirty="0" smtClean="0">
                <a:solidFill>
                  <a:srgbClr val="00B0F0"/>
                </a:solidFill>
              </a:rPr>
              <a:t>vetor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1BF62-234E-4A65-997A-F7C887CD9F5C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smtClean="0"/>
              <a:t>exemplo</a:t>
            </a:r>
            <a:endParaRPr lang="pt-BR" dirty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12" indent="0">
              <a:buNone/>
            </a:pPr>
            <a:r>
              <a:rPr lang="pt-BR" sz="2000" dirty="0" err="1"/>
              <a:t>int</a:t>
            </a:r>
            <a:r>
              <a:rPr lang="pt-BR" sz="2000" dirty="0"/>
              <a:t> </a:t>
            </a:r>
            <a:r>
              <a:rPr lang="pt-BR" sz="2000" dirty="0" err="1"/>
              <a:t>main</a:t>
            </a:r>
            <a:r>
              <a:rPr lang="pt-BR" sz="2000" dirty="0"/>
              <a:t> ( </a:t>
            </a:r>
            <a:r>
              <a:rPr lang="pt-BR" sz="2000" dirty="0" err="1"/>
              <a:t>void</a:t>
            </a:r>
            <a:r>
              <a:rPr lang="pt-BR" sz="2000" dirty="0"/>
              <a:t> ) {</a:t>
            </a:r>
          </a:p>
          <a:p>
            <a:pPr marL="36512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/>
              <a:t>qtd</a:t>
            </a:r>
            <a:r>
              <a:rPr lang="pt-BR" sz="2000" dirty="0"/>
              <a:t> ;</a:t>
            </a:r>
          </a:p>
          <a:p>
            <a:pPr marL="36512" indent="0">
              <a:buNone/>
            </a:pPr>
            <a:r>
              <a:rPr lang="pt-BR" sz="2000" dirty="0" smtClean="0"/>
              <a:t>      </a:t>
            </a:r>
            <a:r>
              <a:rPr lang="pt-BR" sz="2000" dirty="0" err="1" smtClean="0"/>
              <a:t>printf</a:t>
            </a:r>
            <a:r>
              <a:rPr lang="pt-BR" sz="2000" dirty="0" smtClean="0"/>
              <a:t> ("Digite </a:t>
            </a:r>
            <a:r>
              <a:rPr lang="pt-BR" sz="2000" dirty="0"/>
              <a:t>a </a:t>
            </a:r>
            <a:r>
              <a:rPr lang="pt-BR" sz="2000" dirty="0" err="1" smtClean="0"/>
              <a:t>qtde</a:t>
            </a:r>
            <a:r>
              <a:rPr lang="pt-BR" sz="2000" dirty="0" smtClean="0"/>
              <a:t> de elementos: </a:t>
            </a:r>
            <a:r>
              <a:rPr lang="pt-BR" sz="2000" dirty="0"/>
              <a:t>");</a:t>
            </a:r>
          </a:p>
          <a:p>
            <a:pPr marL="36512" indent="0">
              <a:buNone/>
            </a:pPr>
            <a:r>
              <a:rPr lang="pt-BR" sz="2000" dirty="0" smtClean="0"/>
              <a:t>      </a:t>
            </a:r>
            <a:r>
              <a:rPr lang="pt-BR" sz="2000" dirty="0" err="1" smtClean="0"/>
              <a:t>scanf</a:t>
            </a:r>
            <a:r>
              <a:rPr lang="pt-BR" sz="2000" dirty="0" smtClean="0"/>
              <a:t> ("%d</a:t>
            </a:r>
            <a:r>
              <a:rPr lang="pt-BR" sz="2000" dirty="0"/>
              <a:t>", </a:t>
            </a:r>
            <a:r>
              <a:rPr lang="pt-BR" sz="2000" dirty="0" smtClean="0"/>
              <a:t>&amp;</a:t>
            </a:r>
            <a:r>
              <a:rPr lang="pt-BR" sz="2000" dirty="0" err="1" smtClean="0"/>
              <a:t>qtd</a:t>
            </a:r>
            <a:r>
              <a:rPr lang="pt-BR" sz="2000" dirty="0" smtClean="0"/>
              <a:t>);</a:t>
            </a:r>
            <a:endParaRPr lang="pt-BR" sz="2000" dirty="0"/>
          </a:p>
          <a:p>
            <a:pPr marL="36512" indent="0">
              <a:buNone/>
            </a:pPr>
            <a:r>
              <a:rPr lang="pt-BR" sz="2000" dirty="0" smtClean="0"/>
              <a:t>      </a:t>
            </a:r>
            <a:r>
              <a:rPr lang="pt-BR" sz="2000" dirty="0" err="1" smtClean="0"/>
              <a:t>int</a:t>
            </a:r>
            <a:r>
              <a:rPr lang="pt-BR" sz="2000" dirty="0" smtClean="0"/>
              <a:t> </a:t>
            </a:r>
            <a:r>
              <a:rPr lang="pt-BR" sz="2000" dirty="0" err="1"/>
              <a:t>vetnum</a:t>
            </a:r>
            <a:r>
              <a:rPr lang="pt-BR" sz="2000" dirty="0"/>
              <a:t> [ </a:t>
            </a:r>
            <a:r>
              <a:rPr lang="pt-BR" sz="2000" dirty="0" err="1"/>
              <a:t>qtd</a:t>
            </a:r>
            <a:r>
              <a:rPr lang="pt-BR" sz="2000" dirty="0"/>
              <a:t> ];</a:t>
            </a:r>
          </a:p>
          <a:p>
            <a:pPr marL="36512" indent="0">
              <a:buNone/>
            </a:pPr>
            <a:r>
              <a:rPr lang="pt-BR" sz="2000" dirty="0" smtClean="0"/>
              <a:t>      for </a:t>
            </a:r>
            <a:r>
              <a:rPr lang="pt-BR" sz="2000" dirty="0"/>
              <a:t>(</a:t>
            </a:r>
            <a:r>
              <a:rPr lang="pt-BR" sz="2000" dirty="0" err="1"/>
              <a:t>int</a:t>
            </a:r>
            <a:r>
              <a:rPr lang="pt-BR" sz="2000" dirty="0"/>
              <a:t> i = 0; i &lt; </a:t>
            </a:r>
            <a:r>
              <a:rPr lang="pt-BR" sz="2000" dirty="0" err="1"/>
              <a:t>qtd</a:t>
            </a:r>
            <a:r>
              <a:rPr lang="pt-BR" sz="2000" dirty="0"/>
              <a:t> ; </a:t>
            </a:r>
            <a:r>
              <a:rPr lang="pt-BR" sz="2000" dirty="0" smtClean="0"/>
              <a:t>i++) </a:t>
            </a:r>
            <a:r>
              <a:rPr lang="pt-BR" sz="2000" dirty="0"/>
              <a:t>{</a:t>
            </a:r>
          </a:p>
          <a:p>
            <a:pPr marL="36512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printf</a:t>
            </a:r>
            <a:r>
              <a:rPr lang="pt-BR" sz="2000" dirty="0" smtClean="0"/>
              <a:t> (“Digite o elemento %d</a:t>
            </a:r>
            <a:r>
              <a:rPr lang="pt-BR" sz="2000" dirty="0"/>
              <a:t>: ", i);</a:t>
            </a:r>
          </a:p>
          <a:p>
            <a:pPr marL="36512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scanf</a:t>
            </a:r>
            <a:r>
              <a:rPr lang="pt-BR" sz="2000" dirty="0" smtClean="0"/>
              <a:t> ("%d</a:t>
            </a:r>
            <a:r>
              <a:rPr lang="pt-BR" sz="2000" dirty="0"/>
              <a:t>", </a:t>
            </a:r>
            <a:r>
              <a:rPr lang="pt-BR" sz="2000" dirty="0" smtClean="0"/>
              <a:t>&amp;</a:t>
            </a:r>
            <a:r>
              <a:rPr lang="pt-BR" sz="2000" dirty="0" err="1" smtClean="0"/>
              <a:t>vetnum</a:t>
            </a:r>
            <a:r>
              <a:rPr lang="pt-BR" sz="2000" dirty="0" smtClean="0"/>
              <a:t>[i</a:t>
            </a:r>
            <a:r>
              <a:rPr lang="pt-BR" sz="2000" dirty="0"/>
              <a:t>]);</a:t>
            </a:r>
          </a:p>
          <a:p>
            <a:pPr marL="36512" indent="0">
              <a:buNone/>
            </a:pPr>
            <a:r>
              <a:rPr lang="pt-BR" sz="2000" dirty="0" smtClean="0"/>
              <a:t>      }</a:t>
            </a:r>
            <a:endParaRPr lang="pt-BR" sz="2000" dirty="0"/>
          </a:p>
          <a:p>
            <a:pPr marL="36512" indent="0">
              <a:buNone/>
            </a:pPr>
            <a:r>
              <a:rPr lang="pt-BR" sz="2000" dirty="0" smtClean="0"/>
              <a:t>      for </a:t>
            </a:r>
            <a:r>
              <a:rPr lang="pt-BR" sz="2000" dirty="0"/>
              <a:t>(</a:t>
            </a:r>
            <a:r>
              <a:rPr lang="pt-BR" sz="2000" dirty="0" err="1"/>
              <a:t>int</a:t>
            </a:r>
            <a:r>
              <a:rPr lang="pt-BR" sz="2000" dirty="0"/>
              <a:t> i = 0; i &lt; </a:t>
            </a:r>
            <a:r>
              <a:rPr lang="pt-BR" sz="2000" dirty="0" err="1"/>
              <a:t>qtd</a:t>
            </a:r>
            <a:r>
              <a:rPr lang="pt-BR" sz="2000" dirty="0"/>
              <a:t> ; </a:t>
            </a:r>
            <a:r>
              <a:rPr lang="pt-BR" sz="2000" dirty="0" smtClean="0"/>
              <a:t>i++) </a:t>
            </a:r>
            <a:r>
              <a:rPr lang="pt-BR" sz="2000" dirty="0"/>
              <a:t>{</a:t>
            </a:r>
          </a:p>
          <a:p>
            <a:pPr marL="36512" indent="0">
              <a:buNone/>
            </a:pPr>
            <a:r>
              <a:rPr lang="pt-BR" sz="2000" dirty="0" smtClean="0"/>
              <a:t>	</a:t>
            </a:r>
            <a:r>
              <a:rPr lang="pt-BR" sz="2000" dirty="0" err="1" smtClean="0"/>
              <a:t>printf</a:t>
            </a:r>
            <a:r>
              <a:rPr lang="pt-BR" sz="2000" dirty="0" smtClean="0"/>
              <a:t> ("%d", </a:t>
            </a:r>
            <a:r>
              <a:rPr lang="pt-BR" sz="2000" dirty="0" err="1" smtClean="0"/>
              <a:t>vetnum</a:t>
            </a:r>
            <a:r>
              <a:rPr lang="pt-BR" sz="2000" dirty="0" smtClean="0"/>
              <a:t>[i]);</a:t>
            </a:r>
            <a:endParaRPr lang="pt-BR" sz="2000" dirty="0"/>
          </a:p>
          <a:p>
            <a:pPr marL="36512" indent="0">
              <a:buNone/>
            </a:pPr>
            <a:r>
              <a:rPr lang="pt-BR" sz="2000" dirty="0" smtClean="0"/>
              <a:t>      }</a:t>
            </a:r>
            <a:endParaRPr lang="pt-BR" sz="2000" dirty="0"/>
          </a:p>
          <a:p>
            <a:pPr marL="36512" indent="0">
              <a:buNone/>
            </a:pPr>
            <a:r>
              <a:rPr lang="pt-BR" sz="2000" dirty="0"/>
              <a:t> </a:t>
            </a:r>
            <a:r>
              <a:rPr lang="pt-BR" sz="2000" dirty="0" smtClean="0"/>
              <a:t>     </a:t>
            </a:r>
            <a:r>
              <a:rPr lang="pt-BR" sz="2000" dirty="0" err="1" smtClean="0"/>
              <a:t>return</a:t>
            </a:r>
            <a:r>
              <a:rPr lang="pt-BR" sz="2000" dirty="0" smtClean="0"/>
              <a:t> </a:t>
            </a:r>
            <a:r>
              <a:rPr lang="pt-BR" sz="2000" dirty="0"/>
              <a:t>0;</a:t>
            </a:r>
          </a:p>
          <a:p>
            <a:pPr marL="36512" indent="0">
              <a:buNone/>
            </a:pPr>
            <a:r>
              <a:rPr lang="pt-BR" sz="2000" dirty="0"/>
              <a:t>}</a:t>
            </a:r>
            <a:endParaRPr lang="pt-BR" sz="2000" dirty="0" smtClean="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D7603-056B-4064-9631-3EADA9BDEAD2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Faça um programa que calcule a soma de todos os elementos de um vetor.</a:t>
            </a:r>
          </a:p>
          <a:p>
            <a:endParaRPr lang="pt-BR" smtClean="0"/>
          </a:p>
          <a:p>
            <a:r>
              <a:rPr lang="pt-BR" smtClean="0"/>
              <a:t>Faça um programa que soma os elementos correspondentes de dois vetores gerando um novo vetor. Imprimir todos os elementos deste novo vetor.</a:t>
            </a:r>
          </a:p>
          <a:p>
            <a:endParaRPr lang="pt-BR" smtClean="0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D7603-056B-4064-9631-3EADA9BDEAD2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5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SCHILDT, Herbert. C Completo e Total. 3ª ed. São Paulo: Pearson Makron Books, 2006, Cap. 4.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FD0DE2-977B-4607-B8E5-583C2A218668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É um </a:t>
            </a:r>
            <a:r>
              <a:rPr lang="pt-BR" smtClean="0">
                <a:solidFill>
                  <a:srgbClr val="00B0F0"/>
                </a:solidFill>
              </a:rPr>
              <a:t>tipo especial de matriz</a:t>
            </a:r>
            <a:r>
              <a:rPr lang="pt-BR" smtClean="0"/>
              <a:t>, ou seja, é uma matriz que possui apenas </a:t>
            </a:r>
            <a:r>
              <a:rPr lang="pt-BR" smtClean="0">
                <a:solidFill>
                  <a:srgbClr val="00B0F0"/>
                </a:solidFill>
              </a:rPr>
              <a:t>uma dimensão</a:t>
            </a:r>
            <a:r>
              <a:rPr lang="pt-BR" smtClean="0"/>
              <a:t>.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O vetor é uma estrutura capaz de </a:t>
            </a:r>
            <a:r>
              <a:rPr lang="pt-BR" smtClean="0">
                <a:solidFill>
                  <a:srgbClr val="00B0F0"/>
                </a:solidFill>
              </a:rPr>
              <a:t>armazenar vários dados</a:t>
            </a:r>
            <a:r>
              <a:rPr lang="pt-BR" smtClean="0"/>
              <a:t>... </a:t>
            </a:r>
            <a:r>
              <a:rPr lang="pt-BR" smtClean="0">
                <a:solidFill>
                  <a:srgbClr val="FFFF00"/>
                </a:solidFill>
              </a:rPr>
              <a:t>TODOS DO MESMO TIPO</a:t>
            </a:r>
            <a:r>
              <a:rPr lang="pt-BR" smtClean="0"/>
              <a:t>. </a:t>
            </a:r>
          </a:p>
          <a:p>
            <a:pPr lvl="1" eaLnBrk="1" hangingPunct="1"/>
            <a:r>
              <a:rPr lang="pt-BR" smtClean="0"/>
              <a:t>Ao declarar o vetor, seu tipo já é definido. Logo, o vetor é uma </a:t>
            </a:r>
            <a:r>
              <a:rPr lang="pt-BR" smtClean="0">
                <a:solidFill>
                  <a:srgbClr val="00B0F0"/>
                </a:solidFill>
              </a:rPr>
              <a:t>estrutura de dados homogênea</a:t>
            </a:r>
            <a:r>
              <a:rPr lang="pt-BR" smtClean="0"/>
              <a:t>.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Os vetores consistem de </a:t>
            </a:r>
            <a:r>
              <a:rPr lang="pt-BR" smtClean="0">
                <a:solidFill>
                  <a:srgbClr val="00B0F0"/>
                </a:solidFill>
              </a:rPr>
              <a:t>posições contínuas de memória</a:t>
            </a:r>
            <a:r>
              <a:rPr lang="pt-BR" smtClean="0"/>
              <a:t>, e seus elementos são acessados por meio de um </a:t>
            </a:r>
            <a:r>
              <a:rPr lang="pt-BR" smtClean="0">
                <a:solidFill>
                  <a:srgbClr val="00B0F0"/>
                </a:solidFill>
              </a:rPr>
              <a:t>índice</a:t>
            </a:r>
            <a:r>
              <a:rPr lang="pt-BR" smtClean="0"/>
              <a:t>. </a:t>
            </a:r>
          </a:p>
          <a:p>
            <a:pPr lvl="1" eaLnBrk="1" hangingPunct="1"/>
            <a:r>
              <a:rPr lang="pt-BR" smtClean="0"/>
              <a:t>O índice </a:t>
            </a:r>
            <a:r>
              <a:rPr lang="pt-BR" smtClean="0">
                <a:solidFill>
                  <a:srgbClr val="00B0F0"/>
                </a:solidFill>
              </a:rPr>
              <a:t>mais baixo</a:t>
            </a:r>
            <a:r>
              <a:rPr lang="pt-BR" smtClean="0"/>
              <a:t> corresponde ao </a:t>
            </a:r>
            <a:r>
              <a:rPr lang="pt-BR" smtClean="0">
                <a:solidFill>
                  <a:srgbClr val="00B0F0"/>
                </a:solidFill>
              </a:rPr>
              <a:t>primeiro</a:t>
            </a:r>
            <a:r>
              <a:rPr lang="pt-BR" smtClean="0"/>
              <a:t> elemento e o </a:t>
            </a:r>
            <a:r>
              <a:rPr lang="pt-BR" smtClean="0">
                <a:solidFill>
                  <a:srgbClr val="00B0F0"/>
                </a:solidFill>
              </a:rPr>
              <a:t>mais alto</a:t>
            </a:r>
            <a:r>
              <a:rPr lang="pt-BR" smtClean="0"/>
              <a:t> ao </a:t>
            </a:r>
            <a:r>
              <a:rPr lang="pt-BR" smtClean="0">
                <a:solidFill>
                  <a:srgbClr val="00B0F0"/>
                </a:solidFill>
              </a:rPr>
              <a:t>último</a:t>
            </a:r>
            <a:r>
              <a:rPr lang="pt-BR" smtClean="0"/>
              <a:t> elemento.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41BF62-234E-4A65-997A-F7C887CD9F5C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216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Declaração de um vetor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sintaxe para a declaração de um vetor é a seguinte:</a:t>
            </a:r>
          </a:p>
          <a:p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smtClean="0">
                <a:solidFill>
                  <a:srgbClr val="92D050"/>
                </a:solidFill>
              </a:rPr>
              <a:t>tipo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00B0F0"/>
                </a:solidFill>
              </a:rPr>
              <a:t>nome_vetor</a:t>
            </a:r>
            <a:r>
              <a:rPr lang="pt-BR" dirty="0" smtClean="0"/>
              <a:t>[</a:t>
            </a:r>
            <a:r>
              <a:rPr lang="pt-BR" dirty="0" err="1" smtClean="0">
                <a:solidFill>
                  <a:srgbClr val="FFFF00"/>
                </a:solidFill>
              </a:rPr>
              <a:t>tam</a:t>
            </a:r>
            <a:r>
              <a:rPr lang="pt-BR" dirty="0" smtClean="0"/>
              <a:t>];</a:t>
            </a:r>
          </a:p>
          <a:p>
            <a:endParaRPr lang="pt-BR" dirty="0" smtClean="0"/>
          </a:p>
          <a:p>
            <a:r>
              <a:rPr lang="pt-BR" dirty="0" smtClean="0">
                <a:solidFill>
                  <a:srgbClr val="92D050"/>
                </a:solidFill>
              </a:rPr>
              <a:t>tipo</a:t>
            </a:r>
            <a:r>
              <a:rPr lang="pt-BR" dirty="0" smtClean="0"/>
              <a:t>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declara o tipo de cada elemento do vetor.</a:t>
            </a:r>
          </a:p>
          <a:p>
            <a:r>
              <a:rPr lang="pt-BR" dirty="0" err="1" smtClean="0">
                <a:solidFill>
                  <a:srgbClr val="FFFF00"/>
                </a:solidFill>
              </a:rPr>
              <a:t>tam</a:t>
            </a:r>
            <a:r>
              <a:rPr lang="pt-BR" dirty="0" smtClean="0"/>
              <a:t>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define quantos elementos o vetor é capaz de armazenar. </a:t>
            </a:r>
          </a:p>
          <a:p>
            <a:pPr lvl="1"/>
            <a:r>
              <a:rPr lang="pt-BR" dirty="0" smtClean="0"/>
              <a:t>Uma vez declarado o tamanho de um vetor, ele não pode mais ser alterado.</a:t>
            </a:r>
          </a:p>
          <a:p>
            <a:pPr lvl="1"/>
            <a:r>
              <a:rPr lang="pt-BR" dirty="0" smtClean="0"/>
              <a:t>É </a:t>
            </a:r>
            <a:r>
              <a:rPr lang="pt-BR" u="sng" dirty="0" smtClean="0"/>
              <a:t>SEMPRE</a:t>
            </a:r>
            <a:r>
              <a:rPr lang="pt-BR" dirty="0" smtClean="0"/>
              <a:t> um valor inteiro!</a:t>
            </a:r>
          </a:p>
        </p:txBody>
      </p:sp>
      <p:sp>
        <p:nvSpPr>
          <p:cNvPr id="9220" name="CaixaDeTexto 3"/>
          <p:cNvSpPr txBox="1">
            <a:spLocks noChangeArrowheads="1"/>
          </p:cNvSpPr>
          <p:nvPr/>
        </p:nvSpPr>
        <p:spPr bwMode="auto">
          <a:xfrm>
            <a:off x="4786313" y="2181225"/>
            <a:ext cx="3643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400" b="1"/>
              <a:t>Colchetes obrigatórios</a:t>
            </a:r>
          </a:p>
        </p:txBody>
      </p:sp>
      <p:cxnSp>
        <p:nvCxnSpPr>
          <p:cNvPr id="8" name="Conector de seta reta 7"/>
          <p:cNvCxnSpPr>
            <a:stCxn id="9220" idx="1"/>
          </p:cNvCxnSpPr>
          <p:nvPr/>
        </p:nvCxnSpPr>
        <p:spPr>
          <a:xfrm rot="10800000" flipV="1">
            <a:off x="3714750" y="2413000"/>
            <a:ext cx="1071563" cy="158750"/>
          </a:xfrm>
          <a:prstGeom prst="straightConnector1">
            <a:avLst/>
          </a:prstGeom>
          <a:ln w="222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3E3640-4246-4432-9E0C-8C274438F889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Declaração de um vetor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tamanho de um vetor é determinado em sua declaração, antes da execução do programa.</a:t>
            </a:r>
          </a:p>
          <a:p>
            <a:pPr lvl="1"/>
            <a:r>
              <a:rPr lang="pt-BR" dirty="0" smtClean="0"/>
              <a:t>Isto significa que o tamanho de um vetor </a:t>
            </a:r>
            <a:r>
              <a:rPr lang="pt-BR" u="sng" dirty="0" smtClean="0">
                <a:solidFill>
                  <a:srgbClr val="00B0F0"/>
                </a:solidFill>
              </a:rPr>
              <a:t>NÃO</a:t>
            </a:r>
            <a:r>
              <a:rPr lang="pt-BR" dirty="0" smtClean="0"/>
              <a:t> poderá ser lido ou alterado durante a execução do programa.</a:t>
            </a:r>
          </a:p>
          <a:p>
            <a:r>
              <a:rPr lang="pt-BR" dirty="0" smtClean="0"/>
              <a:t>Verifica-se então que para armazenar dados em vetores é necessário conhecer antecipadamente a </a:t>
            </a:r>
            <a:r>
              <a:rPr lang="pt-BR" dirty="0" smtClean="0">
                <a:solidFill>
                  <a:srgbClr val="00B0F0"/>
                </a:solidFill>
              </a:rPr>
              <a:t>quantidade máxima de elementos</a:t>
            </a:r>
            <a:r>
              <a:rPr lang="pt-BR" dirty="0" smtClean="0"/>
              <a:t> a serem processados.</a:t>
            </a:r>
          </a:p>
          <a:p>
            <a:r>
              <a:rPr lang="pt-BR" dirty="0" smtClean="0"/>
              <a:t>Quando este número não for conhecido, deve-se maximizar o tamanho do vetor baseado em critérios intuitivos (bom senso) relacionado ao problema em questão.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DFD13A-1B83-4E13-B9B8-7B002E99B8CE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Declaração de um vetor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 Declarar um vetor de </a:t>
            </a:r>
            <a:r>
              <a:rPr lang="pt-BR" dirty="0" smtClean="0">
                <a:solidFill>
                  <a:srgbClr val="00B0F0"/>
                </a:solidFill>
              </a:rPr>
              <a:t>100 elementos</a:t>
            </a:r>
            <a:r>
              <a:rPr lang="pt-BR" dirty="0" smtClean="0"/>
              <a:t>, chamado </a:t>
            </a:r>
            <a:r>
              <a:rPr lang="pt-BR" dirty="0" smtClean="0">
                <a:solidFill>
                  <a:srgbClr val="00B0F0"/>
                </a:solidFill>
              </a:rPr>
              <a:t>pontos</a:t>
            </a:r>
            <a:r>
              <a:rPr lang="pt-BR" dirty="0" smtClean="0"/>
              <a:t>, e do tipo </a:t>
            </a:r>
            <a:r>
              <a:rPr lang="pt-BR" dirty="0" smtClean="0">
                <a:solidFill>
                  <a:srgbClr val="00B0F0"/>
                </a:solidFill>
              </a:rPr>
              <a:t>int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 smtClean="0">
                <a:solidFill>
                  <a:srgbClr val="92D050"/>
                </a:solidFill>
              </a:rPr>
              <a:t>int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B0F0"/>
                </a:solidFill>
              </a:rPr>
              <a:t>pontos</a:t>
            </a:r>
            <a:r>
              <a:rPr lang="pt-BR" dirty="0" smtClean="0"/>
              <a:t>[</a:t>
            </a:r>
            <a:r>
              <a:rPr lang="pt-BR" dirty="0" smtClean="0">
                <a:solidFill>
                  <a:srgbClr val="FFFF00"/>
                </a:solidFill>
              </a:rPr>
              <a:t>100</a:t>
            </a:r>
            <a:r>
              <a:rPr lang="pt-BR" dirty="0" smtClean="0"/>
              <a:t>];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00B0F0"/>
                </a:solidFill>
              </a:rPr>
              <a:t>índice inicial</a:t>
            </a:r>
            <a:r>
              <a:rPr lang="pt-BR" dirty="0" smtClean="0"/>
              <a:t> de todo vetor é </a:t>
            </a:r>
            <a:r>
              <a:rPr lang="pt-BR" dirty="0" smtClean="0">
                <a:solidFill>
                  <a:srgbClr val="00B0F0"/>
                </a:solidFill>
              </a:rPr>
              <a:t>sempre 0 (zero)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índice final é sempre o tamanho do vetor menos 1 (</a:t>
            </a:r>
            <a:r>
              <a:rPr lang="pt-BR" dirty="0" err="1" smtClean="0"/>
              <a:t>tam</a:t>
            </a:r>
            <a:r>
              <a:rPr lang="pt-BR" dirty="0" smtClean="0"/>
              <a:t> – 1), ou seja, neste caso é 99.</a:t>
            </a:r>
          </a:p>
        </p:txBody>
      </p:sp>
      <p:pic>
        <p:nvPicPr>
          <p:cNvPr id="5" name="Imagem 4" descr="ve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128119"/>
            <a:ext cx="5715000" cy="159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E0AEF-2044-4FC6-BC31-E94A88B702D0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Declaração de um vetor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Outros exemplos: </a:t>
            </a:r>
          </a:p>
          <a:p>
            <a:pPr lvl="1"/>
            <a:r>
              <a:rPr lang="pt-BR" dirty="0" err="1" smtClean="0"/>
              <a:t>float</a:t>
            </a:r>
            <a:r>
              <a:rPr lang="pt-BR" dirty="0" smtClean="0"/>
              <a:t> dados[30];</a:t>
            </a:r>
          </a:p>
          <a:p>
            <a:pPr lvl="2"/>
            <a:r>
              <a:rPr lang="pt-BR" dirty="0" smtClean="0"/>
              <a:t>Declara um vetor de </a:t>
            </a:r>
            <a:r>
              <a:rPr lang="pt-BR" dirty="0" err="1" smtClean="0">
                <a:solidFill>
                  <a:srgbClr val="00B0F0"/>
                </a:solidFill>
              </a:rPr>
              <a:t>float</a:t>
            </a:r>
            <a:r>
              <a:rPr lang="pt-BR" dirty="0" smtClean="0">
                <a:solidFill>
                  <a:srgbClr val="00B0F0"/>
                </a:solidFill>
              </a:rPr>
              <a:t> </a:t>
            </a:r>
            <a:r>
              <a:rPr lang="pt-BR" dirty="0" smtClean="0"/>
              <a:t>de </a:t>
            </a:r>
            <a:r>
              <a:rPr lang="pt-BR" dirty="0" smtClean="0">
                <a:solidFill>
                  <a:srgbClr val="00B0F0"/>
                </a:solidFill>
              </a:rPr>
              <a:t>30</a:t>
            </a:r>
            <a:r>
              <a:rPr lang="pt-BR" dirty="0" smtClean="0"/>
              <a:t> posições</a:t>
            </a:r>
          </a:p>
          <a:p>
            <a:pPr lvl="2"/>
            <a:r>
              <a:rPr lang="pt-BR" dirty="0" smtClean="0"/>
              <a:t>Índice inicial = 0	Índice final = 29</a:t>
            </a:r>
          </a:p>
          <a:p>
            <a:pPr lvl="1"/>
            <a:r>
              <a:rPr lang="pt-BR" dirty="0" smtClean="0"/>
              <a:t>char nome[18];</a:t>
            </a:r>
          </a:p>
          <a:p>
            <a:pPr lvl="2"/>
            <a:r>
              <a:rPr lang="pt-BR" dirty="0"/>
              <a:t>Declara um vetor de </a:t>
            </a:r>
            <a:r>
              <a:rPr lang="pt-BR" dirty="0" smtClean="0">
                <a:solidFill>
                  <a:srgbClr val="00B0F0"/>
                </a:solidFill>
              </a:rPr>
              <a:t>caracteres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>
                <a:solidFill>
                  <a:srgbClr val="00B0F0"/>
                </a:solidFill>
              </a:rPr>
              <a:t>18</a:t>
            </a:r>
            <a:r>
              <a:rPr lang="pt-BR" dirty="0" smtClean="0"/>
              <a:t> posições</a:t>
            </a:r>
          </a:p>
          <a:p>
            <a:pPr lvl="2"/>
            <a:r>
              <a:rPr lang="pt-BR" dirty="0"/>
              <a:t>Índice inicial = 0	Índice final = </a:t>
            </a:r>
            <a:r>
              <a:rPr lang="pt-BR" dirty="0" smtClean="0"/>
              <a:t>17</a:t>
            </a:r>
          </a:p>
          <a:p>
            <a:pPr lvl="1"/>
            <a:r>
              <a:rPr lang="pt-BR" dirty="0" err="1" smtClean="0"/>
              <a:t>int</a:t>
            </a:r>
            <a:r>
              <a:rPr lang="pt-BR" dirty="0" smtClean="0"/>
              <a:t> media[n];</a:t>
            </a:r>
          </a:p>
          <a:p>
            <a:pPr lvl="2"/>
            <a:r>
              <a:rPr lang="pt-BR" dirty="0"/>
              <a:t>Declara um vetor de </a:t>
            </a:r>
            <a:r>
              <a:rPr lang="pt-BR" dirty="0" smtClean="0">
                <a:solidFill>
                  <a:srgbClr val="00B0F0"/>
                </a:solidFill>
              </a:rPr>
              <a:t>inteiros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>
                <a:solidFill>
                  <a:srgbClr val="00B0F0"/>
                </a:solidFill>
              </a:rPr>
              <a:t>n</a:t>
            </a:r>
            <a:r>
              <a:rPr lang="pt-BR" dirty="0" smtClean="0"/>
              <a:t> </a:t>
            </a:r>
            <a:r>
              <a:rPr lang="pt-BR" dirty="0"/>
              <a:t>posições</a:t>
            </a:r>
            <a:endParaRPr lang="pt-BR" dirty="0" smtClean="0"/>
          </a:p>
          <a:p>
            <a:pPr lvl="2"/>
            <a:r>
              <a:rPr lang="pt-BR" dirty="0"/>
              <a:t>Índice inicial = 0	Índice final = </a:t>
            </a:r>
            <a:r>
              <a:rPr lang="pt-BR" dirty="0" smtClean="0"/>
              <a:t>n – 1  </a:t>
            </a:r>
          </a:p>
          <a:p>
            <a:pPr lvl="1"/>
            <a:r>
              <a:rPr lang="pt-BR" dirty="0" err="1" smtClean="0"/>
              <a:t>double</a:t>
            </a:r>
            <a:r>
              <a:rPr lang="pt-BR" dirty="0" smtClean="0"/>
              <a:t> </a:t>
            </a:r>
            <a:r>
              <a:rPr lang="pt-BR" dirty="0" err="1" smtClean="0"/>
              <a:t>vet</a:t>
            </a:r>
            <a:r>
              <a:rPr lang="pt-BR" dirty="0" smtClean="0"/>
              <a:t>[3*x];</a:t>
            </a:r>
          </a:p>
          <a:p>
            <a:pPr lvl="2"/>
            <a:r>
              <a:rPr lang="pt-BR" dirty="0"/>
              <a:t>Declara um vetor de </a:t>
            </a:r>
            <a:r>
              <a:rPr lang="pt-BR" dirty="0" err="1" smtClean="0">
                <a:solidFill>
                  <a:srgbClr val="00B0F0"/>
                </a:solidFill>
              </a:rPr>
              <a:t>double</a:t>
            </a:r>
            <a:r>
              <a:rPr lang="pt-BR" dirty="0" smtClean="0">
                <a:solidFill>
                  <a:srgbClr val="00B0F0"/>
                </a:solidFill>
              </a:rPr>
              <a:t> </a:t>
            </a:r>
            <a:r>
              <a:rPr lang="pt-BR" dirty="0"/>
              <a:t>de </a:t>
            </a:r>
            <a:r>
              <a:rPr lang="pt-BR" dirty="0" smtClean="0">
                <a:solidFill>
                  <a:srgbClr val="00B0F0"/>
                </a:solidFill>
              </a:rPr>
              <a:t>3*x</a:t>
            </a:r>
            <a:r>
              <a:rPr lang="pt-BR" dirty="0" smtClean="0"/>
              <a:t> posições</a:t>
            </a:r>
          </a:p>
          <a:p>
            <a:pPr lvl="2"/>
            <a:r>
              <a:rPr lang="pt-BR" dirty="0"/>
              <a:t>Índice inicial = 0	Índice final = </a:t>
            </a:r>
            <a:r>
              <a:rPr lang="pt-BR" dirty="0" smtClean="0"/>
              <a:t>3*x – 1</a:t>
            </a:r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E0AEF-2044-4FC6-BC31-E94A88B702D0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764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Acesso aos elementos de um vetor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elementos do vetor são acessados através do nome do vetor e de um índice (que determina qual elemento queremos acessar).</a:t>
            </a:r>
          </a:p>
          <a:p>
            <a:pPr marL="36512" indent="0">
              <a:buNone/>
            </a:pPr>
            <a:r>
              <a:rPr lang="pt-BR" dirty="0"/>
              <a:t>	</a:t>
            </a:r>
            <a:r>
              <a:rPr lang="pt-BR" dirty="0" err="1" smtClean="0">
                <a:solidFill>
                  <a:srgbClr val="00B0F0"/>
                </a:solidFill>
              </a:rPr>
              <a:t>nome_do_vetor</a:t>
            </a:r>
            <a:r>
              <a:rPr lang="pt-BR" dirty="0" smtClean="0"/>
              <a:t>[</a:t>
            </a:r>
            <a:r>
              <a:rPr lang="pt-BR" dirty="0" smtClean="0">
                <a:solidFill>
                  <a:srgbClr val="FFFF00"/>
                </a:solidFill>
              </a:rPr>
              <a:t>índice</a:t>
            </a:r>
            <a:r>
              <a:rPr lang="pt-BR" dirty="0" smtClean="0"/>
              <a:t>]</a:t>
            </a:r>
          </a:p>
          <a:p>
            <a:endParaRPr lang="pt-BR" dirty="0" smtClean="0"/>
          </a:p>
          <a:p>
            <a:r>
              <a:rPr lang="pt-BR" dirty="0" smtClean="0"/>
              <a:t>Exemplo:</a:t>
            </a:r>
            <a:endParaRPr lang="pt-BR" dirty="0"/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dados[3</a:t>
            </a:r>
            <a:r>
              <a:rPr lang="pt-BR" dirty="0"/>
              <a:t>] = 987;</a:t>
            </a:r>
          </a:p>
          <a:p>
            <a:pPr>
              <a:buNone/>
            </a:pPr>
            <a:r>
              <a:rPr lang="pt-BR" dirty="0"/>
              <a:t>	</a:t>
            </a:r>
            <a:r>
              <a:rPr lang="pt-BR" dirty="0" smtClean="0"/>
              <a:t>nome[6] = ‘m’;</a:t>
            </a:r>
          </a:p>
          <a:p>
            <a:pPr>
              <a:buNone/>
            </a:pPr>
            <a:endParaRPr lang="pt-BR" dirty="0" smtClean="0"/>
          </a:p>
          <a:p>
            <a:r>
              <a:rPr lang="pt-BR" dirty="0" smtClean="0"/>
              <a:t>Este índice </a:t>
            </a:r>
            <a:r>
              <a:rPr lang="pt-BR" u="sng" dirty="0" smtClean="0">
                <a:solidFill>
                  <a:srgbClr val="00B0F0"/>
                </a:solidFill>
              </a:rPr>
              <a:t>precisa ser</a:t>
            </a:r>
            <a:r>
              <a:rPr lang="pt-BR" dirty="0" smtClean="0"/>
              <a:t> um valor maior ou igual a zero (≥0) e menor que o tamanho do vetor (&lt; </a:t>
            </a:r>
            <a:r>
              <a:rPr lang="pt-BR" dirty="0" err="1" smtClean="0"/>
              <a:t>tam</a:t>
            </a:r>
            <a:r>
              <a:rPr lang="pt-BR" dirty="0" smtClean="0"/>
              <a:t>).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03B8D2-C5B2-420D-8404-DCB6E574FA1E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Acesso aos elementos de um vetor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Outros exemplos</a:t>
            </a:r>
          </a:p>
          <a:p>
            <a:pPr lvl="1"/>
            <a:r>
              <a:rPr lang="pt-BR" dirty="0" err="1" smtClean="0"/>
              <a:t>printf</a:t>
            </a:r>
            <a:r>
              <a:rPr lang="pt-BR" dirty="0" smtClean="0"/>
              <a:t>(“%f”, media[0]);</a:t>
            </a:r>
          </a:p>
          <a:p>
            <a:pPr lvl="2"/>
            <a:r>
              <a:rPr lang="pt-BR" dirty="0" smtClean="0"/>
              <a:t>Exibe o valor armazenado no índice </a:t>
            </a:r>
            <a:r>
              <a:rPr lang="pt-BR" dirty="0" smtClean="0">
                <a:solidFill>
                  <a:srgbClr val="00B0F0"/>
                </a:solidFill>
              </a:rPr>
              <a:t>0</a:t>
            </a:r>
            <a:r>
              <a:rPr lang="pt-BR" dirty="0" smtClean="0"/>
              <a:t>.</a:t>
            </a:r>
          </a:p>
          <a:p>
            <a:pPr lvl="1"/>
            <a:r>
              <a:rPr lang="pt-BR" dirty="0" err="1"/>
              <a:t>s</a:t>
            </a:r>
            <a:r>
              <a:rPr lang="pt-BR" dirty="0" err="1" smtClean="0"/>
              <a:t>canf</a:t>
            </a:r>
            <a:r>
              <a:rPr lang="pt-BR" dirty="0" smtClean="0"/>
              <a:t>(“%d”, &amp;dados[n]);</a:t>
            </a:r>
          </a:p>
          <a:p>
            <a:pPr lvl="2"/>
            <a:r>
              <a:rPr lang="pt-BR" dirty="0" smtClean="0"/>
              <a:t>Ler um valor digitado pelo usuário e armazena no índice </a:t>
            </a:r>
            <a:r>
              <a:rPr lang="pt-BR" dirty="0" smtClean="0">
                <a:solidFill>
                  <a:srgbClr val="00B0F0"/>
                </a:solidFill>
              </a:rPr>
              <a:t>n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vetor[idx+1</a:t>
            </a:r>
            <a:r>
              <a:rPr lang="pt-BR" dirty="0"/>
              <a:t>] = </a:t>
            </a:r>
            <a:r>
              <a:rPr lang="pt-BR" dirty="0" smtClean="0"/>
              <a:t>vetor[2];</a:t>
            </a:r>
          </a:p>
          <a:p>
            <a:pPr lvl="2"/>
            <a:r>
              <a:rPr lang="pt-BR" dirty="0" smtClean="0"/>
              <a:t>O índice </a:t>
            </a:r>
            <a:r>
              <a:rPr lang="pt-BR" dirty="0" smtClean="0">
                <a:solidFill>
                  <a:srgbClr val="00B0F0"/>
                </a:solidFill>
              </a:rPr>
              <a:t>idx+1</a:t>
            </a:r>
            <a:r>
              <a:rPr lang="pt-BR" dirty="0" smtClean="0"/>
              <a:t> do vetor recebe o valor armazenado no índice </a:t>
            </a:r>
            <a:r>
              <a:rPr lang="pt-BR" dirty="0" smtClean="0">
                <a:solidFill>
                  <a:srgbClr val="00B0F0"/>
                </a:solidFill>
              </a:rPr>
              <a:t>2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nome1[m] = nome2[2*s+1];</a:t>
            </a:r>
          </a:p>
          <a:p>
            <a:pPr lvl="2"/>
            <a:r>
              <a:rPr lang="pt-BR" dirty="0" smtClean="0"/>
              <a:t>O índice </a:t>
            </a:r>
            <a:r>
              <a:rPr lang="pt-BR" dirty="0" smtClean="0">
                <a:solidFill>
                  <a:srgbClr val="00B0F0"/>
                </a:solidFill>
              </a:rPr>
              <a:t>m</a:t>
            </a:r>
            <a:r>
              <a:rPr lang="pt-BR" dirty="0" smtClean="0"/>
              <a:t> do vetor </a:t>
            </a:r>
            <a:r>
              <a:rPr lang="pt-BR" dirty="0" smtClean="0">
                <a:solidFill>
                  <a:srgbClr val="00B0F0"/>
                </a:solidFill>
              </a:rPr>
              <a:t>nome1</a:t>
            </a:r>
            <a:r>
              <a:rPr lang="pt-BR" dirty="0" smtClean="0"/>
              <a:t> recebe o valor do índice </a:t>
            </a:r>
            <a:r>
              <a:rPr lang="pt-BR" dirty="0" smtClean="0">
                <a:solidFill>
                  <a:srgbClr val="00B0F0"/>
                </a:solidFill>
              </a:rPr>
              <a:t>2*s+1</a:t>
            </a:r>
            <a:r>
              <a:rPr lang="pt-BR" dirty="0" smtClean="0"/>
              <a:t> do vetor </a:t>
            </a:r>
            <a:r>
              <a:rPr lang="pt-BR" dirty="0" smtClean="0">
                <a:solidFill>
                  <a:srgbClr val="00B0F0"/>
                </a:solidFill>
              </a:rPr>
              <a:t>nome2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x = (2*</a:t>
            </a:r>
            <a:r>
              <a:rPr lang="pt-BR" dirty="0" err="1" smtClean="0"/>
              <a:t>vet</a:t>
            </a:r>
            <a:r>
              <a:rPr lang="pt-BR" dirty="0" smtClean="0"/>
              <a:t>[m] + n*</a:t>
            </a:r>
            <a:r>
              <a:rPr lang="pt-BR" dirty="0" err="1" smtClean="0"/>
              <a:t>vet</a:t>
            </a:r>
            <a:r>
              <a:rPr lang="pt-BR" dirty="0" smtClean="0"/>
              <a:t>[n]) / </a:t>
            </a:r>
            <a:r>
              <a:rPr lang="pt-BR" dirty="0" err="1" smtClean="0"/>
              <a:t>vet</a:t>
            </a:r>
            <a:r>
              <a:rPr lang="pt-BR" dirty="0" smtClean="0"/>
              <a:t>[</a:t>
            </a:r>
            <a:r>
              <a:rPr lang="pt-BR" dirty="0" err="1" smtClean="0"/>
              <a:t>m+n</a:t>
            </a:r>
            <a:r>
              <a:rPr lang="pt-BR" dirty="0" smtClean="0"/>
              <a:t>];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903B8D2-C5B2-420D-8404-DCB6E574FA1E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016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3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2664</TotalTime>
  <Words>925</Words>
  <Application>Microsoft Office PowerPoint</Application>
  <PresentationFormat>Apresentação na tela (4:3)</PresentationFormat>
  <Paragraphs>223</Paragraphs>
  <Slides>22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Franklin Gothic Book</vt:lpstr>
      <vt:lpstr>Wingdings</vt:lpstr>
      <vt:lpstr>Wingdings 2</vt:lpstr>
      <vt:lpstr>Técnica</vt:lpstr>
      <vt:lpstr>vetores</vt:lpstr>
      <vt:lpstr>motivação</vt:lpstr>
      <vt:lpstr>introdução</vt:lpstr>
      <vt:lpstr>Declaração de um vetor</vt:lpstr>
      <vt:lpstr>Declaração de um vetor</vt:lpstr>
      <vt:lpstr>Declaração de um vetor</vt:lpstr>
      <vt:lpstr>Declaração de um vetor</vt:lpstr>
      <vt:lpstr>Acesso aos elementos de um vetor</vt:lpstr>
      <vt:lpstr>Acesso aos elementos de um vetor</vt:lpstr>
      <vt:lpstr>Acesso aos elementos de um vetor</vt:lpstr>
      <vt:lpstr>Acesso aos elementos de um vetor</vt:lpstr>
      <vt:lpstr>Passagem de vetor como parâmetro</vt:lpstr>
      <vt:lpstr>Operações básicas sobre vetores</vt:lpstr>
      <vt:lpstr>Operações básicas sobre vetores</vt:lpstr>
      <vt:lpstr>Operações básicas sobre vetores</vt:lpstr>
      <vt:lpstr>Operações básicas sobre vetores</vt:lpstr>
      <vt:lpstr>Operações básicas sobre vetores</vt:lpstr>
      <vt:lpstr>Operações básicas sobre vetores</vt:lpstr>
      <vt:lpstr>Operações básicas sobre vetores</vt:lpstr>
      <vt:lpstr>exemplo</vt:lpstr>
      <vt:lpstr>Exercícios</vt:lpstr>
      <vt:lpstr>bibliografia</vt:lpstr>
    </vt:vector>
  </TitlesOfParts>
  <Company>Abicudo's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Andre Costa</dc:creator>
  <cp:lastModifiedBy>Andre</cp:lastModifiedBy>
  <cp:revision>233</cp:revision>
  <dcterms:created xsi:type="dcterms:W3CDTF">2009-02-03T01:44:23Z</dcterms:created>
  <dcterms:modified xsi:type="dcterms:W3CDTF">2015-05-21T23:28:35Z</dcterms:modified>
</cp:coreProperties>
</file>