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379" r:id="rId3"/>
    <p:sldId id="504" r:id="rId4"/>
    <p:sldId id="505" r:id="rId5"/>
    <p:sldId id="516" r:id="rId6"/>
    <p:sldId id="506" r:id="rId7"/>
    <p:sldId id="517" r:id="rId8"/>
    <p:sldId id="507" r:id="rId9"/>
    <p:sldId id="465" r:id="rId10"/>
    <p:sldId id="518" r:id="rId11"/>
    <p:sldId id="519" r:id="rId12"/>
    <p:sldId id="520" r:id="rId13"/>
    <p:sldId id="521" r:id="rId14"/>
    <p:sldId id="509" r:id="rId15"/>
    <p:sldId id="511" r:id="rId16"/>
    <p:sldId id="522" r:id="rId17"/>
    <p:sldId id="523" r:id="rId18"/>
    <p:sldId id="524" r:id="rId19"/>
    <p:sldId id="525" r:id="rId20"/>
    <p:sldId id="359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5E0961-190A-4BC7-871D-2C2581DB4355}" type="datetimeFigureOut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2DE17C5-9E36-4FDC-A7DF-535518AE77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260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F0AC9C-05B9-4AF7-BEA8-815C7BB6F6C8}" type="slidenum">
              <a:rPr lang="pt-BR" smtClean="0"/>
              <a:pPr eaLnBrk="1" hangingPunct="1"/>
              <a:t>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57265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ítulo 8"/>
          <p:cNvSpPr txBox="1">
            <a:spLocks/>
          </p:cNvSpPr>
          <p:nvPr userDrawn="1"/>
        </p:nvSpPr>
        <p:spPr>
          <a:xfrm>
            <a:off x="449263" y="1555750"/>
            <a:ext cx="6480175" cy="2301875"/>
          </a:xfrm>
          <a:prstGeom prst="rect">
            <a:avLst/>
          </a:prstGeom>
        </p:spPr>
        <p:txBody>
          <a:bodyPr lIns="45720" rIns="45720" anchor="ctr"/>
          <a:lstStyle>
            <a:lvl1pPr algn="r">
              <a:defRPr kumimoji="0" lang="pt-BR" sz="3600" b="1" kern="1200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Imagem 16" descr="logo_nom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2075"/>
            <a:ext cx="2566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49406" y="3857628"/>
            <a:ext cx="6480048" cy="1752600"/>
          </a:xfrm>
        </p:spPr>
        <p:txBody>
          <a:bodyPr tIns="0" rIns="45720" bIns="0"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6D492-E3D8-43D9-AAAA-D31389E5B934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8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79B19-DC83-4460-9686-72A4227B92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290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B9138-0888-46F1-B86A-856045521877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C7E08-3E7D-4C39-8795-2B6008997C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97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1FC9B-0FF9-45EB-95CE-82FEFE96F75C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9E05B-01F6-4C02-AB85-483A82F20F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7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DCD1-8247-42C7-A8DF-49C7A910A6F4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BD7D4-06C3-4FD9-8B78-71A6CF8295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11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59D4A-4C95-40E6-B7F1-8E80866D24FA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02D05-C9BF-439C-841A-FEAD5B403B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132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EAF49-A391-40D9-BB16-01FE1B951979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332B1-9CF0-469D-9068-404BA0FC03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55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F4726-7BF0-46A2-AD7B-EF2C0F6F4B26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3874-DF99-4020-8F7E-1F4556D669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78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EA85-CDF6-430D-8B70-BCB1E22DC5C2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98948-4836-4400-8194-7CDC0666A4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94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6364C-C98B-47AD-B598-35C38564687A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BE313-7B1C-4E9F-BD6B-E834BB22A7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4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D0C3E-4810-4ED3-8A72-F2B60E9F000E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C0F5B-0E3A-4347-9303-4017EBA864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93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D5195-A4E5-47A2-AC7C-8D32A3683426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7F45A-A06F-40A7-A0BC-B45C4BC368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56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285750" y="1600200"/>
            <a:ext cx="8572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F93BF9B-7130-48AB-8A6B-7B5E42F37A5F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55DA20-C834-4070-987B-0DF0D252B7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3" name="Imagem 10" descr="logo_sem_fund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6165850"/>
            <a:ext cx="750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195" r:id="rId1"/>
    <p:sldLayoutId id="2147484189" r:id="rId2"/>
    <p:sldLayoutId id="2147484196" r:id="rId3"/>
    <p:sldLayoutId id="2147484190" r:id="rId4"/>
    <p:sldLayoutId id="2147484197" r:id="rId5"/>
    <p:sldLayoutId id="2147484191" r:id="rId6"/>
    <p:sldLayoutId id="2147484192" r:id="rId7"/>
    <p:sldLayoutId id="2147484198" r:id="rId8"/>
    <p:sldLayoutId id="2147484199" r:id="rId9"/>
    <p:sldLayoutId id="2147484193" r:id="rId10"/>
    <p:sldLayoutId id="21474841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 cap="all" dirty="0">
          <a:ln w="5000" cmpd="sng">
            <a:solidFill>
              <a:schemeClr val="accent1">
                <a:tint val="80000"/>
                <a:shade val="99000"/>
                <a:satMod val="500000"/>
              </a:schemeClr>
            </a:solidFill>
            <a:prstDash val="solid"/>
          </a:ln>
          <a:gradFill>
            <a:gsLst>
              <a:gs pos="0">
                <a:schemeClr val="accent1">
                  <a:tint val="63000"/>
                  <a:satMod val="255000"/>
                </a:schemeClr>
              </a:gs>
              <a:gs pos="9000">
                <a:schemeClr val="accent1">
                  <a:tint val="63000"/>
                  <a:satMod val="255000"/>
                </a:schemeClr>
              </a:gs>
              <a:gs pos="53000">
                <a:schemeClr val="accent1">
                  <a:shade val="60000"/>
                  <a:satMod val="100000"/>
                </a:schemeClr>
              </a:gs>
              <a:gs pos="90000">
                <a:schemeClr val="accent1">
                  <a:tint val="63000"/>
                  <a:satMod val="255000"/>
                </a:schemeClr>
              </a:gs>
              <a:gs pos="100000">
                <a:schemeClr val="accent1">
                  <a:tint val="63000"/>
                  <a:satMod val="255000"/>
                </a:scheme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.ccosta@gmail.com" TargetMode="External"/><Relationship Id="rId2" Type="http://schemas.openxmlformats.org/officeDocument/2006/relationships/hyperlink" Target="mailto:amonteiro@catolica-e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ítulo 2"/>
          <p:cNvSpPr>
            <a:spLocks noGrp="1"/>
          </p:cNvSpPr>
          <p:nvPr>
            <p:ph type="subTitle" idx="1"/>
          </p:nvPr>
        </p:nvSpPr>
        <p:spPr>
          <a:xfrm>
            <a:off x="449263" y="3857625"/>
            <a:ext cx="6480175" cy="175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dirty="0" smtClean="0"/>
              <a:t>Introdução à </a:t>
            </a:r>
            <a:r>
              <a:rPr lang="pt-BR" dirty="0" smtClean="0"/>
              <a:t>Programação II</a:t>
            </a:r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Prof. André Cypriano M. Costa</a:t>
            </a:r>
          </a:p>
          <a:p>
            <a:pPr eaLnBrk="1" hangingPunct="1"/>
            <a:r>
              <a:rPr lang="pt-BR" dirty="0" smtClean="0">
                <a:hlinkClick r:id="rId2"/>
              </a:rPr>
              <a:t>amonteiro@catolica-es.edu.br</a:t>
            </a:r>
            <a:endParaRPr lang="pt-BR" dirty="0" smtClean="0"/>
          </a:p>
          <a:p>
            <a:pPr eaLnBrk="1" hangingPunct="1"/>
            <a:r>
              <a:rPr lang="pt-BR" dirty="0" smtClean="0">
                <a:hlinkClick r:id="rId3"/>
              </a:rPr>
              <a:t>acostaprofessor@gmail.com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77841" y="2000240"/>
            <a:ext cx="6480175" cy="208756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mtClean="0"/>
              <a:t>matrizes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Passagem de matriz como parâmetro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Por exemplo, uma função que recebe uma matriz bidimensional de inteiros de tamanho 3 x 4 pode ser declarada da seguinte forma: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	void func1(int matriz[ ][4])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	ou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void func2(int matriz[3][4])</a:t>
            </a:r>
          </a:p>
          <a:p>
            <a:endParaRPr lang="pt-BR" smtClean="0"/>
          </a:p>
          <a:p>
            <a:r>
              <a:rPr lang="pt-BR" smtClean="0"/>
              <a:t>O comprimento da primeira dimensão não é necessário ser especificado.</a:t>
            </a:r>
          </a:p>
          <a:p>
            <a:pPr lvl="1"/>
            <a:r>
              <a:rPr lang="pt-BR" smtClean="0"/>
              <a:t>Mas é importante passar esse valor como parâmetro para conhecermos quantas linhas tem a matriz.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2D112-731C-4ECD-99CD-04378010BE7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Matriz de strings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Matrizes de strings são matrizes bidimensionais de caracteres.</a:t>
            </a:r>
          </a:p>
          <a:p>
            <a:r>
              <a:rPr lang="pt-BR" smtClean="0"/>
              <a:t>São comumente chamadas de </a:t>
            </a:r>
            <a:r>
              <a:rPr lang="pt-BR" smtClean="0">
                <a:solidFill>
                  <a:srgbClr val="00B0F0"/>
                </a:solidFill>
              </a:rPr>
              <a:t>vetor de strings</a:t>
            </a:r>
            <a:r>
              <a:rPr lang="pt-BR" smtClean="0"/>
              <a:t>.</a:t>
            </a:r>
          </a:p>
          <a:p>
            <a:r>
              <a:rPr lang="pt-BR" smtClean="0"/>
              <a:t>O tamanho do primeiro índice indica o número de strings e do segundo índice o tamanho máximo de cada string.</a:t>
            </a:r>
          </a:p>
          <a:p>
            <a:r>
              <a:rPr lang="pt-BR" smtClean="0"/>
              <a:t>Podemos ver a forma geral de uma matriz de strings como sendo: 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</a:t>
            </a:r>
            <a:r>
              <a:rPr lang="pt-BR" u="sng" smtClean="0">
                <a:solidFill>
                  <a:srgbClr val="92D050"/>
                </a:solidFill>
              </a:rPr>
              <a:t>char</a:t>
            </a:r>
            <a:r>
              <a:rPr lang="pt-BR" smtClean="0"/>
              <a:t> </a:t>
            </a:r>
            <a:r>
              <a:rPr lang="pt-BR" smtClean="0">
                <a:solidFill>
                  <a:srgbClr val="00B0F0"/>
                </a:solidFill>
              </a:rPr>
              <a:t>nome_da_matriz</a:t>
            </a:r>
            <a:r>
              <a:rPr lang="pt-BR" smtClean="0"/>
              <a:t> [</a:t>
            </a:r>
            <a:r>
              <a:rPr lang="pt-BR" smtClean="0">
                <a:solidFill>
                  <a:srgbClr val="FFFF00"/>
                </a:solidFill>
              </a:rPr>
              <a:t>num_strings</a:t>
            </a:r>
            <a:r>
              <a:rPr lang="pt-BR" smtClean="0"/>
              <a:t>][</a:t>
            </a:r>
            <a:r>
              <a:rPr lang="pt-BR" smtClean="0">
                <a:solidFill>
                  <a:srgbClr val="FFC000"/>
                </a:solidFill>
              </a:rPr>
              <a:t>compr_max_strings</a:t>
            </a:r>
            <a:r>
              <a:rPr lang="pt-BR" smtClean="0"/>
              <a:t>];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C014F-25AE-48F5-ADEE-88B5393B6CBB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Matriz de strings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Surge a pergunta: como acessar uma string individual? 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Fácil. É só usar apenas o primeiro índice. </a:t>
            </a:r>
          </a:p>
          <a:p>
            <a:r>
              <a:rPr lang="pt-BR" smtClean="0"/>
              <a:t>Então, para acessar uma determinada string faça: 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	nome_da_matriz[índice];</a:t>
            </a:r>
          </a:p>
          <a:p>
            <a:endParaRPr lang="pt-BR" smtClean="0"/>
          </a:p>
          <a:p>
            <a:r>
              <a:rPr lang="pt-BR" u="sng" smtClean="0"/>
              <a:t>Exercício</a:t>
            </a:r>
            <a:r>
              <a:rPr lang="pt-BR" smtClean="0"/>
              <a:t>: Faça um programa que lê 05 strings digitadas pelo usuário, armazena-as em um vetor de strings e depois imprime toda as strings digitadas.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8D60BE-544F-4E34-8004-E8BAD1298B7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Matrizes multidimensionais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 permite matrizes com mais de duas dimensões.</a:t>
            </a:r>
          </a:p>
          <a:p>
            <a:r>
              <a:rPr lang="pt-BR" smtClean="0"/>
              <a:t>Sua forma geral é: 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	</a:t>
            </a:r>
            <a:r>
              <a:rPr lang="pt-BR" smtClean="0">
                <a:solidFill>
                  <a:srgbClr val="92D050"/>
                </a:solidFill>
              </a:rPr>
              <a:t>tipo</a:t>
            </a:r>
            <a:r>
              <a:rPr lang="pt-BR" smtClean="0"/>
              <a:t> </a:t>
            </a:r>
            <a:r>
              <a:rPr lang="pt-BR" smtClean="0">
                <a:solidFill>
                  <a:srgbClr val="00B0F0"/>
                </a:solidFill>
              </a:rPr>
              <a:t>nome_da_matriz</a:t>
            </a:r>
            <a:r>
              <a:rPr lang="pt-BR" smtClean="0"/>
              <a:t> [</a:t>
            </a:r>
            <a:r>
              <a:rPr lang="pt-BR" smtClean="0">
                <a:solidFill>
                  <a:srgbClr val="FFFF00"/>
                </a:solidFill>
              </a:rPr>
              <a:t>tam1</a:t>
            </a:r>
            <a:r>
              <a:rPr lang="pt-BR" smtClean="0"/>
              <a:t>][</a:t>
            </a:r>
            <a:r>
              <a:rPr lang="pt-BR" smtClean="0">
                <a:solidFill>
                  <a:srgbClr val="FFFF00"/>
                </a:solidFill>
              </a:rPr>
              <a:t>tam2</a:t>
            </a:r>
            <a:r>
              <a:rPr lang="pt-BR" smtClean="0"/>
              <a:t>] ... [</a:t>
            </a:r>
            <a:r>
              <a:rPr lang="pt-BR" smtClean="0">
                <a:solidFill>
                  <a:srgbClr val="FFFF00"/>
                </a:solidFill>
              </a:rPr>
              <a:t>tamN</a:t>
            </a:r>
            <a:r>
              <a:rPr lang="pt-BR" smtClean="0"/>
              <a:t>];</a:t>
            </a:r>
          </a:p>
          <a:p>
            <a:endParaRPr lang="pt-BR" smtClean="0"/>
          </a:p>
          <a:p>
            <a:r>
              <a:rPr lang="pt-BR" smtClean="0"/>
              <a:t>Elas não são muito usadas devido à quantidade de memória necessária para armazená-la. </a:t>
            </a:r>
          </a:p>
          <a:p>
            <a:r>
              <a:rPr lang="pt-BR" smtClean="0"/>
              <a:t>O armazenamento necessário cresce de forma exponencial com o número de dimensões. </a:t>
            </a:r>
          </a:p>
          <a:p>
            <a:r>
              <a:rPr lang="pt-BR" smtClean="0"/>
              <a:t>Acessar os elementos da matriz multidimensional também é mais lento, pois leva-se tempo para calcular cada índice.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E39DC-B94C-43AD-AB5E-7BE8A9BCCD93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Matrizes multidimensionais</a:t>
            </a:r>
            <a:endParaRPr lang="pt-BR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Quando passar matrizes multidimensionais para uma função, deve-se declarar todas as dimensões com exceção da primeira que é opcional. </a:t>
            </a:r>
          </a:p>
          <a:p>
            <a:endParaRPr lang="pt-BR" smtClean="0"/>
          </a:p>
          <a:p>
            <a:r>
              <a:rPr lang="pt-BR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int matriz[4][3][6][5]; //declaração da matriz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	void func1(int mat[ ][3[6][5]) //declaração da função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1408D-1C32-48A7-8F2C-89179F4E23E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Inicializando matrizes</a:t>
            </a:r>
            <a:endParaRPr lang="pt-BR" dirty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Podemos inicializar matrizes, assim como podemos inicializar variáveis. </a:t>
            </a:r>
          </a:p>
          <a:p>
            <a:r>
              <a:rPr lang="pt-BR" smtClean="0"/>
              <a:t>A forma geral de uma matriz como inicialização é: 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	tipo nome[tam1][tam2] ... [tamN] = {lista_de_valores};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77838-2294-4B97-B0BB-9820D9D5A38A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Inicializando matrizes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</a:t>
            </a:r>
            <a:r>
              <a:rPr lang="pt-BR" smtClean="0">
                <a:solidFill>
                  <a:srgbClr val="00B0F0"/>
                </a:solidFill>
              </a:rPr>
              <a:t>lista_de_valores</a:t>
            </a:r>
            <a:r>
              <a:rPr lang="pt-BR" smtClean="0"/>
              <a:t> é composta por valores (do mesmo tipo da variável) separados por </a:t>
            </a:r>
            <a:r>
              <a:rPr lang="pt-BR" smtClean="0">
                <a:solidFill>
                  <a:srgbClr val="00B0F0"/>
                </a:solidFill>
              </a:rPr>
              <a:t>vírgula</a:t>
            </a:r>
            <a:r>
              <a:rPr lang="pt-BR" smtClean="0"/>
              <a:t>. </a:t>
            </a:r>
          </a:p>
          <a:p>
            <a:r>
              <a:rPr lang="pt-BR" smtClean="0"/>
              <a:t>Os valores devem ser dados na ordem em que serão colocados na matriz. </a:t>
            </a:r>
          </a:p>
          <a:p>
            <a:r>
              <a:rPr lang="pt-BR" smtClean="0"/>
              <a:t>Abaixo vemos alguns exemplos de inicializações de matrizes: 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float vet[6] = { 1.3, 4.5, 2.7, 4.1, 0.0, 100.1 };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int matrix[3][4] = { 1, 2, 3, 4, 5, 6, 7, 8, 9, 10, 11, 12 };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char str[10] = { 'J', 'o', 'a', 'o', '\0' };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char str[10] = "Joao";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char vetStr[3][10] = { "Joao", "Maria", "Jose" };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AD2A9-D20D-4685-8CCA-ED677C95F96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Inicializando matrizes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primeiro demonstra inicialização de vetores.</a:t>
            </a:r>
          </a:p>
          <a:p>
            <a:r>
              <a:rPr lang="pt-BR" smtClean="0"/>
              <a:t>O segundo exemplo demonstra a inicialização de matrizes multidimensionais, onde matrix está sendo inicializada com 1, 2, 3 e 4 em sua primeira linha, 5, 6, 7 e 8 na segunda linha e 9, 10, 11 e 12 na última linha.</a:t>
            </a:r>
          </a:p>
          <a:p>
            <a:r>
              <a:rPr lang="pt-BR" smtClean="0"/>
              <a:t>No terceiro exemplo vemos como inicializar uma string e, no quarto exemplo, um modo mais compacto de inicializar uma string (</a:t>
            </a:r>
            <a:r>
              <a:rPr lang="pt-BR" smtClean="0">
                <a:solidFill>
                  <a:srgbClr val="00B0F0"/>
                </a:solidFill>
              </a:rPr>
              <a:t>LEMBRE-SE DE DEIXAR ESPAÇO SUFICIENTE PARA O ‘\0’</a:t>
            </a:r>
            <a:r>
              <a:rPr lang="pt-BR" smtClean="0"/>
              <a:t>). </a:t>
            </a:r>
          </a:p>
          <a:p>
            <a:r>
              <a:rPr lang="pt-BR" smtClean="0"/>
              <a:t>O quinto exemplo combina as duas técnicas para inicializar um vetor de strings. Repare que devemos incluir o ; no final de cada inicialização.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EA639-727C-42BD-80AB-FA1B4845005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Inicialização de matrizes não dimensionadas</a:t>
            </a:r>
            <a:endParaRPr lang="pt-BR" dirty="0"/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Podemos, em alguns casos, inicializar matrizes das quais não sabemos o tamanho a princípio. </a:t>
            </a:r>
          </a:p>
          <a:p>
            <a:r>
              <a:rPr lang="pt-BR" smtClean="0"/>
              <a:t>O compilador C vai, neste caso verificar o tamanho do que você declarou e considerar como sendo o tamanho da matriz. </a:t>
            </a:r>
          </a:p>
          <a:p>
            <a:r>
              <a:rPr lang="pt-BR" smtClean="0"/>
              <a:t>Isto ocorre na hora da compilação e não poderá mais ser mudado durante o programa, sendo muito útil, por exemplo, quando vamos inicializar uma string e não queremos contar quantos caracteres serão necessários.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2E9AD-A2F8-4962-B962-F49850F27B3C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Inicialização de matrizes não dimensionadas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Alguns exemplos: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char str[] = "Linguagem C: flexibilidade e poder.";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int matrx [][2] = { 1,2,2,4,3,6,4,8,5,10 };</a:t>
            </a:r>
          </a:p>
          <a:p>
            <a:endParaRPr lang="pt-BR" smtClean="0"/>
          </a:p>
          <a:p>
            <a:r>
              <a:rPr lang="pt-BR" smtClean="0"/>
              <a:t>No primeiro exemplo, a string </a:t>
            </a:r>
            <a:r>
              <a:rPr lang="pt-BR" smtClean="0">
                <a:solidFill>
                  <a:srgbClr val="00B0F0"/>
                </a:solidFill>
              </a:rPr>
              <a:t>str</a:t>
            </a:r>
            <a:r>
              <a:rPr lang="pt-BR" smtClean="0"/>
              <a:t> terá tamanho 36. </a:t>
            </a:r>
          </a:p>
          <a:p>
            <a:r>
              <a:rPr lang="pt-BR" smtClean="0"/>
              <a:t>Repare que o artifício para realizar a inicialização sem especificação de tamanho é não especificar o tamanho! </a:t>
            </a:r>
          </a:p>
          <a:p>
            <a:pPr lvl="1"/>
            <a:r>
              <a:rPr lang="pt-BR" smtClean="0">
                <a:solidFill>
                  <a:srgbClr val="00B0F0"/>
                </a:solidFill>
              </a:rPr>
              <a:t>Não</a:t>
            </a:r>
            <a:r>
              <a:rPr lang="pt-BR" smtClean="0"/>
              <a:t> faça isso quando você for inicializar uma vetor/matriz a partir de um </a:t>
            </a:r>
            <a:r>
              <a:rPr lang="pt-BR" smtClean="0">
                <a:solidFill>
                  <a:srgbClr val="00B0F0"/>
                </a:solidFill>
              </a:rPr>
              <a:t>scanf</a:t>
            </a:r>
            <a:r>
              <a:rPr lang="pt-BR" smtClean="0"/>
              <a:t>, por exemplo.</a:t>
            </a:r>
          </a:p>
          <a:p>
            <a:r>
              <a:rPr lang="pt-BR" smtClean="0"/>
              <a:t>No segundo exemplo o valor não especificado será quanto?</a:t>
            </a:r>
          </a:p>
          <a:p>
            <a:pPr lvl="1"/>
            <a:r>
              <a:rPr lang="pt-BR" smtClean="0"/>
              <a:t>Resp: 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6DBD2-9D52-4577-AD95-907C6C321FE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Matrizes são vetores que possuem </a:t>
            </a:r>
            <a:r>
              <a:rPr lang="pt-BR" dirty="0" smtClean="0">
                <a:solidFill>
                  <a:srgbClr val="00B0F0"/>
                </a:solidFill>
              </a:rPr>
              <a:t>mais de 01</a:t>
            </a:r>
            <a:r>
              <a:rPr lang="pt-BR" dirty="0" smtClean="0"/>
              <a:t> (uma) dimensão. 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Portanto</a:t>
            </a:r>
            <a:r>
              <a:rPr lang="pt-BR" dirty="0" smtClean="0"/>
              <a:t>, matrizes são estruturas capazes de armazenar </a:t>
            </a:r>
            <a:r>
              <a:rPr lang="pt-BR" dirty="0" smtClean="0">
                <a:solidFill>
                  <a:srgbClr val="00B0F0"/>
                </a:solidFill>
              </a:rPr>
              <a:t>vários dados</a:t>
            </a:r>
            <a:r>
              <a:rPr lang="pt-BR" dirty="0" smtClean="0"/>
              <a:t>, sendo </a:t>
            </a:r>
            <a:r>
              <a:rPr lang="pt-BR" dirty="0" smtClean="0">
                <a:solidFill>
                  <a:srgbClr val="00B0F0"/>
                </a:solidFill>
              </a:rPr>
              <a:t>TODOS</a:t>
            </a:r>
            <a:r>
              <a:rPr lang="pt-BR" dirty="0" smtClean="0"/>
              <a:t> do </a:t>
            </a:r>
            <a:r>
              <a:rPr lang="pt-BR" dirty="0" smtClean="0">
                <a:solidFill>
                  <a:srgbClr val="00B0F0"/>
                </a:solidFill>
              </a:rPr>
              <a:t>MESMO TIPO</a:t>
            </a:r>
            <a:r>
              <a:rPr lang="pt-BR" dirty="0" smtClean="0"/>
              <a:t>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Elas </a:t>
            </a:r>
            <a:r>
              <a:rPr lang="pt-BR" dirty="0" smtClean="0"/>
              <a:t>também consistem de </a:t>
            </a:r>
            <a:r>
              <a:rPr lang="pt-BR" dirty="0" smtClean="0">
                <a:solidFill>
                  <a:srgbClr val="00B0F0"/>
                </a:solidFill>
              </a:rPr>
              <a:t>posições contínuas de memória</a:t>
            </a:r>
            <a:r>
              <a:rPr lang="pt-BR" dirty="0" smtClean="0"/>
              <a:t> e seus elementos são acessados por meio de </a:t>
            </a:r>
            <a:r>
              <a:rPr lang="pt-BR" dirty="0" smtClean="0">
                <a:solidFill>
                  <a:srgbClr val="00B0F0"/>
                </a:solidFill>
              </a:rPr>
              <a:t>índices</a:t>
            </a:r>
            <a:r>
              <a:rPr lang="pt-BR" dirty="0" smtClean="0"/>
              <a:t> (</a:t>
            </a:r>
            <a:r>
              <a:rPr lang="pt-BR" dirty="0" smtClean="0">
                <a:solidFill>
                  <a:srgbClr val="00B0F0"/>
                </a:solidFill>
              </a:rPr>
              <a:t>mais de um</a:t>
            </a:r>
            <a:r>
              <a:rPr lang="pt-BR" dirty="0" smtClean="0"/>
              <a:t>)</a:t>
            </a:r>
          </a:p>
          <a:p>
            <a:pPr lvl="1" eaLnBrk="1" hangingPunct="1"/>
            <a:r>
              <a:rPr lang="pt-BR" dirty="0" smtClean="0"/>
              <a:t>Os índices </a:t>
            </a:r>
            <a:r>
              <a:rPr lang="pt-BR" dirty="0" smtClean="0">
                <a:solidFill>
                  <a:srgbClr val="00B0F0"/>
                </a:solidFill>
              </a:rPr>
              <a:t>mais baixos</a:t>
            </a:r>
            <a:r>
              <a:rPr lang="pt-BR" dirty="0" smtClean="0"/>
              <a:t> correspondem aos </a:t>
            </a:r>
            <a:r>
              <a:rPr lang="pt-BR" dirty="0" smtClean="0">
                <a:solidFill>
                  <a:srgbClr val="00B0F0"/>
                </a:solidFill>
              </a:rPr>
              <a:t>primeiros</a:t>
            </a:r>
            <a:r>
              <a:rPr lang="pt-BR" dirty="0" smtClean="0"/>
              <a:t> elementos e os índices </a:t>
            </a:r>
            <a:r>
              <a:rPr lang="pt-BR" dirty="0" smtClean="0">
                <a:solidFill>
                  <a:srgbClr val="00B0F0"/>
                </a:solidFill>
              </a:rPr>
              <a:t>mais altos</a:t>
            </a:r>
            <a:r>
              <a:rPr lang="pt-BR" dirty="0" smtClean="0"/>
              <a:t> aos </a:t>
            </a:r>
            <a:r>
              <a:rPr lang="pt-BR" dirty="0" smtClean="0">
                <a:solidFill>
                  <a:srgbClr val="00B0F0"/>
                </a:solidFill>
              </a:rPr>
              <a:t>últimos</a:t>
            </a:r>
            <a:r>
              <a:rPr lang="pt-BR" dirty="0" smtClean="0"/>
              <a:t> elementos.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198A3-C715-4617-A8C5-CCE20CA953D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SCHILDT, Herbert. C Completo e Total. 3ª ed. São Paulo: Pearson Makron Books, 2006, Cap. 4.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CD989-444B-4F65-AD46-09DD883468C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Matrizes bidimensionais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Já vimos como declarar matrizes unidimensionais (vetores). </a:t>
            </a:r>
          </a:p>
          <a:p>
            <a:pPr eaLnBrk="1" hangingPunct="1"/>
            <a:r>
              <a:rPr lang="pt-BR" smtClean="0"/>
              <a:t>Para o início do estudo, vamos tratar apenas com matrizes bidimensionais.</a:t>
            </a:r>
          </a:p>
          <a:p>
            <a:pPr eaLnBrk="1" hangingPunct="1"/>
            <a:r>
              <a:rPr lang="pt-BR" smtClean="0"/>
              <a:t>A forma geral da declaração de uma matriz bidimensional é muito parecida com a declaração de um vetor: </a:t>
            </a:r>
          </a:p>
          <a:p>
            <a:pPr eaLnBrk="1" hangingPunct="1"/>
            <a:endParaRPr lang="pt-BR" smtClean="0"/>
          </a:p>
          <a:p>
            <a:pPr eaLnBrk="1" hangingPunct="1">
              <a:buFont typeface="Wingdings 2" pitchFamily="18" charset="2"/>
              <a:buNone/>
            </a:pPr>
            <a:r>
              <a:rPr lang="pt-BR" smtClean="0"/>
              <a:t>		</a:t>
            </a:r>
            <a:r>
              <a:rPr lang="pt-BR" smtClean="0">
                <a:solidFill>
                  <a:srgbClr val="92D050"/>
                </a:solidFill>
              </a:rPr>
              <a:t>tipo</a:t>
            </a:r>
            <a:r>
              <a:rPr lang="pt-BR" smtClean="0"/>
              <a:t> </a:t>
            </a:r>
            <a:r>
              <a:rPr lang="pt-BR" smtClean="0">
                <a:solidFill>
                  <a:srgbClr val="00B0F0"/>
                </a:solidFill>
              </a:rPr>
              <a:t>nome_matriz</a:t>
            </a:r>
            <a:r>
              <a:rPr lang="pt-BR" smtClean="0"/>
              <a:t>[</a:t>
            </a:r>
            <a:r>
              <a:rPr lang="pt-BR" smtClean="0">
                <a:solidFill>
                  <a:srgbClr val="FFC000"/>
                </a:solidFill>
              </a:rPr>
              <a:t>linhas</a:t>
            </a:r>
            <a:r>
              <a:rPr lang="pt-BR" smtClean="0"/>
              <a:t>][</a:t>
            </a:r>
            <a:r>
              <a:rPr lang="pt-BR" smtClean="0">
                <a:solidFill>
                  <a:srgbClr val="FFFF00"/>
                </a:solidFill>
              </a:rPr>
              <a:t>colunas</a:t>
            </a:r>
            <a:r>
              <a:rPr lang="pt-BR" smtClean="0"/>
              <a:t>];</a:t>
            </a:r>
          </a:p>
          <a:p>
            <a:pPr eaLnBrk="1" hangingPunct="1"/>
            <a:endParaRPr lang="pt-BR" smtClean="0"/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642938" y="5500688"/>
            <a:ext cx="31432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000"/>
              <a:t>A </a:t>
            </a:r>
            <a:r>
              <a:rPr lang="pt-BR" sz="2000">
                <a:solidFill>
                  <a:srgbClr val="00B0F0"/>
                </a:solidFill>
              </a:rPr>
              <a:t>1ª</a:t>
            </a:r>
            <a:r>
              <a:rPr lang="pt-BR" sz="2000"/>
              <a:t> dimensão da matriz SEMPRE corresponde às </a:t>
            </a:r>
            <a:r>
              <a:rPr lang="pt-BR" sz="2000">
                <a:solidFill>
                  <a:srgbClr val="00B0F0"/>
                </a:solidFill>
              </a:rPr>
              <a:t>linhas</a:t>
            </a:r>
          </a:p>
        </p:txBody>
      </p:sp>
      <p:sp>
        <p:nvSpPr>
          <p:cNvPr id="9221" name="CaixaDeTexto 4"/>
          <p:cNvSpPr txBox="1">
            <a:spLocks noChangeArrowheads="1"/>
          </p:cNvSpPr>
          <p:nvPr/>
        </p:nvSpPr>
        <p:spPr bwMode="auto">
          <a:xfrm>
            <a:off x="4572000" y="5500688"/>
            <a:ext cx="3714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000"/>
              <a:t>A </a:t>
            </a:r>
            <a:r>
              <a:rPr lang="pt-BR" sz="2000">
                <a:solidFill>
                  <a:srgbClr val="00B0F0"/>
                </a:solidFill>
              </a:rPr>
              <a:t>2ª</a:t>
            </a:r>
            <a:r>
              <a:rPr lang="pt-BR" sz="2000"/>
              <a:t> dimensão da matriz SEMPRE corresponde às </a:t>
            </a:r>
            <a:r>
              <a:rPr lang="pt-BR" sz="2000">
                <a:solidFill>
                  <a:srgbClr val="00B0F0"/>
                </a:solidFill>
              </a:rPr>
              <a:t>colunas</a:t>
            </a:r>
          </a:p>
        </p:txBody>
      </p:sp>
      <p:cxnSp>
        <p:nvCxnSpPr>
          <p:cNvPr id="7" name="Conector de seta reta 6"/>
          <p:cNvCxnSpPr>
            <a:endCxn id="9220" idx="0"/>
          </p:cNvCxnSpPr>
          <p:nvPr/>
        </p:nvCxnSpPr>
        <p:spPr>
          <a:xfrm rot="10800000" flipV="1">
            <a:off x="2214563" y="4857750"/>
            <a:ext cx="1857375" cy="6429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9221" idx="0"/>
          </p:cNvCxnSpPr>
          <p:nvPr/>
        </p:nvCxnSpPr>
        <p:spPr>
          <a:xfrm>
            <a:off x="5286375" y="4929188"/>
            <a:ext cx="1143000" cy="5715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BA8A2-48C1-4862-95E2-79B58D8FD32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Matrizes bidimensionais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1º índice indexa as </a:t>
            </a:r>
            <a:r>
              <a:rPr lang="pt-BR" smtClean="0">
                <a:solidFill>
                  <a:srgbClr val="00B0F0"/>
                </a:solidFill>
              </a:rPr>
              <a:t>linhas</a:t>
            </a:r>
            <a:r>
              <a:rPr lang="pt-BR" smtClean="0"/>
              <a:t> e o 2º indexa as </a:t>
            </a:r>
            <a:r>
              <a:rPr lang="pt-BR" smtClean="0">
                <a:solidFill>
                  <a:srgbClr val="00B0F0"/>
                </a:solidFill>
              </a:rPr>
              <a:t>colunas</a:t>
            </a:r>
            <a:r>
              <a:rPr lang="pt-BR" smtClean="0"/>
              <a:t>. </a:t>
            </a:r>
          </a:p>
          <a:p>
            <a:pPr eaLnBrk="1" hangingPunct="1"/>
            <a:r>
              <a:rPr lang="pt-BR" smtClean="0"/>
              <a:t>Quando vamos preencher ou ler uma matriz no C o </a:t>
            </a:r>
            <a:r>
              <a:rPr lang="pt-BR" smtClean="0">
                <a:solidFill>
                  <a:srgbClr val="00B0F0"/>
                </a:solidFill>
              </a:rPr>
              <a:t>2º índice</a:t>
            </a:r>
            <a:r>
              <a:rPr lang="pt-BR" smtClean="0"/>
              <a:t> varia </a:t>
            </a:r>
            <a:r>
              <a:rPr lang="pt-BR" smtClean="0">
                <a:solidFill>
                  <a:srgbClr val="00B0F0"/>
                </a:solidFill>
              </a:rPr>
              <a:t>mais rapidamente</a:t>
            </a:r>
            <a:r>
              <a:rPr lang="pt-BR" smtClean="0"/>
              <a:t> que o </a:t>
            </a:r>
            <a:r>
              <a:rPr lang="pt-BR" smtClean="0">
                <a:solidFill>
                  <a:srgbClr val="00B0F0"/>
                </a:solidFill>
              </a:rPr>
              <a:t>1º índice</a:t>
            </a:r>
            <a:r>
              <a:rPr lang="pt-BR" smtClean="0"/>
              <a:t>, pois representa realmente a ordem dos elementos armazenados na memória.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Mais uma vez é bom lembrar que, na linguagem C, os índices variam de zero ao valor declarado, menos um; </a:t>
            </a:r>
          </a:p>
          <a:p>
            <a:pPr lvl="1" eaLnBrk="1" hangingPunct="1"/>
            <a:r>
              <a:rPr lang="pt-BR" smtClean="0"/>
              <a:t>0 ≤ índice ≤ tam – 1 ou 0 ≤ índice &lt; tam</a:t>
            </a:r>
          </a:p>
          <a:p>
            <a:pPr eaLnBrk="1" hangingPunct="1"/>
            <a:r>
              <a:rPr lang="pt-BR" smtClean="0">
                <a:solidFill>
                  <a:srgbClr val="FFFF00"/>
                </a:solidFill>
              </a:rPr>
              <a:t>A linguagem C não vai verificar isto para o usuário</a:t>
            </a:r>
            <a:r>
              <a:rPr lang="pt-BR" smtClean="0"/>
              <a:t>. Manter os índices na faixa permitida é tarefa do programador.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5489A-4291-45E5-879C-74F39471110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Matrizes bidimensionais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Para declarar uma matriz de inteiros contendo 10 linhas e 20 colunas, deve-se escrever:</a:t>
            </a:r>
          </a:p>
          <a:p>
            <a:pPr eaLnBrk="1" hangingPunct="1"/>
            <a:endParaRPr lang="pt-BR" dirty="0" smtClean="0"/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matriz[10][20];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 seguir um exemplo do uso de uma matriz: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03B5A-AA17-4C35-A909-88CFA5448E4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Matrizes bidimensionais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int main 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int matriz [3][4];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int i,j;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// Preenchendo a matriz com valores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for (i = 0; i &lt; 3; i++)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	for (j = 0; j &lt; 4; j++)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   	    matriz[i][j] = (i*4) + j + 1;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002F3-A9D6-4EE7-9862-DE80F1B4EB8A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Matrizes bidimensionais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pt-BR" sz="19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pt-BR" sz="19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/* Escrevendo os elementos da matriz na tela */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for (i = 0; i &lt; 3; i++)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	for (j = 0; j &lt; 4; j++)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	    printf(“%d “, matriz[i][j]);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	printf(“\n”);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D5C67-8C8F-4FA9-8ADC-3F575B48E545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Matrizes bidimensionais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Neste exemplo, matriz[0][0] tem valor 1, matriz[0][1] tem valor 2, matriz[0][2] valor 3 e assim por diante. </a:t>
            </a:r>
          </a:p>
          <a:p>
            <a:pPr eaLnBrk="1" hangingPunct="1"/>
            <a:r>
              <a:rPr lang="pt-BR" smtClean="0"/>
              <a:t>O valor de matriz[2][3] é 12. </a:t>
            </a:r>
          </a:p>
          <a:p>
            <a:pPr eaLnBrk="1" hangingPunct="1"/>
            <a:r>
              <a:rPr lang="pt-BR" smtClean="0"/>
              <a:t>A visualização da matriz é a seguinte: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mtClean="0"/>
              <a:t>	matriz[ i ][ j ]</a:t>
            </a:r>
          </a:p>
          <a:p>
            <a:pPr eaLnBrk="1" hangingPunct="1"/>
            <a:endParaRPr lang="pt-BR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119313" y="4214813"/>
          <a:ext cx="6096000" cy="1554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2</a:t>
                      </a:r>
                      <a:endParaRPr lang="pt-BR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4</a:t>
                      </a:r>
                      <a:endParaRPr lang="pt-BR" sz="2800" dirty="0"/>
                    </a:p>
                  </a:txBody>
                  <a:tcPr marT="45711" marB="45711"/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5</a:t>
                      </a:r>
                      <a:endParaRPr lang="pt-BR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6</a:t>
                      </a:r>
                      <a:endParaRPr lang="pt-BR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7</a:t>
                      </a:r>
                      <a:endParaRPr lang="pt-BR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8</a:t>
                      </a:r>
                      <a:endParaRPr lang="pt-BR" sz="2800" dirty="0"/>
                    </a:p>
                  </a:txBody>
                  <a:tcPr marT="45711" marB="45711"/>
                </a:tc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9</a:t>
                      </a:r>
                      <a:endParaRPr lang="pt-BR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10</a:t>
                      </a:r>
                      <a:endParaRPr lang="pt-BR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11</a:t>
                      </a:r>
                      <a:endParaRPr lang="pt-BR" sz="2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12</a:t>
                      </a:r>
                      <a:endParaRPr lang="pt-BR" sz="2800" dirty="0"/>
                    </a:p>
                  </a:txBody>
                  <a:tcPr marT="45711" marB="45711"/>
                </a:tc>
              </a:tr>
            </a:tbl>
          </a:graphicData>
        </a:graphic>
      </p:graphicFrame>
      <p:sp>
        <p:nvSpPr>
          <p:cNvPr id="14362" name="CaixaDeTexto 4"/>
          <p:cNvSpPr txBox="1">
            <a:spLocks noChangeArrowheads="1"/>
          </p:cNvSpPr>
          <p:nvPr/>
        </p:nvSpPr>
        <p:spPr bwMode="auto">
          <a:xfrm>
            <a:off x="1714500" y="5286375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2</a:t>
            </a:r>
            <a:endParaRPr lang="pt-BR"/>
          </a:p>
        </p:txBody>
      </p:sp>
      <p:sp>
        <p:nvSpPr>
          <p:cNvPr id="14363" name="CaixaDeTexto 5"/>
          <p:cNvSpPr txBox="1">
            <a:spLocks noChangeArrowheads="1"/>
          </p:cNvSpPr>
          <p:nvPr/>
        </p:nvSpPr>
        <p:spPr bwMode="auto">
          <a:xfrm>
            <a:off x="4214813" y="3752850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1</a:t>
            </a:r>
            <a:endParaRPr lang="pt-BR"/>
          </a:p>
        </p:txBody>
      </p:sp>
      <p:sp>
        <p:nvSpPr>
          <p:cNvPr id="14364" name="CaixaDeTexto 6"/>
          <p:cNvSpPr txBox="1">
            <a:spLocks noChangeArrowheads="1"/>
          </p:cNvSpPr>
          <p:nvPr/>
        </p:nvSpPr>
        <p:spPr bwMode="auto">
          <a:xfrm>
            <a:off x="2714625" y="3752850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0</a:t>
            </a:r>
            <a:endParaRPr lang="pt-BR"/>
          </a:p>
        </p:txBody>
      </p:sp>
      <p:sp>
        <p:nvSpPr>
          <p:cNvPr id="14365" name="CaixaDeTexto 7"/>
          <p:cNvSpPr txBox="1">
            <a:spLocks noChangeArrowheads="1"/>
          </p:cNvSpPr>
          <p:nvPr/>
        </p:nvSpPr>
        <p:spPr bwMode="auto">
          <a:xfrm>
            <a:off x="1714500" y="4252913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0</a:t>
            </a:r>
            <a:endParaRPr lang="pt-BR"/>
          </a:p>
        </p:txBody>
      </p:sp>
      <p:sp>
        <p:nvSpPr>
          <p:cNvPr id="14366" name="CaixaDeTexto 8"/>
          <p:cNvSpPr txBox="1">
            <a:spLocks noChangeArrowheads="1"/>
          </p:cNvSpPr>
          <p:nvPr/>
        </p:nvSpPr>
        <p:spPr bwMode="auto">
          <a:xfrm>
            <a:off x="1714500" y="4786313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1</a:t>
            </a:r>
            <a:endParaRPr lang="pt-BR"/>
          </a:p>
        </p:txBody>
      </p:sp>
      <p:sp>
        <p:nvSpPr>
          <p:cNvPr id="14367" name="CaixaDeTexto 9"/>
          <p:cNvSpPr txBox="1">
            <a:spLocks noChangeArrowheads="1"/>
          </p:cNvSpPr>
          <p:nvPr/>
        </p:nvSpPr>
        <p:spPr bwMode="auto">
          <a:xfrm>
            <a:off x="5786438" y="3752850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2</a:t>
            </a:r>
            <a:endParaRPr lang="pt-BR"/>
          </a:p>
        </p:txBody>
      </p:sp>
      <p:sp>
        <p:nvSpPr>
          <p:cNvPr id="14368" name="CaixaDeTexto 10"/>
          <p:cNvSpPr txBox="1">
            <a:spLocks noChangeArrowheads="1"/>
          </p:cNvSpPr>
          <p:nvPr/>
        </p:nvSpPr>
        <p:spPr bwMode="auto">
          <a:xfrm>
            <a:off x="7286625" y="3752850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3</a:t>
            </a:r>
            <a:endParaRPr lang="pt-BR"/>
          </a:p>
        </p:txBody>
      </p:sp>
      <p:cxnSp>
        <p:nvCxnSpPr>
          <p:cNvPr id="13" name="Conector de seta reta 12"/>
          <p:cNvCxnSpPr>
            <a:endCxn id="14364" idx="1"/>
          </p:cNvCxnSpPr>
          <p:nvPr/>
        </p:nvCxnSpPr>
        <p:spPr>
          <a:xfrm>
            <a:off x="2214563" y="3714750"/>
            <a:ext cx="500062" cy="269875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14365" idx="0"/>
          </p:cNvCxnSpPr>
          <p:nvPr/>
        </p:nvCxnSpPr>
        <p:spPr>
          <a:xfrm rot="16200000" flipH="1">
            <a:off x="1605756" y="3966369"/>
            <a:ext cx="538163" cy="34925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19D9B-D6ED-4849-BA22-1464EFC25D2E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Passagem de matriz como parâmetro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Quando uma matriz é passada como parâmetro, apenas uma referência ao primeiro elemento é passado, portanto, </a:t>
            </a:r>
            <a:r>
              <a:rPr lang="pt-BR" smtClean="0">
                <a:solidFill>
                  <a:srgbClr val="00B0F0"/>
                </a:solidFill>
              </a:rPr>
              <a:t>NÃO existe a cópia da matriz</a:t>
            </a:r>
            <a:r>
              <a:rPr lang="pt-BR" smtClean="0"/>
              <a:t>.</a:t>
            </a:r>
          </a:p>
          <a:p>
            <a:endParaRPr lang="pt-BR" smtClean="0"/>
          </a:p>
          <a:p>
            <a:r>
              <a:rPr lang="pt-BR" smtClean="0"/>
              <a:t>Porém uma função que recebe uma matriz bidimensional como parâmetro deve </a:t>
            </a:r>
            <a:r>
              <a:rPr lang="pt-BR" smtClean="0">
                <a:solidFill>
                  <a:srgbClr val="00B0F0"/>
                </a:solidFill>
              </a:rPr>
              <a:t>definir pelo menos o comprimento da segunda dimensão</a:t>
            </a:r>
            <a:r>
              <a:rPr lang="pt-BR" smtClean="0"/>
              <a:t>.</a:t>
            </a:r>
          </a:p>
          <a:p>
            <a:endParaRPr lang="pt-BR" smtClean="0"/>
          </a:p>
          <a:p>
            <a:r>
              <a:rPr lang="pt-BR" smtClean="0"/>
              <a:t>Isso ocorre porque o compilador precisa o comprimento de cada linha para indexar a matriz corretamente.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519BB-AD24-4C90-BB45-99BB33B1AA5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</TotalTime>
  <Words>873</Words>
  <Application>Microsoft Office PowerPoint</Application>
  <PresentationFormat>Apresentação na tela (4:3)</PresentationFormat>
  <Paragraphs>187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Franklin Gothic Book</vt:lpstr>
      <vt:lpstr>Wingdings 2</vt:lpstr>
      <vt:lpstr>Técnica</vt:lpstr>
      <vt:lpstr>matrizes</vt:lpstr>
      <vt:lpstr>introdução</vt:lpstr>
      <vt:lpstr>Matrizes bidimensionais</vt:lpstr>
      <vt:lpstr>Matrizes bidimensionais</vt:lpstr>
      <vt:lpstr>Matrizes bidimensionais</vt:lpstr>
      <vt:lpstr>Matrizes bidimensionais</vt:lpstr>
      <vt:lpstr>Matrizes bidimensionais</vt:lpstr>
      <vt:lpstr>Matrizes bidimensionais</vt:lpstr>
      <vt:lpstr>Passagem de matriz como parâmetro</vt:lpstr>
      <vt:lpstr>Passagem de matriz como parâmetro</vt:lpstr>
      <vt:lpstr>Matriz de strings</vt:lpstr>
      <vt:lpstr>Matriz de strings</vt:lpstr>
      <vt:lpstr>Matrizes multidimensionais</vt:lpstr>
      <vt:lpstr>Matrizes multidimensionais</vt:lpstr>
      <vt:lpstr>Inicializando matrizes</vt:lpstr>
      <vt:lpstr>Inicializando matrizes</vt:lpstr>
      <vt:lpstr>Inicializando matrizes</vt:lpstr>
      <vt:lpstr>Inicialização de matrizes não dimensionadas</vt:lpstr>
      <vt:lpstr>Inicialização de matrizes não dimensionadas</vt:lpstr>
      <vt:lpstr>bibliografia</vt:lpstr>
    </vt:vector>
  </TitlesOfParts>
  <Company>Abicudo's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Andre Costa</dc:creator>
  <cp:lastModifiedBy>Andre</cp:lastModifiedBy>
  <cp:revision>248</cp:revision>
  <dcterms:created xsi:type="dcterms:W3CDTF">2009-02-03T01:44:23Z</dcterms:created>
  <dcterms:modified xsi:type="dcterms:W3CDTF">2015-05-21T23:31:08Z</dcterms:modified>
</cp:coreProperties>
</file>