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256" r:id="rId2"/>
    <p:sldId id="379" r:id="rId3"/>
    <p:sldId id="504" r:id="rId4"/>
    <p:sldId id="537" r:id="rId5"/>
    <p:sldId id="538" r:id="rId6"/>
    <p:sldId id="539" r:id="rId7"/>
    <p:sldId id="507" r:id="rId8"/>
    <p:sldId id="518" r:id="rId9"/>
    <p:sldId id="540" r:id="rId10"/>
    <p:sldId id="541" r:id="rId11"/>
    <p:sldId id="542" r:id="rId12"/>
    <p:sldId id="543" r:id="rId13"/>
    <p:sldId id="544" r:id="rId14"/>
    <p:sldId id="545" r:id="rId15"/>
    <p:sldId id="546" r:id="rId16"/>
    <p:sldId id="547" r:id="rId17"/>
    <p:sldId id="359" r:id="rId18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1FD5DA5-0AB5-4C2E-AF7F-932706A70614}" type="datetimeFigureOut">
              <a:rPr lang="pt-BR"/>
              <a:pPr>
                <a:defRPr/>
              </a:pPr>
              <a:t>01/11/2016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8942787-A043-4BD1-8709-E8C068FAE7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8299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066AC6-2BE8-4BCE-A5DE-2B3CC23D60AC}" type="slidenum">
              <a:rPr lang="pt-BR" smtClean="0"/>
              <a:pPr eaLnBrk="1" hangingPunct="1"/>
              <a:t>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987945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Forma livre 3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Título 8"/>
          <p:cNvSpPr txBox="1">
            <a:spLocks/>
          </p:cNvSpPr>
          <p:nvPr userDrawn="1"/>
        </p:nvSpPr>
        <p:spPr>
          <a:xfrm>
            <a:off x="449263" y="1555750"/>
            <a:ext cx="6480175" cy="2301875"/>
          </a:xfrm>
          <a:prstGeom prst="rect">
            <a:avLst/>
          </a:prstGeom>
        </p:spPr>
        <p:txBody>
          <a:bodyPr lIns="45720" rIns="45720" anchor="ctr"/>
          <a:lstStyle>
            <a:lvl1pPr algn="r">
              <a:defRPr kumimoji="0" lang="pt-BR" sz="3600" b="1" kern="1200" cap="all" baseline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Imagem 16" descr="logo_nom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92075"/>
            <a:ext cx="256698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49406" y="3857628"/>
            <a:ext cx="6480048" cy="1752600"/>
          </a:xfrm>
        </p:spPr>
        <p:txBody>
          <a:bodyPr tIns="0" rIns="45720" bIns="0"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sp>
        <p:nvSpPr>
          <p:cNvPr id="7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040545-C6E5-4AB2-B391-DFF646DE7B03}" type="datetime1">
              <a:rPr lang="pt-BR"/>
              <a:pPr>
                <a:defRPr/>
              </a:pPr>
              <a:t>01/11/2016</a:t>
            </a:fld>
            <a:endParaRPr lang="pt-BR"/>
          </a:p>
        </p:txBody>
      </p:sp>
      <p:sp>
        <p:nvSpPr>
          <p:cNvPr id="8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92BDF-C6C3-485D-923D-A1102DFD83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169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16600-832A-410C-83B7-B0B831D6674C}" type="datetime1">
              <a:rPr lang="pt-BR"/>
              <a:pPr>
                <a:defRPr/>
              </a:pPr>
              <a:t>01/11/2016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2AE37-12AA-47D2-8A64-62E3BA62DEF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132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2CD72-CB1C-4526-B52D-C6205D8233D2}" type="datetime1">
              <a:rPr lang="pt-BR"/>
              <a:pPr>
                <a:defRPr/>
              </a:pPr>
              <a:t>01/11/2016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D6E21-7B48-46C3-8F48-BFC3DA642F9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75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4pPr>
              <a:defRPr sz="1800"/>
            </a:lvl4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828A8-549B-4882-989B-0F39A9057055}" type="datetime1">
              <a:rPr lang="pt-BR"/>
              <a:pPr>
                <a:defRPr/>
              </a:pPr>
              <a:t>01/11/2016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155843-DAF5-43D7-BF07-FF372C558D8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14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2A6FADF-F97A-4B2B-8452-4B05520584E2}" type="datetime1">
              <a:rPr lang="pt-BR"/>
              <a:pPr>
                <a:defRPr/>
              </a:pPr>
              <a:t>01/11/2016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2601F-3A1D-4627-BF0A-9EE431A1B2C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588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8C2CB-D096-4E8A-AD34-F9D047861A2B}" type="datetime1">
              <a:rPr lang="pt-BR"/>
              <a:pPr>
                <a:defRPr/>
              </a:pPr>
              <a:t>01/11/2016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1FAD9-4696-437D-9238-DD744A66565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9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17A10D-0788-4FC2-8EEB-C657B26C4D0E}" type="datetime1">
              <a:rPr lang="pt-BR"/>
              <a:pPr>
                <a:defRPr/>
              </a:pPr>
              <a:t>01/11/2016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C17336-887B-4EA1-A74A-4C2FFD923C6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92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E9ECD-7FA6-4F6B-8B8F-479D346802AB}" type="datetime1">
              <a:rPr lang="pt-BR"/>
              <a:pPr>
                <a:defRPr/>
              </a:pPr>
              <a:t>01/11/2016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D960B-76B9-418C-BDDC-064CE386729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28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924E5-1B0A-49FD-A126-F181D04A0C1C}" type="datetime1">
              <a:rPr lang="pt-BR"/>
              <a:pPr>
                <a:defRPr/>
              </a:pPr>
              <a:t>01/11/2016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CC4BD-BE1F-497B-83AB-AA4E567FA3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47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9D3EDBE-B530-4E32-B237-D2AA020BD321}" type="datetime1">
              <a:rPr lang="pt-BR"/>
              <a:pPr>
                <a:defRPr/>
              </a:pPr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4FB7D-078C-4668-9664-6CA2ECFD4D8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61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3476FC-F815-4974-82D4-C76B99BDA892}" type="datetime1">
              <a:rPr lang="pt-BR"/>
              <a:pPr>
                <a:defRPr/>
              </a:pPr>
              <a:t>01/11/2016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A7616-22F8-4462-B6B7-DB3F5BD6F39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2021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285750" y="274638"/>
            <a:ext cx="8572500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285750" y="1600200"/>
            <a:ext cx="85725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A919D21-06AA-491F-BB31-A6F1F4C51180}" type="datetime1">
              <a:rPr lang="pt-BR"/>
              <a:pPr>
                <a:defRPr/>
              </a:pPr>
              <a:t>01/11/2016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B1DC08B-E81B-4503-8A02-6532700374C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3" name="Imagem 10" descr="logo_sem_fund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63" y="6165850"/>
            <a:ext cx="750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227" r:id="rId1"/>
    <p:sldLayoutId id="2147484221" r:id="rId2"/>
    <p:sldLayoutId id="2147484228" r:id="rId3"/>
    <p:sldLayoutId id="2147484222" r:id="rId4"/>
    <p:sldLayoutId id="2147484229" r:id="rId5"/>
    <p:sldLayoutId id="2147484223" r:id="rId6"/>
    <p:sldLayoutId id="2147484224" r:id="rId7"/>
    <p:sldLayoutId id="2147484230" r:id="rId8"/>
    <p:sldLayoutId id="2147484231" r:id="rId9"/>
    <p:sldLayoutId id="2147484225" r:id="rId10"/>
    <p:sldLayoutId id="21474842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 cap="all" dirty="0">
          <a:ln w="5000" cmpd="sng">
            <a:solidFill>
              <a:schemeClr val="accent1">
                <a:tint val="80000"/>
                <a:shade val="99000"/>
                <a:satMod val="500000"/>
              </a:schemeClr>
            </a:solidFill>
            <a:prstDash val="solid"/>
          </a:ln>
          <a:gradFill>
            <a:gsLst>
              <a:gs pos="0">
                <a:schemeClr val="accent1">
                  <a:tint val="63000"/>
                  <a:satMod val="255000"/>
                </a:schemeClr>
              </a:gs>
              <a:gs pos="9000">
                <a:schemeClr val="accent1">
                  <a:tint val="63000"/>
                  <a:satMod val="255000"/>
                </a:schemeClr>
              </a:gs>
              <a:gs pos="53000">
                <a:schemeClr val="accent1">
                  <a:shade val="60000"/>
                  <a:satMod val="100000"/>
                </a:schemeClr>
              </a:gs>
              <a:gs pos="90000">
                <a:schemeClr val="accent1">
                  <a:tint val="63000"/>
                  <a:satMod val="255000"/>
                </a:schemeClr>
              </a:gs>
              <a:gs pos="100000">
                <a:schemeClr val="accent1">
                  <a:tint val="63000"/>
                  <a:satMod val="255000"/>
                </a:schemeClr>
              </a:gs>
            </a:gsLst>
            <a:lin ang="5400000"/>
          </a:gradFill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ostaprofessor@gmail.com" TargetMode="External"/><Relationship Id="rId2" Type="http://schemas.openxmlformats.org/officeDocument/2006/relationships/hyperlink" Target="mailto:amonteiro@catolica-es.edu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ítulo 2"/>
          <p:cNvSpPr>
            <a:spLocks noGrp="1"/>
          </p:cNvSpPr>
          <p:nvPr>
            <p:ph type="subTitle" idx="1"/>
          </p:nvPr>
        </p:nvSpPr>
        <p:spPr>
          <a:xfrm>
            <a:off x="449263" y="3857625"/>
            <a:ext cx="6480175" cy="1752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dirty="0" smtClean="0"/>
              <a:t>Introdução à </a:t>
            </a:r>
            <a:r>
              <a:rPr lang="pt-BR" dirty="0" smtClean="0"/>
              <a:t>Programação II</a:t>
            </a:r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Prof. André Cypriano M. Costa</a:t>
            </a:r>
          </a:p>
          <a:p>
            <a:pPr eaLnBrk="1" hangingPunct="1"/>
            <a:r>
              <a:rPr lang="pt-BR" dirty="0" smtClean="0">
                <a:hlinkClick r:id="rId2"/>
              </a:rPr>
              <a:t>amonteiro@catolica-es.edu.br</a:t>
            </a:r>
            <a:endParaRPr lang="pt-BR" dirty="0" smtClean="0"/>
          </a:p>
          <a:p>
            <a:pPr eaLnBrk="1" hangingPunct="1"/>
            <a:r>
              <a:rPr lang="pt-BR" dirty="0" smtClean="0">
                <a:hlinkClick r:id="rId3"/>
              </a:rPr>
              <a:t>acostaprofessor@gmail.com</a:t>
            </a: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77841" y="2000240"/>
            <a:ext cx="6480175" cy="2087561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smtClean="0"/>
              <a:t>Entrada e Saída</a:t>
            </a:r>
            <a:br>
              <a:rPr lang="pt-BR" smtClean="0"/>
            </a:br>
            <a:r>
              <a:rPr lang="pt-BR" smtClean="0"/>
              <a:t>com Arquivos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Abrindo um arquivo</a:t>
            </a:r>
            <a:endParaRPr lang="pt-BR" dirty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Para abrir um arquivo chamado “teste.txt” para escrita, é só fazer:</a:t>
            </a:r>
          </a:p>
          <a:p>
            <a:endParaRPr lang="pt-BR" smtClean="0"/>
          </a:p>
          <a:p>
            <a:pPr>
              <a:buFont typeface="Wingdings 2" pitchFamily="18" charset="2"/>
              <a:buNone/>
            </a:pPr>
            <a:r>
              <a:rPr lang="pt-BR" smtClean="0"/>
              <a:t>	FILE *fp;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if((fp = fopen(“teste.txt”, “w”) ) == NULL)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{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printf(“O arquivo não pode ser aberto!\n”);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exit(1);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}</a:t>
            </a:r>
          </a:p>
          <a:p>
            <a:endParaRPr lang="pt-BR" smtClean="0"/>
          </a:p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985069-F9C5-4B44-ABEC-64AF195271BE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Abrindo um arquivo</a:t>
            </a:r>
            <a:endParaRPr lang="pt-BR" dirty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Esse método </a:t>
            </a:r>
            <a:r>
              <a:rPr lang="pt-BR" smtClean="0">
                <a:solidFill>
                  <a:srgbClr val="00B0F0"/>
                </a:solidFill>
              </a:rPr>
              <a:t>detectará qualquer erro na abertura </a:t>
            </a:r>
            <a:r>
              <a:rPr lang="pt-BR" smtClean="0"/>
              <a:t>de um arquivo, antes que o programa tente gravar algo nele.</a:t>
            </a:r>
          </a:p>
          <a:p>
            <a:r>
              <a:rPr lang="pt-BR" smtClean="0"/>
              <a:t>De modo geral, o programador deve sempre confirmar o sucesso do </a:t>
            </a:r>
            <a:r>
              <a:rPr lang="pt-BR" smtClean="0">
                <a:solidFill>
                  <a:srgbClr val="00B0F0"/>
                </a:solidFill>
              </a:rPr>
              <a:t>fopen</a:t>
            </a:r>
            <a:r>
              <a:rPr lang="pt-BR" smtClean="0"/>
              <a:t> antes de tentar outra operação sobre o arquivo.</a:t>
            </a:r>
          </a:p>
          <a:p>
            <a:endParaRPr lang="pt-BR" smtClean="0"/>
          </a:p>
          <a:p>
            <a:r>
              <a:rPr lang="pt-BR" smtClean="0"/>
              <a:t>Se usarmos o fopen para abrir um arquivo para escrita, qualquer arquivo existente com esse nome será apagado e um novo arquivo será iniciado.</a:t>
            </a:r>
          </a:p>
          <a:p>
            <a:pPr lvl="1"/>
            <a:r>
              <a:rPr lang="pt-BR" smtClean="0"/>
              <a:t>Se nenhum arquivo com esse nome existir, um será criado.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A3E5F9-AB02-4CAB-B607-94D4873ACE97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Fechando um arquivo</a:t>
            </a:r>
            <a:endParaRPr lang="pt-BR" dirty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 função </a:t>
            </a:r>
            <a:r>
              <a:rPr lang="pt-BR" smtClean="0">
                <a:solidFill>
                  <a:srgbClr val="00B0F0"/>
                </a:solidFill>
              </a:rPr>
              <a:t>fclose()</a:t>
            </a:r>
            <a:r>
              <a:rPr lang="pt-BR" smtClean="0"/>
              <a:t> fecha uma stream que foi aberta por meio de uma chamada a fopen().</a:t>
            </a:r>
          </a:p>
          <a:p>
            <a:r>
              <a:rPr lang="pt-BR" smtClean="0"/>
              <a:t>A função escreve no arquivo qualquer dado que existe no buffer de disco e fecha normalmente o arquivo em nível de sistema operacional.</a:t>
            </a:r>
          </a:p>
          <a:p>
            <a:r>
              <a:rPr lang="pt-BR" smtClean="0"/>
              <a:t>Uma falha ao fechar o arquivo pode ocasionar perda de dados, arquivos destruídos e possíveis erros no programa.</a:t>
            </a:r>
          </a:p>
          <a:p>
            <a:r>
              <a:rPr lang="pt-BR" smtClean="0"/>
              <a:t>A função fclose() tem o seguinte protótipo:</a:t>
            </a:r>
          </a:p>
          <a:p>
            <a:pPr>
              <a:buFont typeface="Wingdings 2" pitchFamily="18" charset="2"/>
              <a:buNone/>
            </a:pPr>
            <a:endParaRPr lang="pt-BR" smtClean="0"/>
          </a:p>
          <a:p>
            <a:pPr>
              <a:buFont typeface="Wingdings 2" pitchFamily="18" charset="2"/>
              <a:buNone/>
            </a:pPr>
            <a:r>
              <a:rPr lang="pt-BR" smtClean="0"/>
              <a:t>	int fclose(FILE *fp);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C7FD39-D03C-432D-AF5C-172DF3EE7F89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Lendo e Escrevendo em arquivo</a:t>
            </a:r>
            <a:endParaRPr lang="pt-BR" dirty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 sistema de arquivos de C possui as funções fprintf() e fscanf(), que permitem escrever e ler em arquivos.</a:t>
            </a:r>
          </a:p>
          <a:p>
            <a:r>
              <a:rPr lang="pt-BR" smtClean="0"/>
              <a:t>Os protótipos dessas funções são:</a:t>
            </a:r>
          </a:p>
          <a:p>
            <a:pPr>
              <a:buFont typeface="Wingdings 2" pitchFamily="18" charset="2"/>
              <a:buNone/>
            </a:pPr>
            <a:endParaRPr lang="pt-BR" smtClean="0"/>
          </a:p>
          <a:p>
            <a:pPr>
              <a:buFont typeface="Wingdings 2" pitchFamily="18" charset="2"/>
              <a:buNone/>
            </a:pPr>
            <a:r>
              <a:rPr lang="pt-BR" smtClean="0"/>
              <a:t>	int fprintf(FILE *fp, const char* control_string, ...);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int fscanf(FILE *fp, const char* control_string, ...);</a:t>
            </a:r>
          </a:p>
          <a:p>
            <a:pPr>
              <a:buFont typeface="Wingdings 2" pitchFamily="18" charset="2"/>
              <a:buNone/>
            </a:pPr>
            <a:endParaRPr lang="pt-BR" smtClean="0"/>
          </a:p>
          <a:p>
            <a:r>
              <a:rPr lang="pt-BR" smtClean="0"/>
              <a:t>As operações de E/S são direcionadas para o arquivo apontado por fp.</a:t>
            </a:r>
          </a:p>
          <a:p>
            <a:endParaRPr lang="pt-BR" smtClean="0"/>
          </a:p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97E855-F318-4E77-9A93-8239D342045C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Usando o fim de arquivo (</a:t>
            </a:r>
            <a:r>
              <a:rPr lang="pt-BR" dirty="0" err="1" smtClean="0"/>
              <a:t>end-of-file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 função </a:t>
            </a:r>
            <a:r>
              <a:rPr lang="pt-BR" smtClean="0">
                <a:solidFill>
                  <a:srgbClr val="00B0F0"/>
                </a:solidFill>
              </a:rPr>
              <a:t>feof() </a:t>
            </a:r>
            <a:r>
              <a:rPr lang="pt-BR" smtClean="0"/>
              <a:t>indica quando o final de arquivo foi atingido na leitura de dados em arquivos.</a:t>
            </a:r>
          </a:p>
          <a:p>
            <a:endParaRPr lang="pt-BR" smtClean="0"/>
          </a:p>
          <a:p>
            <a:pPr>
              <a:buFont typeface="Wingdings 2" pitchFamily="18" charset="2"/>
              <a:buNone/>
            </a:pPr>
            <a:r>
              <a:rPr lang="pt-BR" smtClean="0"/>
              <a:t>		int feof(FILE *fp);</a:t>
            </a:r>
          </a:p>
          <a:p>
            <a:endParaRPr lang="pt-BR" smtClean="0"/>
          </a:p>
          <a:p>
            <a:r>
              <a:rPr lang="pt-BR" smtClean="0"/>
              <a:t>A função devolve </a:t>
            </a:r>
            <a:r>
              <a:rPr lang="pt-BR" smtClean="0">
                <a:solidFill>
                  <a:srgbClr val="00B0F0"/>
                </a:solidFill>
              </a:rPr>
              <a:t>verdadeiro</a:t>
            </a:r>
            <a:r>
              <a:rPr lang="pt-BR" smtClean="0"/>
              <a:t> se o final do arquivo foi atingido, caso contrário, retorna </a:t>
            </a:r>
            <a:r>
              <a:rPr lang="pt-BR" smtClean="0">
                <a:solidFill>
                  <a:srgbClr val="00B0F0"/>
                </a:solidFill>
              </a:rPr>
              <a:t>falso</a:t>
            </a:r>
            <a:r>
              <a:rPr lang="pt-BR" smtClean="0"/>
              <a:t> (0).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145E97-4BF0-4A7B-BEE0-5848433D5253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Fseek</a:t>
            </a:r>
            <a:r>
              <a:rPr lang="pt-BR" dirty="0" smtClean="0"/>
              <a:t>() e </a:t>
            </a:r>
            <a:r>
              <a:rPr lang="pt-BR" dirty="0" err="1" smtClean="0"/>
              <a:t>e</a:t>
            </a:r>
            <a:r>
              <a:rPr lang="pt-BR" dirty="0" smtClean="0"/>
              <a:t>/s com acesso aleatório</a:t>
            </a:r>
            <a:endParaRPr lang="pt-BR" dirty="0"/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Operações de leitura e escrita aleatórias (ou randômicas) podem ser executadas utilizando o sistema de E/S com a ajuda da função </a:t>
            </a:r>
            <a:r>
              <a:rPr lang="pt-BR" smtClean="0">
                <a:solidFill>
                  <a:srgbClr val="00B0F0"/>
                </a:solidFill>
              </a:rPr>
              <a:t>fseek()</a:t>
            </a:r>
            <a:r>
              <a:rPr lang="pt-BR" smtClean="0"/>
              <a:t>, que modifica o indicador de posição do arquivo.</a:t>
            </a:r>
          </a:p>
          <a:p>
            <a:endParaRPr lang="pt-BR" smtClean="0"/>
          </a:p>
          <a:p>
            <a:pPr>
              <a:buFont typeface="Wingdings 2" pitchFamily="18" charset="2"/>
              <a:buNone/>
            </a:pPr>
            <a:r>
              <a:rPr lang="pt-BR" smtClean="0"/>
              <a:t>		int fseek(FILE *fp, long numbytes, int origin);</a:t>
            </a:r>
          </a:p>
          <a:p>
            <a:endParaRPr lang="pt-BR" smtClean="0"/>
          </a:p>
          <a:p>
            <a:r>
              <a:rPr lang="pt-BR" smtClean="0"/>
              <a:t>numbytes </a:t>
            </a:r>
            <a:r>
              <a:rPr lang="pt-BR" smtClean="0">
                <a:sym typeface="Wingdings" pitchFamily="2" charset="2"/>
              </a:rPr>
              <a:t> número de bytes a se deslocar a partir de origin.</a:t>
            </a:r>
          </a:p>
          <a:p>
            <a:r>
              <a:rPr lang="pt-BR" smtClean="0">
                <a:sym typeface="Wingdings" pitchFamily="2" charset="2"/>
              </a:rPr>
              <a:t>origin  é uma das seguintes macros definidas em </a:t>
            </a:r>
            <a:r>
              <a:rPr lang="pt-BR" smtClean="0">
                <a:solidFill>
                  <a:srgbClr val="00B0F0"/>
                </a:solidFill>
                <a:sym typeface="Wingdings" pitchFamily="2" charset="2"/>
              </a:rPr>
              <a:t>stdio.h</a:t>
            </a:r>
          </a:p>
          <a:p>
            <a:pPr lvl="1"/>
            <a:r>
              <a:rPr lang="pt-BR" smtClean="0">
                <a:sym typeface="Wingdings" pitchFamily="2" charset="2"/>
              </a:rPr>
              <a:t>SEEK_SET, SEEK_CUR, SEEK_END</a:t>
            </a:r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13EBA-86B0-4FF6-B257-1791916AFA55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Rewind</a:t>
            </a:r>
            <a:r>
              <a:rPr lang="pt-BR" dirty="0" smtClean="0"/>
              <a:t>()</a:t>
            </a:r>
            <a:endParaRPr lang="pt-BR" dirty="0"/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 função </a:t>
            </a:r>
            <a:r>
              <a:rPr lang="pt-BR" smtClean="0">
                <a:solidFill>
                  <a:srgbClr val="00B0F0"/>
                </a:solidFill>
              </a:rPr>
              <a:t>rewind()</a:t>
            </a:r>
            <a:r>
              <a:rPr lang="pt-BR" smtClean="0"/>
              <a:t> reposiciona o indicador de posição de arquivo no início do arquivo especificado.</a:t>
            </a:r>
          </a:p>
          <a:p>
            <a:pPr lvl="1"/>
            <a:r>
              <a:rPr lang="pt-BR" smtClean="0"/>
              <a:t>Em outras palavras, ela “rebobina” o arquivo.</a:t>
            </a:r>
          </a:p>
          <a:p>
            <a:endParaRPr lang="pt-BR" smtClean="0"/>
          </a:p>
          <a:p>
            <a:pPr>
              <a:buFont typeface="Wingdings 2" pitchFamily="18" charset="2"/>
              <a:buNone/>
            </a:pPr>
            <a:r>
              <a:rPr lang="pt-BR" smtClean="0"/>
              <a:t>		void rewind(FILE *fp);</a:t>
            </a:r>
          </a:p>
          <a:p>
            <a:endParaRPr lang="pt-BR" smtClean="0"/>
          </a:p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C6B36-3A78-425C-B08A-9F11A778D616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SCHILDT, Herbert. C Completo e Total. 3ª ed. São Paulo: Pearson Makron Books, 2006, Cap. 9.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184A99-5377-4FBC-A833-C3F12D3AD138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Em C, um </a:t>
            </a:r>
            <a:r>
              <a:rPr lang="pt-BR" smtClean="0">
                <a:solidFill>
                  <a:srgbClr val="00B0F0"/>
                </a:solidFill>
              </a:rPr>
              <a:t>arquivo</a:t>
            </a:r>
            <a:r>
              <a:rPr lang="pt-BR" smtClean="0"/>
              <a:t> pode ser qualquer coisa.</a:t>
            </a:r>
          </a:p>
          <a:p>
            <a:pPr lvl="1" eaLnBrk="1" hangingPunct="1"/>
            <a:r>
              <a:rPr lang="pt-BR" smtClean="0"/>
              <a:t>Arquivo em disco</a:t>
            </a:r>
          </a:p>
          <a:p>
            <a:pPr lvl="1" eaLnBrk="1" hangingPunct="1"/>
            <a:r>
              <a:rPr lang="pt-BR" smtClean="0"/>
              <a:t>Terminal</a:t>
            </a:r>
          </a:p>
          <a:p>
            <a:pPr lvl="1" eaLnBrk="1" hangingPunct="1"/>
            <a:r>
              <a:rPr lang="pt-BR" smtClean="0"/>
              <a:t>Impressora</a:t>
            </a:r>
          </a:p>
          <a:p>
            <a:pPr eaLnBrk="1" hangingPunct="1"/>
            <a:r>
              <a:rPr lang="pt-BR" smtClean="0"/>
              <a:t>É preciso associar uma </a:t>
            </a:r>
            <a:r>
              <a:rPr lang="pt-BR" smtClean="0">
                <a:solidFill>
                  <a:srgbClr val="00B0F0"/>
                </a:solidFill>
              </a:rPr>
              <a:t>stream</a:t>
            </a:r>
            <a:r>
              <a:rPr lang="pt-BR" smtClean="0"/>
              <a:t> a um arquivo específico, realizando uma operação de abertura.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Uma vez aberto o arquivo, informações podem ser trocadas entre ele e um programa.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0D29EC-D94D-47FB-B5AF-51C7A3441693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streams</a:t>
            </a:r>
            <a:endParaRPr lang="pt-BR" dirty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O sistema de arquivos de C é projetado para trabalhar com uma ampla variedade de dispositivos, incluindo terminais, acionadores de disco e acionadores de fita.</a:t>
            </a:r>
          </a:p>
          <a:p>
            <a:pPr eaLnBrk="1" hangingPunct="1"/>
            <a:r>
              <a:rPr lang="pt-BR" smtClean="0"/>
              <a:t>Embora esses dispositivos sejam diferentes, o sistema de arquivo transforma todos eles em um </a:t>
            </a:r>
            <a:r>
              <a:rPr lang="pt-BR" smtClean="0">
                <a:solidFill>
                  <a:srgbClr val="00B0F0"/>
                </a:solidFill>
              </a:rPr>
              <a:t>dispositivo lógico </a:t>
            </a:r>
            <a:r>
              <a:rPr lang="pt-BR" smtClean="0"/>
              <a:t>chamado </a:t>
            </a:r>
            <a:r>
              <a:rPr lang="pt-BR" smtClean="0">
                <a:solidFill>
                  <a:srgbClr val="00B0F0"/>
                </a:solidFill>
              </a:rPr>
              <a:t>stream</a:t>
            </a:r>
            <a:r>
              <a:rPr lang="pt-BR" smtClean="0"/>
              <a:t>.</a:t>
            </a:r>
          </a:p>
          <a:p>
            <a:pPr eaLnBrk="1" hangingPunct="1"/>
            <a:r>
              <a:rPr lang="pt-BR" smtClean="0"/>
              <a:t>Todas as streams </a:t>
            </a:r>
            <a:r>
              <a:rPr lang="pt-BR" smtClean="0">
                <a:solidFill>
                  <a:srgbClr val="00B0F0"/>
                </a:solidFill>
              </a:rPr>
              <a:t>comportam-se de forma semelhante</a:t>
            </a:r>
            <a:r>
              <a:rPr lang="pt-BR" smtClean="0"/>
              <a:t>. </a:t>
            </a:r>
          </a:p>
          <a:p>
            <a:pPr eaLnBrk="1" hangingPunct="1"/>
            <a:r>
              <a:rPr lang="pt-BR" smtClean="0"/>
              <a:t>E pelo fato delas serem independentes de dispositivo, a mesma função pode escrever em um arquivo em disco ou em algum outro dispositivo, como o terminal (console).</a:t>
            </a:r>
          </a:p>
          <a:p>
            <a:pPr eaLnBrk="1" hangingPunct="1"/>
            <a:r>
              <a:rPr lang="pt-BR" smtClean="0"/>
              <a:t>Existem dois tipos de streams: </a:t>
            </a:r>
            <a:r>
              <a:rPr lang="pt-BR" smtClean="0">
                <a:solidFill>
                  <a:srgbClr val="00B0F0"/>
                </a:solidFill>
              </a:rPr>
              <a:t>texto</a:t>
            </a:r>
            <a:r>
              <a:rPr lang="pt-BR" smtClean="0"/>
              <a:t> e </a:t>
            </a:r>
            <a:r>
              <a:rPr lang="pt-BR" smtClean="0">
                <a:solidFill>
                  <a:srgbClr val="00B0F0"/>
                </a:solidFill>
              </a:rPr>
              <a:t>binária</a:t>
            </a:r>
            <a:r>
              <a:rPr lang="pt-BR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B0593C-AE23-4C0E-80F6-1E835EC46A7A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Fundamentos do sistema de arquivos</a:t>
            </a:r>
            <a:endParaRPr lang="pt-BR" dirty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Stream </a:t>
            </a:r>
            <a:r>
              <a:rPr lang="pt-BR" smtClean="0">
                <a:sym typeface="Wingdings" pitchFamily="2" charset="2"/>
              </a:rPr>
              <a:t> interface entre o programador e o dispositivo a ser utilizado.</a:t>
            </a:r>
          </a:p>
          <a:p>
            <a:pPr eaLnBrk="1" hangingPunct="1"/>
            <a:r>
              <a:rPr lang="pt-BR" smtClean="0">
                <a:sym typeface="Wingdings" pitchFamily="2" charset="2"/>
              </a:rPr>
              <a:t>Arquivo  Dispositivo real a ser utilizado.</a:t>
            </a:r>
          </a:p>
          <a:p>
            <a:pPr eaLnBrk="1" hangingPunct="1"/>
            <a:endParaRPr lang="pt-BR" smtClean="0">
              <a:sym typeface="Wingdings" pitchFamily="2" charset="2"/>
            </a:endParaRPr>
          </a:p>
          <a:p>
            <a:pPr eaLnBrk="1" hangingPunct="1"/>
            <a:r>
              <a:rPr lang="pt-BR" smtClean="0">
                <a:sym typeface="Wingdings" pitchFamily="2" charset="2"/>
              </a:rPr>
              <a:t>Para usar as funções do sistema de arquivos do C, é preciso incluir a biblioteca </a:t>
            </a:r>
            <a:r>
              <a:rPr lang="pt-BR" smtClean="0">
                <a:solidFill>
                  <a:srgbClr val="00B0F0"/>
                </a:solidFill>
                <a:sym typeface="Wingdings" pitchFamily="2" charset="2"/>
              </a:rPr>
              <a:t>STDIO.H</a:t>
            </a:r>
            <a:r>
              <a:rPr lang="pt-BR" smtClean="0">
                <a:sym typeface="Wingdings" pitchFamily="2" charset="2"/>
              </a:rPr>
              <a:t>.</a:t>
            </a:r>
          </a:p>
          <a:p>
            <a:pPr eaLnBrk="1" hangingPunct="1"/>
            <a:endParaRPr lang="pt-BR" smtClean="0">
              <a:sym typeface="Wingdings" pitchFamily="2" charset="2"/>
            </a:endParaRPr>
          </a:p>
          <a:p>
            <a:pPr eaLnBrk="1" hangingPunct="1"/>
            <a:r>
              <a:rPr lang="pt-BR" smtClean="0">
                <a:sym typeface="Wingdings" pitchFamily="2" charset="2"/>
              </a:rPr>
              <a:t>As principais funções são listadas a seguir:</a:t>
            </a:r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B966F6-400F-4A5F-8B8F-7020B6C55824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Fundamentos do sistema de arquivos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285750" y="1600200"/>
          <a:ext cx="8572500" cy="296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54"/>
                <a:gridCol w="7286646"/>
              </a:tblGrid>
              <a:tr h="370880"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Função</a:t>
                      </a:r>
                      <a:endParaRPr lang="pt-BR" sz="1800" b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Descrição</a:t>
                      </a:r>
                      <a:endParaRPr lang="pt-BR" sz="1800" b="1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b="1" dirty="0" err="1" smtClean="0"/>
                        <a:t>fopen</a:t>
                      </a:r>
                      <a:r>
                        <a:rPr lang="pt-BR" sz="1800" b="1" dirty="0" smtClean="0"/>
                        <a:t>()</a:t>
                      </a:r>
                      <a:endParaRPr lang="pt-BR" sz="1800" b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um arquivo</a:t>
                      </a:r>
                      <a:endParaRPr lang="pt-BR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b="1" dirty="0" err="1" smtClean="0"/>
                        <a:t>fclose</a:t>
                      </a:r>
                      <a:r>
                        <a:rPr lang="pt-BR" sz="1800" b="1" dirty="0" smtClean="0"/>
                        <a:t>()</a:t>
                      </a:r>
                      <a:endParaRPr lang="pt-BR" sz="1800" b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Fecha um arquivo</a:t>
                      </a:r>
                      <a:endParaRPr lang="pt-BR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b="1" dirty="0" err="1" smtClean="0"/>
                        <a:t>fseek</a:t>
                      </a:r>
                      <a:r>
                        <a:rPr lang="pt-BR" sz="1800" b="1" dirty="0" smtClean="0"/>
                        <a:t>()</a:t>
                      </a:r>
                      <a:endParaRPr lang="pt-BR" sz="1800" b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Posiciona o indicador</a:t>
                      </a:r>
                      <a:r>
                        <a:rPr lang="pt-BR" sz="1800" baseline="0" dirty="0" smtClean="0"/>
                        <a:t> de posição do </a:t>
                      </a:r>
                      <a:r>
                        <a:rPr lang="pt-BR" sz="1800" dirty="0" smtClean="0"/>
                        <a:t>arquivo em um</a:t>
                      </a:r>
                      <a:r>
                        <a:rPr lang="pt-BR" sz="1800" baseline="0" dirty="0" smtClean="0"/>
                        <a:t> byte específico</a:t>
                      </a:r>
                      <a:endParaRPr lang="pt-BR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b="1" dirty="0" err="1" smtClean="0"/>
                        <a:t>fprintf</a:t>
                      </a:r>
                      <a:r>
                        <a:rPr lang="pt-BR" sz="1800" b="1" dirty="0" smtClean="0"/>
                        <a:t>()</a:t>
                      </a:r>
                      <a:endParaRPr lang="pt-BR" sz="1800" b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Escreve</a:t>
                      </a:r>
                      <a:r>
                        <a:rPr lang="pt-BR" sz="1800" baseline="0" dirty="0" smtClean="0"/>
                        <a:t> dados em um arquivo</a:t>
                      </a:r>
                      <a:endParaRPr lang="pt-BR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b="1" dirty="0" err="1" smtClean="0"/>
                        <a:t>fscanf</a:t>
                      </a:r>
                      <a:r>
                        <a:rPr lang="pt-BR" sz="1800" b="1" dirty="0" smtClean="0"/>
                        <a:t>()</a:t>
                      </a:r>
                      <a:endParaRPr lang="pt-BR" sz="1800" b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Lê dados de</a:t>
                      </a:r>
                      <a:r>
                        <a:rPr lang="pt-BR" sz="1800" baseline="0" dirty="0" smtClean="0"/>
                        <a:t> um arquivo</a:t>
                      </a:r>
                      <a:endParaRPr lang="pt-BR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b="1" dirty="0" err="1" smtClean="0"/>
                        <a:t>feof</a:t>
                      </a:r>
                      <a:r>
                        <a:rPr lang="pt-BR" sz="1800" b="1" dirty="0" smtClean="0"/>
                        <a:t>()</a:t>
                      </a:r>
                      <a:endParaRPr lang="pt-BR" sz="1800" b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Devolve verdadeiro se</a:t>
                      </a:r>
                      <a:r>
                        <a:rPr lang="pt-BR" sz="1800" baseline="0" dirty="0" smtClean="0"/>
                        <a:t> o fim do arquivo for atingido</a:t>
                      </a:r>
                      <a:endParaRPr lang="pt-BR" sz="1800" dirty="0"/>
                    </a:p>
                  </a:txBody>
                  <a:tcPr marT="45725" marB="45725"/>
                </a:tc>
              </a:tr>
              <a:tr h="370880">
                <a:tc>
                  <a:txBody>
                    <a:bodyPr/>
                    <a:lstStyle/>
                    <a:p>
                      <a:r>
                        <a:rPr lang="pt-BR" sz="1800" b="1" dirty="0" err="1" smtClean="0"/>
                        <a:t>rewind</a:t>
                      </a:r>
                      <a:r>
                        <a:rPr lang="pt-BR" sz="1800" b="1" dirty="0" smtClean="0"/>
                        <a:t>()</a:t>
                      </a:r>
                      <a:endParaRPr lang="pt-BR" sz="1800" b="1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Recoloca o indicador de posição de um arquivo no início do arquivo</a:t>
                      </a:r>
                      <a:endParaRPr lang="pt-BR" sz="1800" dirty="0"/>
                    </a:p>
                  </a:txBody>
                  <a:tcPr marT="45725" marB="45725"/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621EB-2893-48A9-BF81-71FA0AF2F39C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Fundamentos do sistema de arquivos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A biblioteca STDIO.H também define várias macros. As mais importantes são:</a:t>
            </a:r>
          </a:p>
          <a:p>
            <a:pPr lvl="1" eaLnBrk="1" hangingPunct="1"/>
            <a:r>
              <a:rPr lang="pt-BR" smtClean="0"/>
              <a:t>NULL </a:t>
            </a:r>
            <a:r>
              <a:rPr lang="pt-BR" smtClean="0">
                <a:sym typeface="Wingdings" pitchFamily="2" charset="2"/>
              </a:rPr>
              <a:t> define um ponteiro nulo</a:t>
            </a:r>
          </a:p>
          <a:p>
            <a:pPr lvl="1" eaLnBrk="1" hangingPunct="1"/>
            <a:r>
              <a:rPr lang="pt-BR" smtClean="0">
                <a:sym typeface="Wingdings" pitchFamily="2" charset="2"/>
              </a:rPr>
              <a:t>EOF  indica quando o fim do arquivo (End-Of-File) é atingido. Nesse caso, o valor –1 e devolvido</a:t>
            </a:r>
          </a:p>
          <a:p>
            <a:pPr lvl="1" eaLnBrk="1" hangingPunct="1"/>
            <a:r>
              <a:rPr lang="pt-BR" smtClean="0">
                <a:sym typeface="Wingdings" pitchFamily="2" charset="2"/>
              </a:rPr>
              <a:t>SEEK_SET  indica o início do arquivo</a:t>
            </a:r>
          </a:p>
          <a:p>
            <a:pPr lvl="1" eaLnBrk="1" hangingPunct="1"/>
            <a:r>
              <a:rPr lang="pt-BR" smtClean="0">
                <a:sym typeface="Wingdings" pitchFamily="2" charset="2"/>
              </a:rPr>
              <a:t>SEEK_CUR  indica a posição atual do indicador do arquivo</a:t>
            </a:r>
          </a:p>
          <a:p>
            <a:pPr lvl="1" eaLnBrk="1" hangingPunct="1"/>
            <a:r>
              <a:rPr lang="pt-BR" smtClean="0">
                <a:sym typeface="Wingdings" pitchFamily="2" charset="2"/>
              </a:rPr>
              <a:t>SEEK_END  indica o fim do arquivo</a:t>
            </a:r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E34EE-A0A0-4942-B8AD-3ACA9B195681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Ponteiro de arquivo</a:t>
            </a:r>
            <a:endParaRPr lang="pt-BR" dirty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Contém várias informações sobre o arquivo como o nome, o status e a posição atual do indicador do arquivo.</a:t>
            </a:r>
          </a:p>
          <a:p>
            <a:pPr eaLnBrk="1" hangingPunct="1"/>
            <a:r>
              <a:rPr lang="pt-BR" smtClean="0"/>
              <a:t>É uma variável do tipo FILE (tudo maiúsculo).</a:t>
            </a:r>
          </a:p>
          <a:p>
            <a:pPr eaLnBrk="1" hangingPunct="1"/>
            <a:r>
              <a:rPr lang="pt-BR" smtClean="0"/>
              <a:t>Para ler ou escrever em arquivos, o programa precisa usar ponteiros de arquivos.</a:t>
            </a:r>
          </a:p>
          <a:p>
            <a:pPr eaLnBrk="1" hangingPunct="1"/>
            <a:r>
              <a:rPr lang="pt-BR" smtClean="0"/>
              <a:t>Para declarar uma variável do tipo ponteiro de arquivo, é só fazer:</a:t>
            </a:r>
          </a:p>
          <a:p>
            <a:pPr eaLnBrk="1" hangingPunct="1">
              <a:buFont typeface="Wingdings 2" pitchFamily="18" charset="2"/>
              <a:buNone/>
            </a:pPr>
            <a:endParaRPr lang="pt-BR" smtClean="0"/>
          </a:p>
          <a:p>
            <a:pPr eaLnBrk="1" hangingPunct="1">
              <a:buFont typeface="Wingdings 2" pitchFamily="18" charset="2"/>
              <a:buNone/>
            </a:pPr>
            <a:r>
              <a:rPr lang="pt-BR" smtClean="0"/>
              <a:t>		</a:t>
            </a:r>
            <a:r>
              <a:rPr lang="pt-BR" sz="4800" smtClean="0">
                <a:solidFill>
                  <a:srgbClr val="FFFF00"/>
                </a:solidFill>
              </a:rPr>
              <a:t>FILE</a:t>
            </a:r>
            <a:r>
              <a:rPr lang="pt-BR" sz="4800" smtClean="0"/>
              <a:t> </a:t>
            </a:r>
            <a:r>
              <a:rPr lang="pt-BR" sz="4800" smtClean="0">
                <a:solidFill>
                  <a:srgbClr val="92D050"/>
                </a:solidFill>
              </a:rPr>
              <a:t>*</a:t>
            </a:r>
            <a:r>
              <a:rPr lang="pt-BR" sz="4800" smtClean="0">
                <a:solidFill>
                  <a:srgbClr val="00B0F0"/>
                </a:solidFill>
              </a:rPr>
              <a:t>fp</a:t>
            </a:r>
            <a:r>
              <a:rPr lang="pt-BR" sz="4800" smtClean="0"/>
              <a:t>;</a:t>
            </a:r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160D0D-9486-43AB-985F-E9A6ED7BA5EB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Abrindo um arquivo</a:t>
            </a:r>
            <a:endParaRPr lang="pt-BR" dirty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 função </a:t>
            </a:r>
            <a:r>
              <a:rPr lang="pt-BR" smtClean="0">
                <a:solidFill>
                  <a:srgbClr val="00B0F0"/>
                </a:solidFill>
              </a:rPr>
              <a:t>fopen()</a:t>
            </a:r>
            <a:r>
              <a:rPr lang="pt-BR" smtClean="0"/>
              <a:t> abre uma stream para uso e associa um arquivo (em disco) a ela.</a:t>
            </a:r>
          </a:p>
          <a:p>
            <a:r>
              <a:rPr lang="pt-BR" smtClean="0"/>
              <a:t>O protótipo do fopen() é: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FILE *fopen(const char* nomearq, const char* modo);</a:t>
            </a:r>
          </a:p>
          <a:p>
            <a:endParaRPr lang="pt-BR" smtClean="0"/>
          </a:p>
          <a:p>
            <a:r>
              <a:rPr lang="pt-BR" smtClean="0"/>
              <a:t>nomearq </a:t>
            </a:r>
            <a:r>
              <a:rPr lang="pt-BR" smtClean="0">
                <a:sym typeface="Wingdings" pitchFamily="2" charset="2"/>
              </a:rPr>
              <a:t> string que indica o nome do arquivo. Pode-se incluir uma especificação de caminho.</a:t>
            </a:r>
          </a:p>
          <a:p>
            <a:r>
              <a:rPr lang="pt-BR" smtClean="0">
                <a:sym typeface="Wingdings" pitchFamily="2" charset="2"/>
              </a:rPr>
              <a:t>modo  indica como o arquivo será aberto.</a:t>
            </a:r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3B9714-0F73-49AC-83EA-9720CB7B3C6B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Abrindo um arquivo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285750" y="1600200"/>
          <a:ext cx="8572500" cy="482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44"/>
                <a:gridCol w="6929456"/>
              </a:tblGrid>
              <a:tr h="370864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Modo</a:t>
                      </a:r>
                      <a:endParaRPr lang="pt-BR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Descrição</a:t>
                      </a:r>
                      <a:endParaRPr lang="pt-BR" sz="1800" dirty="0"/>
                    </a:p>
                  </a:txBody>
                  <a:tcPr marT="45723" marB="45723"/>
                </a:tc>
              </a:tr>
              <a:tr h="370864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r</a:t>
                      </a:r>
                      <a:endParaRPr lang="pt-BR" sz="1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Abre</a:t>
                      </a:r>
                      <a:r>
                        <a:rPr lang="pt-BR" sz="1800" dirty="0" smtClean="0"/>
                        <a:t> um arquivo texto</a:t>
                      </a:r>
                      <a:r>
                        <a:rPr lang="pt-BR" sz="1800" baseline="0" dirty="0" smtClean="0"/>
                        <a:t> para leitura</a:t>
                      </a:r>
                      <a:endParaRPr lang="pt-BR" sz="1800" dirty="0"/>
                    </a:p>
                  </a:txBody>
                  <a:tcPr marT="45723" marB="45723"/>
                </a:tc>
              </a:tr>
              <a:tr h="370864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w</a:t>
                      </a:r>
                      <a:endParaRPr lang="pt-BR" sz="1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Cria</a:t>
                      </a:r>
                      <a:r>
                        <a:rPr lang="pt-BR" sz="1800" dirty="0" smtClean="0"/>
                        <a:t> um arquivo</a:t>
                      </a:r>
                      <a:r>
                        <a:rPr lang="pt-BR" sz="1800" baseline="0" dirty="0" smtClean="0"/>
                        <a:t> texto para escrita</a:t>
                      </a:r>
                      <a:endParaRPr lang="pt-BR" sz="1800" dirty="0"/>
                    </a:p>
                  </a:txBody>
                  <a:tcPr marT="45723" marB="45723"/>
                </a:tc>
              </a:tr>
              <a:tr h="370864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a</a:t>
                      </a:r>
                      <a:endParaRPr lang="pt-BR" sz="1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Anexa</a:t>
                      </a:r>
                      <a:r>
                        <a:rPr lang="pt-BR" sz="1800" dirty="0" smtClean="0"/>
                        <a:t> a um arquivo</a:t>
                      </a:r>
                      <a:r>
                        <a:rPr lang="pt-BR" sz="1800" baseline="0" dirty="0" smtClean="0"/>
                        <a:t> texto</a:t>
                      </a:r>
                      <a:endParaRPr lang="pt-BR" sz="1800" dirty="0"/>
                    </a:p>
                  </a:txBody>
                  <a:tcPr marT="45723" marB="45723"/>
                </a:tc>
              </a:tr>
              <a:tr h="370864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 smtClean="0"/>
                        <a:t>rb</a:t>
                      </a:r>
                      <a:endParaRPr lang="pt-BR" sz="1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um arquivo binário para</a:t>
                      </a:r>
                      <a:r>
                        <a:rPr lang="pt-BR" sz="1800" baseline="0" dirty="0" smtClean="0"/>
                        <a:t> leitura</a:t>
                      </a:r>
                      <a:endParaRPr lang="pt-BR" sz="1800" dirty="0"/>
                    </a:p>
                  </a:txBody>
                  <a:tcPr marT="45723" marB="45723"/>
                </a:tc>
              </a:tr>
              <a:tr h="370864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err="1" smtClean="0"/>
                        <a:t>wb</a:t>
                      </a:r>
                      <a:endParaRPr lang="pt-BR" sz="1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Cria um arquivo</a:t>
                      </a:r>
                      <a:r>
                        <a:rPr lang="pt-BR" sz="1800" baseline="0" dirty="0" smtClean="0"/>
                        <a:t> binário para escrita</a:t>
                      </a:r>
                      <a:endParaRPr lang="pt-BR" sz="1800" dirty="0"/>
                    </a:p>
                  </a:txBody>
                  <a:tcPr marT="45723" marB="45723"/>
                </a:tc>
              </a:tr>
              <a:tr h="370864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ab</a:t>
                      </a:r>
                      <a:endParaRPr lang="pt-BR" sz="1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Anexa a um arquivo binário</a:t>
                      </a:r>
                      <a:endParaRPr lang="pt-BR" sz="1800" dirty="0"/>
                    </a:p>
                  </a:txBody>
                  <a:tcPr marT="45723" marB="45723"/>
                </a:tc>
              </a:tr>
              <a:tr h="370864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r+</a:t>
                      </a:r>
                      <a:endParaRPr lang="pt-BR" sz="1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</a:t>
                      </a:r>
                      <a:r>
                        <a:rPr lang="pt-BR" sz="1800" baseline="0" dirty="0" smtClean="0"/>
                        <a:t> um arquivo texto para leitura e escrita</a:t>
                      </a:r>
                      <a:endParaRPr lang="pt-BR" sz="1800" dirty="0"/>
                    </a:p>
                  </a:txBody>
                  <a:tcPr marT="45723" marB="45723"/>
                </a:tc>
              </a:tr>
              <a:tr h="370864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w+</a:t>
                      </a:r>
                      <a:endParaRPr lang="pt-BR" sz="1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Cria um arquivo texto para leitura</a:t>
                      </a:r>
                      <a:r>
                        <a:rPr lang="pt-BR" sz="1800" baseline="0" dirty="0" smtClean="0"/>
                        <a:t> e escrita</a:t>
                      </a:r>
                      <a:endParaRPr lang="pt-BR" sz="1800" dirty="0"/>
                    </a:p>
                  </a:txBody>
                  <a:tcPr marT="45723" marB="45723"/>
                </a:tc>
              </a:tr>
              <a:tr h="370864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a+</a:t>
                      </a:r>
                      <a:endParaRPr lang="pt-BR" sz="1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Anexa ou cria um arquivo</a:t>
                      </a:r>
                      <a:r>
                        <a:rPr lang="pt-BR" sz="1800" baseline="0" dirty="0" smtClean="0"/>
                        <a:t> texto para leitura e escrita</a:t>
                      </a:r>
                      <a:endParaRPr lang="pt-BR" sz="1800" dirty="0"/>
                    </a:p>
                  </a:txBody>
                  <a:tcPr marT="45723" marB="45723"/>
                </a:tc>
              </a:tr>
              <a:tr h="370864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r+b</a:t>
                      </a:r>
                      <a:endParaRPr lang="pt-BR" sz="1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Abre um arquivo</a:t>
                      </a:r>
                      <a:r>
                        <a:rPr lang="pt-BR" sz="1800" baseline="0" dirty="0" smtClean="0"/>
                        <a:t> binário para leitura e escrita</a:t>
                      </a:r>
                      <a:endParaRPr lang="pt-BR" sz="1800" dirty="0"/>
                    </a:p>
                  </a:txBody>
                  <a:tcPr marT="45723" marB="45723"/>
                </a:tc>
              </a:tr>
              <a:tr h="370864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w+b</a:t>
                      </a:r>
                      <a:endParaRPr lang="pt-BR" sz="1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Cria um arquivo</a:t>
                      </a:r>
                      <a:r>
                        <a:rPr lang="pt-BR" sz="1800" baseline="0" dirty="0" smtClean="0"/>
                        <a:t> binário para leitura e escrita</a:t>
                      </a:r>
                      <a:endParaRPr lang="pt-BR" sz="1800" dirty="0"/>
                    </a:p>
                  </a:txBody>
                  <a:tcPr marT="45723" marB="45723"/>
                </a:tc>
              </a:tr>
              <a:tr h="370864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 smtClean="0"/>
                        <a:t>a+b</a:t>
                      </a:r>
                      <a:endParaRPr lang="pt-BR" sz="1800" b="1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Anexa ou cria um arquivo</a:t>
                      </a:r>
                      <a:r>
                        <a:rPr lang="pt-BR" sz="1800" baseline="0" dirty="0" smtClean="0"/>
                        <a:t> binário para leitura e escrita</a:t>
                      </a:r>
                      <a:endParaRPr lang="pt-BR" sz="1800" dirty="0"/>
                    </a:p>
                  </a:txBody>
                  <a:tcPr marT="45723" marB="45723"/>
                </a:tc>
              </a:tr>
            </a:tbl>
          </a:graphicData>
        </a:graphic>
      </p:graphicFrame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055BDB-9D6F-4137-8778-98C35CD41A12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3142</TotalTime>
  <Words>902</Words>
  <Application>Microsoft Office PowerPoint</Application>
  <PresentationFormat>Apresentação na tela (4:3)</PresentationFormat>
  <Paragraphs>161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Franklin Gothic Book</vt:lpstr>
      <vt:lpstr>Wingdings</vt:lpstr>
      <vt:lpstr>Wingdings 2</vt:lpstr>
      <vt:lpstr>Técnica</vt:lpstr>
      <vt:lpstr>Entrada e Saída com Arquivos</vt:lpstr>
      <vt:lpstr>introdução</vt:lpstr>
      <vt:lpstr>streams</vt:lpstr>
      <vt:lpstr>Fundamentos do sistema de arquivos</vt:lpstr>
      <vt:lpstr>Fundamentos do sistema de arquivos</vt:lpstr>
      <vt:lpstr>Fundamentos do sistema de arquivos</vt:lpstr>
      <vt:lpstr>Ponteiro de arquivo</vt:lpstr>
      <vt:lpstr>Abrindo um arquivo</vt:lpstr>
      <vt:lpstr>Abrindo um arquivo</vt:lpstr>
      <vt:lpstr>Abrindo um arquivo</vt:lpstr>
      <vt:lpstr>Abrindo um arquivo</vt:lpstr>
      <vt:lpstr>Fechando um arquivo</vt:lpstr>
      <vt:lpstr>Lendo e Escrevendo em arquivo</vt:lpstr>
      <vt:lpstr>Usando o fim de arquivo (end-of-file)</vt:lpstr>
      <vt:lpstr>Fseek() e e/s com acesso aleatório</vt:lpstr>
      <vt:lpstr>Rewind()</vt:lpstr>
      <vt:lpstr>bibliografia</vt:lpstr>
    </vt:vector>
  </TitlesOfParts>
  <Company>Abicudo's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Andre Costa</dc:creator>
  <cp:lastModifiedBy>Andre</cp:lastModifiedBy>
  <cp:revision>323</cp:revision>
  <dcterms:created xsi:type="dcterms:W3CDTF">2009-02-03T01:44:23Z</dcterms:created>
  <dcterms:modified xsi:type="dcterms:W3CDTF">2016-11-01T11:21:36Z</dcterms:modified>
</cp:coreProperties>
</file>