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6" r:id="rId13"/>
    <p:sldId id="265" r:id="rId14"/>
    <p:sldId id="275" r:id="rId15"/>
    <p:sldId id="266" r:id="rId16"/>
    <p:sldId id="267" r:id="rId17"/>
    <p:sldId id="268" r:id="rId18"/>
    <p:sldId id="269" r:id="rId19"/>
    <p:sldId id="273" r:id="rId20"/>
    <p:sldId id="277" r:id="rId21"/>
    <p:sldId id="279" r:id="rId22"/>
    <p:sldId id="280" r:id="rId23"/>
    <p:sldId id="281" r:id="rId24"/>
    <p:sldId id="282" r:id="rId25"/>
    <p:sldId id="283" r:id="rId26"/>
    <p:sldId id="270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E219-78BA-4AB5-840E-67AC033AED90}" type="datetimeFigureOut">
              <a:rPr lang="pt-BR" smtClean="0"/>
              <a:pPr/>
              <a:t>28/01/2013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32FF-FE47-4FE1-B975-8FFBF903130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E219-78BA-4AB5-840E-67AC033AED90}" type="datetimeFigureOut">
              <a:rPr lang="pt-BR" smtClean="0"/>
              <a:pPr/>
              <a:t>28/01/2013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32FF-FE47-4FE1-B975-8FFBF903130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E219-78BA-4AB5-840E-67AC033AED90}" type="datetimeFigureOut">
              <a:rPr lang="pt-BR" smtClean="0"/>
              <a:pPr/>
              <a:t>28/01/2013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32FF-FE47-4FE1-B975-8FFBF903130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E219-78BA-4AB5-840E-67AC033AED90}" type="datetimeFigureOut">
              <a:rPr lang="pt-BR" smtClean="0"/>
              <a:pPr/>
              <a:t>28/01/2013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32FF-FE47-4FE1-B975-8FFBF903130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E219-78BA-4AB5-840E-67AC033AED90}" type="datetimeFigureOut">
              <a:rPr lang="pt-BR" smtClean="0"/>
              <a:pPr/>
              <a:t>28/01/2013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32FF-FE47-4FE1-B975-8FFBF903130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E219-78BA-4AB5-840E-67AC033AED90}" type="datetimeFigureOut">
              <a:rPr lang="pt-BR" smtClean="0"/>
              <a:pPr/>
              <a:t>28/01/2013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32FF-FE47-4FE1-B975-8FFBF903130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E219-78BA-4AB5-840E-67AC033AED90}" type="datetimeFigureOut">
              <a:rPr lang="pt-BR" smtClean="0"/>
              <a:pPr/>
              <a:t>28/01/2013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32FF-FE47-4FE1-B975-8FFBF903130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E219-78BA-4AB5-840E-67AC033AED90}" type="datetimeFigureOut">
              <a:rPr lang="pt-BR" smtClean="0"/>
              <a:pPr/>
              <a:t>28/01/2013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32FF-FE47-4FE1-B975-8FFBF903130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E219-78BA-4AB5-840E-67AC033AED90}" type="datetimeFigureOut">
              <a:rPr lang="pt-BR" smtClean="0"/>
              <a:pPr/>
              <a:t>28/01/2013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32FF-FE47-4FE1-B975-8FFBF903130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E219-78BA-4AB5-840E-67AC033AED90}" type="datetimeFigureOut">
              <a:rPr lang="pt-BR" smtClean="0"/>
              <a:pPr/>
              <a:t>28/01/2013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32FF-FE47-4FE1-B975-8FFBF903130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2E219-78BA-4AB5-840E-67AC033AED90}" type="datetimeFigureOut">
              <a:rPr lang="pt-BR" smtClean="0"/>
              <a:pPr/>
              <a:t>28/01/2013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E32FF-FE47-4FE1-B975-8FFBF903130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2E219-78BA-4AB5-840E-67AC033AED90}" type="datetimeFigureOut">
              <a:rPr lang="pt-BR" smtClean="0"/>
              <a:pPr/>
              <a:t>28/01/2013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E32FF-FE47-4FE1-B975-8FFBF903130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3. Modelagem de sistemas discretos e híbridos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3.1.4. PID discreto</a:t>
            </a:r>
            <a:br>
              <a:rPr lang="pt-BR" dirty="0" smtClean="0"/>
            </a:br>
            <a:r>
              <a:rPr lang="pt-BR" dirty="0" smtClean="0"/>
              <a:t>Equações e diagrama</a:t>
            </a:r>
            <a:endParaRPr lang="pt-BR" dirty="0"/>
          </a:p>
        </p:txBody>
      </p:sp>
      <p:pic>
        <p:nvPicPr>
          <p:cNvPr id="35843" name="Picture 3" descr="C:\Users\Edinho\Edinho UFES\Controle\Análise e Modelagem de SD\Figuras Introdução\2011-08-02\021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2132856"/>
            <a:ext cx="4608512" cy="3312368"/>
          </a:xfrm>
          <a:prstGeom prst="rect">
            <a:avLst/>
          </a:prstGeom>
          <a:noFill/>
        </p:spPr>
      </p:pic>
      <p:pic>
        <p:nvPicPr>
          <p:cNvPr id="35844" name="Picture 4" descr="C:\Users\Edinho\Edinho UFES\Controle\Análise e Modelagem de SD\Figuras Introdução\2011-08-02\021_1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844824"/>
            <a:ext cx="3600400" cy="43204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Função de transferência e programa de Simulação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dirty="0" smtClean="0"/>
              <a:t>Exercício 3.3: Obtenha a Função de transferência do PID.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pt-BR" dirty="0" smtClean="0"/>
              <a:t>Exercício 3.4: faça um fluxograma detalhado e o programa computacional (rotina em </a:t>
            </a:r>
            <a:r>
              <a:rPr lang="pt-BR" dirty="0" err="1" smtClean="0"/>
              <a:t>Matlab</a:t>
            </a:r>
            <a:r>
              <a:rPr lang="pt-BR" dirty="0" smtClean="0"/>
              <a:t> ou linguagem </a:t>
            </a:r>
            <a:r>
              <a:rPr lang="pt-BR" dirty="0" err="1" smtClean="0"/>
              <a:t>qq</a:t>
            </a:r>
            <a:r>
              <a:rPr lang="pt-BR" dirty="0" smtClean="0"/>
              <a:t>) correspondente que “simule” o funcionamento do PID discreto  para entradas em degrau, rampa e senoidal. Teste para 4 conjuntos distintos de valores não nulos de T, </a:t>
            </a:r>
            <a:r>
              <a:rPr lang="pt-BR" dirty="0" err="1" smtClean="0"/>
              <a:t>K</a:t>
            </a:r>
            <a:r>
              <a:rPr lang="pt-BR" sz="2400" dirty="0" err="1" smtClean="0"/>
              <a:t>p</a:t>
            </a:r>
            <a:r>
              <a:rPr lang="pt-BR" dirty="0" smtClean="0"/>
              <a:t>, </a:t>
            </a:r>
            <a:r>
              <a:rPr lang="pt-BR" dirty="0" err="1" smtClean="0"/>
              <a:t>K</a:t>
            </a:r>
            <a:r>
              <a:rPr lang="pt-BR" sz="2400" dirty="0" err="1" smtClean="0"/>
              <a:t>d</a:t>
            </a:r>
            <a:r>
              <a:rPr lang="pt-BR" dirty="0" smtClean="0"/>
              <a:t> e K</a:t>
            </a:r>
            <a:r>
              <a:rPr lang="pt-BR" sz="2400" dirty="0" smtClean="0"/>
              <a:t>I</a:t>
            </a:r>
            <a:r>
              <a:rPr lang="pt-BR" dirty="0" smtClean="0"/>
              <a:t>. Analise. Não use o </a:t>
            </a:r>
            <a:r>
              <a:rPr lang="pt-BR" dirty="0" err="1" smtClean="0"/>
              <a:t>Simulink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3.2. Modelos de sistemas discretos</a:t>
            </a:r>
            <a:br>
              <a:rPr lang="pt-BR" dirty="0" smtClean="0"/>
            </a:br>
            <a:r>
              <a:rPr lang="pt-BR" dirty="0" smtClean="0"/>
              <a:t>Equações à diferenças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Exemplos no quadro:</a:t>
            </a:r>
          </a:p>
          <a:p>
            <a:pPr>
              <a:buNone/>
            </a:pPr>
            <a:endParaRPr lang="pt-BR" dirty="0" smtClean="0"/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Crescimento populacional. Coelhos.</a:t>
            </a:r>
          </a:p>
          <a:p>
            <a:pPr>
              <a:buFont typeface="Wingdings" pitchFamily="2" charset="2"/>
              <a:buChar char="Ø"/>
            </a:pPr>
            <a:endParaRPr lang="pt-BR" dirty="0" smtClean="0"/>
          </a:p>
          <a:p>
            <a:pPr>
              <a:buFont typeface="Wingdings" pitchFamily="2" charset="2"/>
              <a:buChar char="Ø"/>
            </a:pPr>
            <a:r>
              <a:rPr lang="pt-BR" dirty="0" smtClean="0"/>
              <a:t>Empréstimo, financiamento...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3.3 Discussão da </a:t>
            </a:r>
            <a:r>
              <a:rPr lang="pt-BR" dirty="0" err="1" smtClean="0"/>
              <a:t>discretização</a:t>
            </a:r>
            <a:r>
              <a:rPr lang="pt-BR" dirty="0" smtClean="0"/>
              <a:t> de sistemas contínuos – Estado Discreto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pt-BR" dirty="0" smtClean="0"/>
              <a:t>Primeira abordagem: Amostrando as variáveis das equações do sistema contínuo e substituindo as aproximações das derivadas.</a:t>
            </a:r>
          </a:p>
          <a:p>
            <a:pPr algn="just">
              <a:buFont typeface="Wingdings" pitchFamily="2" charset="2"/>
              <a:buChar char="Ø"/>
            </a:pPr>
            <a:r>
              <a:rPr lang="pt-BR" dirty="0" smtClean="0"/>
              <a:t>Segunda abordagem: Colocando um </a:t>
            </a:r>
            <a:r>
              <a:rPr lang="pt-BR" dirty="0" err="1" smtClean="0"/>
              <a:t>Hold</a:t>
            </a:r>
            <a:r>
              <a:rPr lang="pt-BR" dirty="0" smtClean="0"/>
              <a:t> de ordem zero na entrada do sistema contínuo e utilizando a transformada Z.</a:t>
            </a:r>
          </a:p>
          <a:p>
            <a:pPr algn="just">
              <a:buFont typeface="Wingdings" pitchFamily="2" charset="2"/>
              <a:buChar char="Ø"/>
            </a:pPr>
            <a:r>
              <a:rPr lang="pt-BR" dirty="0" smtClean="0"/>
              <a:t>Terceira abordagem: Utilizando a matriz de transição de estado contínua</a:t>
            </a:r>
            <a:r>
              <a:rPr lang="pt-BR" dirty="0" smtClean="0"/>
              <a:t>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3.3.1. Aproximação discreta das equações diferenciais - Circuito RLC</a:t>
            </a:r>
            <a:endParaRPr lang="pt-BR" dirty="0"/>
          </a:p>
        </p:txBody>
      </p:sp>
      <p:pic>
        <p:nvPicPr>
          <p:cNvPr id="39938" name="Picture 2" descr="C:\Users\Edinho\Edinho UFES\Controle\Análise e Modelagem de SD\Figuras Introdução\2011-08-02\022_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3744416" cy="1656184"/>
          </a:xfrm>
          <a:prstGeom prst="rect">
            <a:avLst/>
          </a:prstGeom>
          <a:noFill/>
        </p:spPr>
      </p:pic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683568" y="3532367"/>
            <a:ext cx="777686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Transformada de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Laplace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: E=RI+LSI+U,    I=CSU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Substituindo I na primeira equação tem-se: E=RCSU+LCSSU+U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Assim, a FT</a:t>
            </a:r>
            <a:r>
              <a:rPr kumimoji="0" lang="pt-BR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d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 diagrama reduzido entrada-saída é:  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9946" name="Picture 10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59832" y="5229200"/>
            <a:ext cx="2724150" cy="742950"/>
          </a:xfrm>
          <a:prstGeom prst="rect">
            <a:avLst/>
          </a:prstGeom>
          <a:noFill/>
        </p:spPr>
      </p:pic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9948" name="Picture 1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6136" y="2348880"/>
            <a:ext cx="1038225" cy="685800"/>
          </a:xfrm>
          <a:prstGeom prst="rect">
            <a:avLst/>
          </a:prstGeom>
          <a:noFill/>
        </p:spPr>
      </p:pic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9951" name="Picture 1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4088" y="1340768"/>
            <a:ext cx="2114550" cy="685800"/>
          </a:xfrm>
          <a:prstGeom prst="rect">
            <a:avLst/>
          </a:prstGeom>
          <a:noFill/>
        </p:spPr>
      </p:pic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3.3.1.1. Aproximação discreta das equações diferenciais com derivada causal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2400" b="1" dirty="0" smtClean="0"/>
              <a:t>Primeira tentativa</a:t>
            </a:r>
            <a:r>
              <a:rPr lang="pt-BR" sz="2400" dirty="0" smtClean="0"/>
              <a:t>: Considere as equações do circuito RLC mostrado em aula. Amostrando todas as variáveis envolvidas e utilizando a aproximação discreta da derivada, pode-se obter um modelo aproximado discreto para esse sistema.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2400" dirty="0" smtClean="0"/>
          </a:p>
        </p:txBody>
      </p:sp>
      <p:pic>
        <p:nvPicPr>
          <p:cNvPr id="2049" name="Picture 1" descr="C:\Users\Edinho\Edinho UFES\Controle\Análise e Modelagem de SD\Figuras Introdução\2011-08-02\022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140968"/>
            <a:ext cx="4752528" cy="3240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discreto aproximado do circuito RLC - Amostragem 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52528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2400" dirty="0" smtClean="0"/>
              <a:t>Substitui-se as aproximações discretas das derivadas nas equações contínuas e explicita-se as variáveis amostradas no instante K. 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24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pt-BR" sz="24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pt-BR" sz="24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pt-BR" sz="24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pt-BR" sz="24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pt-BR" sz="2400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dirty="0" err="1" smtClean="0"/>
              <a:t>I</a:t>
            </a:r>
            <a:r>
              <a:rPr lang="pt-BR" sz="1600" dirty="0" err="1" smtClean="0"/>
              <a:t>k</a:t>
            </a:r>
            <a:r>
              <a:rPr lang="pt-BR" sz="1600" dirty="0" smtClean="0"/>
              <a:t>-1</a:t>
            </a:r>
            <a:r>
              <a:rPr lang="pt-BR" sz="2400" dirty="0" smtClean="0"/>
              <a:t> e </a:t>
            </a:r>
            <a:r>
              <a:rPr lang="pt-BR" sz="2400" dirty="0" err="1" smtClean="0"/>
              <a:t>u</a:t>
            </a:r>
            <a:r>
              <a:rPr lang="pt-BR" sz="1600" dirty="0" err="1" smtClean="0"/>
              <a:t>k</a:t>
            </a:r>
            <a:r>
              <a:rPr lang="pt-BR" sz="1600" dirty="0" smtClean="0"/>
              <a:t>-1</a:t>
            </a:r>
            <a:r>
              <a:rPr lang="pt-BR" sz="2400" dirty="0" smtClean="0"/>
              <a:t> seriam as variáveis de estado discretas. Utilizando o bloco elementar do atraso unitário (1/Z), pode-se obter um diagrama de estado discreto, com as variáveis de estado nas saídas dos blocos atraso. Note que neste caso o período de amostragem “T” </a:t>
            </a:r>
            <a:r>
              <a:rPr lang="pt-BR" sz="2400" dirty="0" err="1" smtClean="0"/>
              <a:t>intervem</a:t>
            </a:r>
            <a:r>
              <a:rPr lang="pt-BR" sz="2400" dirty="0" smtClean="0"/>
              <a:t> no modelo como parâmetro.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2400" dirty="0" smtClean="0"/>
          </a:p>
        </p:txBody>
      </p:sp>
      <p:pic>
        <p:nvPicPr>
          <p:cNvPr id="43010" name="Picture 2" descr="C:\Users\Edinho\Edinho UFES\Controle\Análise e Modelagem de SD\Figuras Introdução\2011-08-02\022_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92896"/>
            <a:ext cx="3816424" cy="1872208"/>
          </a:xfrm>
          <a:prstGeom prst="rect">
            <a:avLst/>
          </a:prstGeom>
          <a:noFill/>
        </p:spPr>
      </p:pic>
      <p:pic>
        <p:nvPicPr>
          <p:cNvPr id="43011" name="Picture 3" descr="C:\Users\Edinho\Edinho UFES\Controle\Análise e Modelagem de SD\Figuras Introdução\2011-08-02\022_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276872"/>
            <a:ext cx="3888432" cy="18722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Diagrama de “estado” discreto do circuito RLC – Causalidade</a:t>
            </a:r>
            <a:endParaRPr lang="pt-BR" dirty="0"/>
          </a:p>
        </p:txBody>
      </p:sp>
      <p:pic>
        <p:nvPicPr>
          <p:cNvPr id="44034" name="Picture 2" descr="C:\Users\Edinho\Edinho UFES\Controle\Análise e Modelagem de SD\Figuras Introdução\2011-08-02\023_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9032" y="1988840"/>
            <a:ext cx="7132221" cy="3744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Equações de estado Discretas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2400" dirty="0" smtClean="0"/>
              <a:t>Para se obter as equações de estado discretas é necessário obter equações à diferenças de primeira ordem, onde do lado direito tem-se unicamente variáveis de estado discretas e variáveis independentes. O diagrama anterior e as equações correspondentes não possibilitam uma substituição adequada de variáveis. De fato, no instante k é necessário o valor de </a:t>
            </a:r>
            <a:r>
              <a:rPr lang="pt-BR" sz="2400" dirty="0" err="1" smtClean="0"/>
              <a:t>I</a:t>
            </a:r>
            <a:r>
              <a:rPr lang="pt-BR" sz="1800" dirty="0" err="1" smtClean="0"/>
              <a:t>k</a:t>
            </a:r>
            <a:r>
              <a:rPr lang="pt-BR" sz="2400" dirty="0" smtClean="0"/>
              <a:t> para o cálculo de </a:t>
            </a:r>
            <a:r>
              <a:rPr lang="pt-BR" sz="2400" dirty="0" err="1" smtClean="0"/>
              <a:t>u</a:t>
            </a:r>
            <a:r>
              <a:rPr lang="pt-BR" sz="1800" dirty="0" err="1" smtClean="0"/>
              <a:t>k</a:t>
            </a:r>
            <a:r>
              <a:rPr lang="pt-BR" sz="2400" dirty="0" smtClean="0"/>
              <a:t> e é necessário o valor de </a:t>
            </a:r>
            <a:r>
              <a:rPr lang="pt-BR" sz="2400" dirty="0" err="1" smtClean="0"/>
              <a:t>u</a:t>
            </a:r>
            <a:r>
              <a:rPr lang="pt-BR" sz="1800" dirty="0" err="1" smtClean="0"/>
              <a:t>k</a:t>
            </a:r>
            <a:r>
              <a:rPr lang="pt-BR" sz="2400" dirty="0" smtClean="0"/>
              <a:t> para o cálculo de </a:t>
            </a:r>
            <a:r>
              <a:rPr lang="pt-BR" sz="2400" dirty="0" err="1" smtClean="0"/>
              <a:t>I</a:t>
            </a:r>
            <a:r>
              <a:rPr lang="pt-BR" sz="1800" dirty="0" err="1" smtClean="0"/>
              <a:t>k</a:t>
            </a:r>
            <a:r>
              <a:rPr lang="pt-BR" sz="2400" dirty="0" smtClean="0"/>
              <a:t>. 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2400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dirty="0" smtClean="0"/>
              <a:t>A forma padrão das equações de estado discreta é: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24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pt-BR" sz="24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pt-BR" sz="24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pt-BR" sz="24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pt-BR" sz="24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pt-BR" sz="24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pt-BR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4941168"/>
            <a:ext cx="4037044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3.3.1.2. Aproximação discreta das equações diferenciais com derivada não causal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Podemos obter uma aproximação discreta do modelo do sistema como um “</a:t>
            </a:r>
            <a:r>
              <a:rPr lang="pt-BR" dirty="0" err="1" smtClean="0"/>
              <a:t>preditor</a:t>
            </a:r>
            <a:r>
              <a:rPr lang="pt-BR" dirty="0" smtClean="0"/>
              <a:t>” do estado do sistema num instante k+1,  a partir dos valores das entradas e estado no instante k, utilizando a expressão da derivada não causal.</a:t>
            </a:r>
          </a:p>
          <a:p>
            <a:pPr>
              <a:buNone/>
            </a:pPr>
            <a:r>
              <a:rPr lang="pt-BR" dirty="0" smtClean="0"/>
              <a:t>Avaliar essa abordagem na terceira parte do trabalho.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3.1  Memória e implementação de funções discretas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pt-BR" dirty="0" smtClean="0"/>
              <a:t>3.1.0. Operador Atraso ou Retardo unitário</a:t>
            </a:r>
          </a:p>
          <a:p>
            <a:pPr>
              <a:buNone/>
            </a:pPr>
            <a:r>
              <a:rPr lang="pt-BR" sz="2000" dirty="0" smtClean="0"/>
              <a:t>Considere T o período de amostragem:</a:t>
            </a:r>
          </a:p>
          <a:p>
            <a:pPr>
              <a:buNone/>
            </a:pPr>
            <a:endParaRPr lang="pt-BR" dirty="0" smtClean="0"/>
          </a:p>
        </p:txBody>
      </p:sp>
      <p:pic>
        <p:nvPicPr>
          <p:cNvPr id="11266" name="Picture 2" descr="C:\Users\Edinho\Edinho UFES\Controle\Análise e Modelagem de SD\Figuras Introdução\2011-08-02\018_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564904"/>
            <a:ext cx="6984776" cy="3960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Aproximação discreta do modelo de estado contínuo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0597" y="1772816"/>
            <a:ext cx="3130783" cy="720080"/>
          </a:xfrm>
          <a:prstGeom prst="rect">
            <a:avLst/>
          </a:prstGeom>
          <a:noFill/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1640" y="2708920"/>
            <a:ext cx="2874059" cy="864096"/>
          </a:xfrm>
          <a:prstGeom prst="rect">
            <a:avLst/>
          </a:prstGeom>
          <a:noFill/>
        </p:spPr>
      </p:pic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895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64088" y="2780928"/>
            <a:ext cx="1854926" cy="504056"/>
          </a:xfrm>
          <a:prstGeom prst="rect">
            <a:avLst/>
          </a:prstGeom>
          <a:noFill/>
        </p:spPr>
      </p:pic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238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67644" y="4365104"/>
            <a:ext cx="7258406" cy="432048"/>
          </a:xfrm>
          <a:prstGeom prst="rect">
            <a:avLst/>
          </a:prstGeom>
          <a:noFill/>
        </p:spPr>
      </p:pic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37528" y="5445224"/>
            <a:ext cx="2886080" cy="432048"/>
          </a:xfrm>
          <a:prstGeom prst="rect">
            <a:avLst/>
          </a:prstGeom>
          <a:noFill/>
        </p:spPr>
      </p:pic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0" y="695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via </a:t>
            </a:r>
            <a:r>
              <a:rPr lang="pt-BR" dirty="0" err="1" smtClean="0"/>
              <a:t>Matlab</a:t>
            </a:r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272506"/>
            <a:ext cx="68580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5295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792" y="1600200"/>
            <a:ext cx="681041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9306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</a:t>
            </a:r>
            <a:r>
              <a:rPr lang="pt-BR" dirty="0" smtClean="0"/>
              <a:t>proximação discreta da equação de estado via aproximação da derivada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2037" y="1681956"/>
            <a:ext cx="70199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7132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9212" y="1753394"/>
            <a:ext cx="650557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7538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0675" y="1762919"/>
            <a:ext cx="596265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1525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3.3.2. Segunda abordagem: </a:t>
            </a:r>
            <a:r>
              <a:rPr lang="pt-BR" dirty="0" err="1" smtClean="0"/>
              <a:t>Hold</a:t>
            </a:r>
            <a:r>
              <a:rPr lang="pt-BR" dirty="0" smtClean="0"/>
              <a:t> na entrada e transformada Z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BR" dirty="0" smtClean="0"/>
              <a:t>Obter uma aproximação discreta de </a:t>
            </a:r>
          </a:p>
          <a:p>
            <a:pPr>
              <a:buNone/>
            </a:pPr>
            <a:endParaRPr lang="pt-BR" dirty="0" smtClean="0"/>
          </a:p>
          <a:p>
            <a:pPr>
              <a:buNone/>
            </a:pPr>
            <a:endParaRPr lang="pt-BR" dirty="0"/>
          </a:p>
        </p:txBody>
      </p:sp>
      <p:pic>
        <p:nvPicPr>
          <p:cNvPr id="6" name="Picture 2" descr="C:\Users\Edinho\Edinho UFES\Controle\Análise e Modelagem de SD\Figuras Introdução\2011-08-02\023_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048" y="2204864"/>
            <a:ext cx="8454232" cy="29523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G(Z) = Z</a:t>
            </a:r>
            <a:r>
              <a:rPr lang="pt-BR" baseline="30000" dirty="0" smtClean="0"/>
              <a:t>-1</a:t>
            </a:r>
            <a:r>
              <a:rPr lang="pt-BR" dirty="0" smtClean="0"/>
              <a:t>  ou 1/Z</a:t>
            </a:r>
            <a:br>
              <a:rPr lang="pt-BR" dirty="0" smtClean="0"/>
            </a:br>
            <a:r>
              <a:rPr lang="pt-BR" sz="2200" b="1" dirty="0" smtClean="0"/>
              <a:t>O atraso unitário é o elemento básico de representação de sistemas discretos</a:t>
            </a:r>
            <a:endParaRPr lang="pt-BR" sz="2200" dirty="0"/>
          </a:p>
        </p:txBody>
      </p:sp>
      <p:pic>
        <p:nvPicPr>
          <p:cNvPr id="12290" name="Picture 2" descr="C:\Users\Edinho\Edinho UFES\Controle\Análise e Modelagem de SD\Figuras Introdução\2011-08-02\018_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628800"/>
            <a:ext cx="7704856" cy="48245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3.1.1. Integração de sinais discretos</a:t>
            </a:r>
            <a:br>
              <a:rPr lang="pt-BR" dirty="0" smtClean="0"/>
            </a:br>
            <a:r>
              <a:rPr lang="pt-BR" dirty="0" smtClean="0"/>
              <a:t>Aproximações</a:t>
            </a:r>
            <a:endParaRPr lang="pt-BR" dirty="0"/>
          </a:p>
        </p:txBody>
      </p:sp>
      <p:pic>
        <p:nvPicPr>
          <p:cNvPr id="13314" name="Picture 2" descr="C:\Users\Edinho\Edinho UFES\Controle\Análise e Modelagem de SD\Figuras Introdução\2011-08-02\018_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420888"/>
            <a:ext cx="7056784" cy="2880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Integral por baixo</a:t>
            </a:r>
            <a:endParaRPr lang="pt-BR" dirty="0"/>
          </a:p>
        </p:txBody>
      </p:sp>
      <p:pic>
        <p:nvPicPr>
          <p:cNvPr id="14338" name="Picture 2" descr="C:\Users\Edinho\Edinho UFES\Controle\Análise e Modelagem de SD\Figuras Introdução\2011-08-02\019_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340768"/>
            <a:ext cx="7920880" cy="5184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Integral por cima e</a:t>
            </a:r>
            <a:br>
              <a:rPr lang="pt-BR" dirty="0" smtClean="0"/>
            </a:br>
            <a:r>
              <a:rPr lang="pt-BR" dirty="0" smtClean="0"/>
              <a:t>integral trapezoidal</a:t>
            </a:r>
            <a:endParaRPr lang="pt-BR" dirty="0"/>
          </a:p>
        </p:txBody>
      </p:sp>
      <p:pic>
        <p:nvPicPr>
          <p:cNvPr id="15362" name="Picture 2" descr="C:\Users\Edinho\Edinho UFES\Controle\Análise e Modelagem de SD\Figuras Introdução\2011-08-02\019_2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556792"/>
            <a:ext cx="5688632" cy="2520280"/>
          </a:xfrm>
          <a:prstGeom prst="rect">
            <a:avLst/>
          </a:prstGeom>
          <a:noFill/>
        </p:spPr>
      </p:pic>
      <p:pic>
        <p:nvPicPr>
          <p:cNvPr id="15363" name="Picture 3" descr="C:\Users\Edinho\Edinho UFES\Controle\Análise e Modelagem de SD\Figuras Introdução\2011-08-02\019_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005064"/>
            <a:ext cx="7200800" cy="24482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3.1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dirty="0" smtClean="0"/>
              <a:t>3.1.1 Faça os diagramas de blocos das integrais por cima e trapezoidal.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dirty="0"/>
          </a:p>
          <a:p>
            <a:pPr marL="0" indent="0" algn="just">
              <a:spcBef>
                <a:spcPts val="0"/>
              </a:spcBef>
              <a:buNone/>
            </a:pPr>
            <a:r>
              <a:rPr lang="pt-BR" dirty="0" smtClean="0"/>
              <a:t>3.1.2 Escreva as equações à diferenças do método de Simpson e o diagrama correspondente.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dirty="0"/>
          </a:p>
          <a:p>
            <a:pPr marL="0" indent="0" algn="just">
              <a:spcBef>
                <a:spcPts val="0"/>
              </a:spcBef>
              <a:buNone/>
            </a:pPr>
            <a:r>
              <a:rPr lang="pt-BR" dirty="0" smtClean="0"/>
              <a:t>3.1.3 Explique o que os métodos de </a:t>
            </a:r>
            <a:r>
              <a:rPr lang="pt-BR" dirty="0" err="1" smtClean="0"/>
              <a:t>Runge-kutta</a:t>
            </a:r>
            <a:r>
              <a:rPr lang="pt-BR" dirty="0" smtClean="0"/>
              <a:t> tem a ver com tudo isso.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3.1.2. Derivada discreta causal</a:t>
            </a:r>
            <a:endParaRPr lang="pt-BR" dirty="0"/>
          </a:p>
        </p:txBody>
      </p:sp>
      <p:pic>
        <p:nvPicPr>
          <p:cNvPr id="16386" name="Picture 2" descr="C:\Users\Edinho\Edinho UFES\Controle\Análise e Modelagem de SD\Figuras Introdução\2011-08-02\020_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412776"/>
            <a:ext cx="7128792" cy="49685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3.1.3. Funções de Transferência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2400" dirty="0" smtClean="0"/>
              <a:t>Fazendo a transformada Z das equações à diferenças das funções anteriores, supondo condições iniciais nulas, pode-se obter as respectivas funções de transferência.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2400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dirty="0" smtClean="0"/>
              <a:t>Da Integral por baixo: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24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pt-BR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dirty="0" smtClean="0"/>
              <a:t>Da derivada: 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2400" dirty="0"/>
          </a:p>
          <a:p>
            <a:pPr marL="0" indent="0" algn="just">
              <a:spcBef>
                <a:spcPts val="0"/>
              </a:spcBef>
              <a:buNone/>
            </a:pPr>
            <a:endParaRPr lang="pt-BR" sz="24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pt-BR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dirty="0" smtClean="0"/>
              <a:t>Exercício 3.2: Obtenha as funções de transferência das outras aproximações discretas da Integral.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24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pt-BR" sz="2400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63888" y="3284984"/>
            <a:ext cx="2736304" cy="864096"/>
          </a:xfrm>
          <a:prstGeom prst="rect">
            <a:avLst/>
          </a:prstGeom>
          <a:noFill/>
        </p:spPr>
      </p:pic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63888" y="4437112"/>
            <a:ext cx="2736304" cy="8640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685</Words>
  <Application>Microsoft Office PowerPoint</Application>
  <PresentationFormat>Apresentação na tela (4:3)</PresentationFormat>
  <Paragraphs>79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3. Modelagem de sistemas discretos e híbridos</vt:lpstr>
      <vt:lpstr>3.1  Memória e implementação de funções discretas </vt:lpstr>
      <vt:lpstr>G(Z) = Z-1  ou 1/Z O atraso unitário é o elemento básico de representação de sistemas discretos</vt:lpstr>
      <vt:lpstr>3.1.1. Integração de sinais discretos Aproximações</vt:lpstr>
      <vt:lpstr>Integral por baixo</vt:lpstr>
      <vt:lpstr>Integral por cima e integral trapezoidal</vt:lpstr>
      <vt:lpstr>Exercício 3.1</vt:lpstr>
      <vt:lpstr>3.1.2. Derivada discreta causal</vt:lpstr>
      <vt:lpstr>3.1.3. Funções de Transferência</vt:lpstr>
      <vt:lpstr>3.1.4. PID discreto Equações e diagrama</vt:lpstr>
      <vt:lpstr>Função de transferência e programa de Simulação</vt:lpstr>
      <vt:lpstr>3.2. Modelos de sistemas discretos Equações à diferenças</vt:lpstr>
      <vt:lpstr>3.3 Discussão da discretização de sistemas contínuos – Estado Discreto</vt:lpstr>
      <vt:lpstr>3.3.1. Aproximação discreta das equações diferenciais - Circuito RLC</vt:lpstr>
      <vt:lpstr>3.3.1.1. Aproximação discreta das equações diferenciais com derivada causal</vt:lpstr>
      <vt:lpstr>Modelo discreto aproximado do circuito RLC - Amostragem T</vt:lpstr>
      <vt:lpstr>Diagrama de “estado” discreto do circuito RLC – Causalidade</vt:lpstr>
      <vt:lpstr>Equações de estado Discretas</vt:lpstr>
      <vt:lpstr>3.3.1.2. Aproximação discreta das equações diferenciais com derivada não causal</vt:lpstr>
      <vt:lpstr>Aproximação discreta do modelo de estado contínuo</vt:lpstr>
      <vt:lpstr>Modelagem via Matlab</vt:lpstr>
      <vt:lpstr>Exemplo</vt:lpstr>
      <vt:lpstr>Aproximação discreta da equação de estado via aproximação da derivada</vt:lpstr>
      <vt:lpstr>Exemplo</vt:lpstr>
      <vt:lpstr>Exemplo</vt:lpstr>
      <vt:lpstr>3.3.2. Segunda abordagem: Hold na entrada e transformada Z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Modelagem de sistemas discretos e híbridos</dc:title>
  <dc:creator>Edinho</dc:creator>
  <cp:lastModifiedBy>Edinho</cp:lastModifiedBy>
  <cp:revision>28</cp:revision>
  <dcterms:created xsi:type="dcterms:W3CDTF">2011-08-07T20:09:29Z</dcterms:created>
  <dcterms:modified xsi:type="dcterms:W3CDTF">2013-01-28T15:42:23Z</dcterms:modified>
</cp:coreProperties>
</file>