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0AB0-AF08-49E2-918D-BD1161A3EAC1}" type="datetimeFigureOut">
              <a:rPr lang="pt-BR" smtClean="0"/>
              <a:pPr/>
              <a:t>03/08/2011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CEBC-2EE4-4EAB-A504-E45711957C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e Modelagem de Sistemas dinâmicos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Notas </a:t>
            </a:r>
            <a:r>
              <a:rPr lang="pt-BR" smtClean="0"/>
              <a:t>de </a:t>
            </a:r>
            <a:r>
              <a:rPr lang="pt-BR" smtClean="0"/>
              <a:t>Aula 01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Edson de Paula Ferreira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Automação  RÍGIDA ou HARD 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Inicialmente a automação era viabilizada economicamente pelo uso intensivo e dedicado </a:t>
            </a:r>
            <a:r>
              <a:rPr lang="pt-BR" dirty="0" smtClean="0"/>
              <a:t>de </a:t>
            </a:r>
            <a:r>
              <a:rPr lang="pt-BR" dirty="0"/>
              <a:t>equipamento </a:t>
            </a:r>
            <a:r>
              <a:rPr lang="pt-BR" dirty="0" smtClean="0"/>
              <a:t>automático dedicado, </a:t>
            </a:r>
            <a:r>
              <a:rPr lang="pt-BR" dirty="0"/>
              <a:t>com elevado grau de automatismo. Assim, por exemplo, uma máquina automática, em geral muito cara, só era viável para fabricação de grandes lotes de peças idênticas. Caso a peça ou o produto sofresse alterações era necessário construir outra máquina.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Automação FLEXÍVEL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Atualmente, a automação </a:t>
            </a:r>
            <a:r>
              <a:rPr lang="pt-BR" dirty="0" err="1"/>
              <a:t>hard</a:t>
            </a:r>
            <a:r>
              <a:rPr lang="pt-BR" dirty="0"/>
              <a:t> convive com outra forma de automação denominada Automação FLEXÍVEL. A automação flexível, além do elevado grau de automatismo, incorpora  duas novas “qualidades”,  a VERSATILIDADE  e a ADAPTABILIDADE. Estas novas características possibilitam que se use um mesmo equipamento para automatizar sistemas diferentes. Assim o custo do equipamento é amortizado nos seus diversos usos ou aplicações.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 2: </a:t>
            </a:r>
            <a:r>
              <a:rPr lang="pt-BR" dirty="0"/>
              <a:t>Adaptabilidade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300" dirty="0"/>
              <a:t>A adaptabilidade, que possibilita ao sistema manter o seu desempenho face a alterações de características ou de entorno está diretamente relacionada com o grau de percepção, </a:t>
            </a:r>
            <a:r>
              <a:rPr lang="pt-BR" sz="3300" dirty="0" smtClean="0"/>
              <a:t>sensoriamento </a:t>
            </a:r>
            <a:r>
              <a:rPr lang="pt-BR" sz="3300" dirty="0"/>
              <a:t>ou </a:t>
            </a:r>
            <a:r>
              <a:rPr lang="pt-BR" sz="3300" dirty="0" smtClean="0"/>
              <a:t>instrumentação, </a:t>
            </a:r>
            <a:r>
              <a:rPr lang="pt-BR" sz="3300" dirty="0"/>
              <a:t>associado ao sistema de controle, bem como ao sistema de tratamento da informação sensorial. A adaptabilidade é hoje o maior atributo exigido nas atividades de exploração e na disseminação da automação na montagem industrial e fabricação manual.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 3: </a:t>
            </a:r>
            <a:r>
              <a:rPr lang="pt-BR" dirty="0"/>
              <a:t>Versatilidade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pt-BR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t-BR" dirty="0" smtClean="0"/>
              <a:t>A </a:t>
            </a:r>
            <a:r>
              <a:rPr lang="pt-BR" dirty="0"/>
              <a:t>versatilidade é o atributo mais genérico da automação flexível, ele foi propiciado pelo uso dos computadores digitais nos sistemas de controle, substituindo uma modificação de hardware por uma simples REPROGRAMAÇÃO.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Versatilidade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sz="2800" dirty="0" smtClean="0"/>
              <a:t>No controle </a:t>
            </a:r>
            <a:r>
              <a:rPr lang="pt-BR" sz="2800" dirty="0"/>
              <a:t>de processos contínuos, os controladores analógicos dedicados foram sendo substituídos por controladores lógico-programáveis, onde </a:t>
            </a:r>
            <a:r>
              <a:rPr lang="pt-BR" sz="2800" dirty="0" smtClean="0"/>
              <a:t>vários </a:t>
            </a:r>
            <a:r>
              <a:rPr lang="pt-BR" sz="2800" dirty="0"/>
              <a:t>algoritmos de controle digital podem ser implementados, sem modificação de hardware. Na automação da manufatura um exemplo seria uma célula flexível, que mediante reprogramações pode fabricar produtos diferentes.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100" dirty="0"/>
              <a:t>A reprogramação não é a única característica da </a:t>
            </a:r>
            <a:r>
              <a:rPr lang="pt-BR" sz="3100" dirty="0" smtClean="0"/>
              <a:t>automação </a:t>
            </a:r>
            <a:r>
              <a:rPr lang="pt-BR" sz="3100" dirty="0"/>
              <a:t>flexível, em aplicações  específicas a versatilidade incorpora outras características, como por exemplo na robótica, a </a:t>
            </a:r>
            <a:r>
              <a:rPr lang="pt-BR" sz="3100" dirty="0" smtClean="0"/>
              <a:t>POLIVALÊNCIA, </a:t>
            </a:r>
            <a:r>
              <a:rPr lang="pt-BR" sz="3100" dirty="0"/>
              <a:t>estabelecida pelo numero de graus de liberdade da cadeia mecânica articulada do robô.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100" dirty="0"/>
              <a:t> 	O desenvolvimento dos atributos </a:t>
            </a:r>
            <a:r>
              <a:rPr lang="pt-BR" sz="3100" dirty="0" smtClean="0"/>
              <a:t>anteriores </a:t>
            </a:r>
            <a:r>
              <a:rPr lang="pt-BR" sz="3100" dirty="0"/>
              <a:t>depende  estruturalmente do desenvolvimento do HARDWARE  associado, mas depende principalmente, </a:t>
            </a:r>
            <a:r>
              <a:rPr lang="pt-BR" sz="3100" dirty="0" smtClean="0"/>
              <a:t>em </a:t>
            </a:r>
            <a:r>
              <a:rPr lang="pt-BR" sz="3100" dirty="0"/>
              <a:t>termos de custo e tempo de desenvolvimento, do </a:t>
            </a:r>
            <a:r>
              <a:rPr lang="pt-BR" sz="3100" dirty="0" smtClean="0"/>
              <a:t>SOFTWARE associado.</a:t>
            </a:r>
            <a:endParaRPr lang="pt-BR" sz="31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Classificação pelo nível de </a:t>
            </a:r>
            <a:r>
              <a:rPr lang="pt-BR" dirty="0" smtClean="0"/>
              <a:t>intervenção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dirty="0"/>
              <a:t>Numa fábrica, as atividades podem ser organizadas segundo uma hierarquia, que estabelece níveis, onde cada nível pode ser objeto de agregação de sistemas automáticos, que </a:t>
            </a:r>
            <a:r>
              <a:rPr lang="pt-BR" dirty="0" err="1"/>
              <a:t>tambem</a:t>
            </a:r>
            <a:r>
              <a:rPr lang="pt-BR" dirty="0"/>
              <a:t> podem comunicar-se ou integrar-se aos outros níveis. Uma distribuição possível em níveis seria a </a:t>
            </a:r>
            <a:r>
              <a:rPr lang="pt-BR" dirty="0" smtClean="0"/>
              <a:t>seguinte: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na Automação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N : GESTÃO </a:t>
            </a:r>
            <a:r>
              <a:rPr lang="pt-BR" dirty="0"/>
              <a:t>(nível fábrica)</a:t>
            </a:r>
          </a:p>
          <a:p>
            <a:pPr>
              <a:buNone/>
            </a:pPr>
            <a:r>
              <a:rPr lang="pt-BR" dirty="0" smtClean="0"/>
              <a:t>N-1 :	COORDENAÇÃO </a:t>
            </a:r>
            <a:r>
              <a:rPr lang="pt-BR" dirty="0"/>
              <a:t>(nível setor</a:t>
            </a:r>
            <a:r>
              <a:rPr lang="pt-BR" dirty="0" smtClean="0"/>
              <a:t>)</a:t>
            </a:r>
            <a:r>
              <a:rPr lang="pt-BR" dirty="0"/>
              <a:t> </a:t>
            </a:r>
          </a:p>
          <a:p>
            <a:pPr>
              <a:buNone/>
            </a:pPr>
            <a:r>
              <a:rPr lang="pt-BR" dirty="0" smtClean="0"/>
              <a:t>N-2 : 		SUPERVISÃO </a:t>
            </a:r>
            <a:r>
              <a:rPr lang="pt-BR" dirty="0"/>
              <a:t>( nível processo ou célula)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A </a:t>
            </a:r>
            <a:r>
              <a:rPr lang="pt-BR" dirty="0"/>
              <a:t>supervisão poderia ser </a:t>
            </a:r>
            <a:r>
              <a:rPr lang="pt-BR" dirty="0" err="1" smtClean="0"/>
              <a:t>sub-dividida</a:t>
            </a:r>
            <a:r>
              <a:rPr lang="pt-BR" dirty="0" smtClean="0"/>
              <a:t> </a:t>
            </a:r>
            <a:r>
              <a:rPr lang="pt-BR" dirty="0"/>
              <a:t>em atividades :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dirty="0" smtClean="0"/>
              <a:t>	MONITORAMENTO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/>
              <a:t>	</a:t>
            </a:r>
            <a:r>
              <a:rPr lang="pt-BR" dirty="0" smtClean="0"/>
              <a:t>CONTROLE </a:t>
            </a:r>
            <a:r>
              <a:rPr lang="pt-BR" dirty="0"/>
              <a:t>DE QUALIDADE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dirty="0" smtClean="0"/>
              <a:t>	PREVISÃO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	EXPLICAÇÃO </a:t>
            </a:r>
            <a:r>
              <a:rPr lang="pt-BR" dirty="0"/>
              <a:t>DE COMPORTAMENTOS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dirty="0" smtClean="0"/>
              <a:t>	DIAGNÓSTICO </a:t>
            </a:r>
            <a:r>
              <a:rPr lang="pt-BR" dirty="0"/>
              <a:t>DE FALHAS 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dirty="0" smtClean="0"/>
              <a:t>	OTIMIZAÇÃO</a:t>
            </a:r>
            <a:endParaRPr lang="pt-BR" dirty="0"/>
          </a:p>
          <a:p>
            <a:pPr>
              <a:buNone/>
            </a:pPr>
            <a:r>
              <a:rPr lang="pt-BR" dirty="0"/>
              <a:t>		</a:t>
            </a:r>
            <a:r>
              <a:rPr lang="pt-BR" dirty="0" smtClean="0"/>
              <a:t>	TOMADA </a:t>
            </a:r>
            <a:r>
              <a:rPr lang="pt-BR" dirty="0"/>
              <a:t>DE DECISÕES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dirty="0" smtClean="0"/>
              <a:t>	SEQUENCIAMENTO (Controle de eventos discretos)</a:t>
            </a:r>
            <a:endParaRPr lang="pt-BR" dirty="0"/>
          </a:p>
          <a:p>
            <a:pPr>
              <a:buNone/>
            </a:pPr>
            <a:r>
              <a:rPr lang="pt-BR" dirty="0" smtClean="0"/>
              <a:t>1 : CONTROLE de Variáveis Físicas.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Variáveis Físicas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dirty="0"/>
              <a:t>Este último nível é o dos </a:t>
            </a:r>
            <a:r>
              <a:rPr lang="pt-BR" dirty="0" smtClean="0"/>
              <a:t>subsistemas </a:t>
            </a:r>
            <a:r>
              <a:rPr lang="pt-BR" dirty="0"/>
              <a:t>ou elementos que compõem um sistema ou processo. Neste nível são controladas as variáveis físicas do sistema ou processo. Temos então sistemas de controle automáticos de </a:t>
            </a:r>
            <a:r>
              <a:rPr lang="pt-BR" dirty="0" smtClean="0"/>
              <a:t>posição, </a:t>
            </a:r>
            <a:r>
              <a:rPr lang="pt-BR" dirty="0"/>
              <a:t>velocidade, </a:t>
            </a:r>
            <a:r>
              <a:rPr lang="pt-BR" dirty="0" smtClean="0"/>
              <a:t>aceleração, </a:t>
            </a:r>
            <a:r>
              <a:rPr lang="pt-BR" dirty="0"/>
              <a:t>força, temperatura, pressão, </a:t>
            </a:r>
            <a:r>
              <a:rPr lang="pt-BR" dirty="0" smtClean="0"/>
              <a:t>umidade, </a:t>
            </a:r>
            <a:r>
              <a:rPr lang="pt-BR" dirty="0"/>
              <a:t>vazão</a:t>
            </a:r>
            <a:r>
              <a:rPr lang="pt-BR" dirty="0" smtClean="0"/>
              <a:t>, etc</a:t>
            </a:r>
            <a:r>
              <a:rPr lang="pt-BR" dirty="0"/>
              <a:t>...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/>
          </a:bodyPr>
          <a:lstStyle/>
          <a:p>
            <a:r>
              <a:rPr lang="pt-BR" dirty="0" smtClean="0"/>
              <a:t>CONTROLE de Variáveis Físicas</a:t>
            </a:r>
            <a:br>
              <a:rPr lang="pt-BR" dirty="0" smtClean="0"/>
            </a:br>
            <a:r>
              <a:rPr lang="pt-BR" sz="3600" dirty="0" smtClean="0"/>
              <a:t>Classificação  dos problemas pela dinâmica dos sistemas envolvidos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6332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dirty="0" smtClean="0"/>
              <a:t>No </a:t>
            </a:r>
            <a:r>
              <a:rPr lang="pt-BR" dirty="0"/>
              <a:t>nível de controle das variáveis físicas, em função das especificações desejadas de comportamento ou desempenho e das características dinâmicas dos sistemas envolvidos, as soluções requeridas são completamente distintas, assim </a:t>
            </a:r>
            <a:r>
              <a:rPr lang="pt-BR" dirty="0" smtClean="0"/>
              <a:t>temos as diversas técnicas para a solução de problemas de Controle: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Cap</a:t>
            </a:r>
            <a:r>
              <a:rPr lang="pt-BR" b="1" dirty="0"/>
              <a:t> 1 : Aspectos Introdutórios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/>
              <a:t>1.1 : Escopo</a:t>
            </a:r>
            <a:endParaRPr lang="pt-BR" dirty="0"/>
          </a:p>
          <a:p>
            <a:pPr>
              <a:buNone/>
            </a:pPr>
            <a:r>
              <a:rPr lang="pt-BR" b="1" dirty="0"/>
              <a:t> </a:t>
            </a:r>
            <a:endParaRPr lang="pt-BR" dirty="0"/>
          </a:p>
          <a:p>
            <a:pPr marL="0" indent="0">
              <a:buNone/>
            </a:pPr>
            <a:r>
              <a:rPr lang="pt-BR" b="1" dirty="0" smtClean="0"/>
              <a:t>Atributo </a:t>
            </a:r>
            <a:r>
              <a:rPr lang="pt-BR" b="1" dirty="0"/>
              <a:t>1 : Automático, grau de automatismo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 	O conceito de sistema automático está intimamente ligado ao grau </a:t>
            </a:r>
            <a:r>
              <a:rPr lang="pt-BR" dirty="0" smtClean="0"/>
              <a:t>de intervenção </a:t>
            </a:r>
            <a:r>
              <a:rPr lang="pt-BR" dirty="0"/>
              <a:t>humana </a:t>
            </a:r>
            <a:r>
              <a:rPr lang="pt-BR" dirty="0" smtClean="0"/>
              <a:t>no  </a:t>
            </a:r>
            <a:r>
              <a:rPr lang="pt-BR" dirty="0"/>
              <a:t>sistema em questão. Assim, quanto menor for o grau de </a:t>
            </a:r>
            <a:r>
              <a:rPr lang="pt-BR" dirty="0" smtClean="0"/>
              <a:t>intervenção </a:t>
            </a:r>
            <a:r>
              <a:rPr lang="pt-BR" dirty="0"/>
              <a:t>do homem, mais automático é o sistema resultante e maior é o seu GRAU DE AUTOMATISMO.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CLÁSSICO ou analógico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sz="3700" dirty="0" smtClean="0"/>
              <a:t>As especificações </a:t>
            </a:r>
            <a:r>
              <a:rPr lang="pt-BR" sz="3700" dirty="0"/>
              <a:t>de </a:t>
            </a:r>
            <a:r>
              <a:rPr lang="pt-BR" sz="3700" dirty="0" smtClean="0"/>
              <a:t>desempenho são definidas no </a:t>
            </a:r>
            <a:r>
              <a:rPr lang="pt-BR" sz="3700" dirty="0"/>
              <a:t>domínio do tempo ou da </a:t>
            </a:r>
            <a:r>
              <a:rPr lang="pt-BR" sz="3700" dirty="0" smtClean="0"/>
              <a:t>frequência. O sistema é descrito </a:t>
            </a:r>
            <a:r>
              <a:rPr lang="pt-BR" sz="3700" dirty="0"/>
              <a:t>por equações diferenciais lineares e invariantes (parâmetros constantes</a:t>
            </a:r>
            <a:r>
              <a:rPr lang="pt-BR" sz="3700" dirty="0" smtClean="0"/>
              <a:t>). O </a:t>
            </a:r>
            <a:r>
              <a:rPr lang="pt-BR" sz="3700" dirty="0"/>
              <a:t>sistema </a:t>
            </a:r>
            <a:r>
              <a:rPr lang="pt-BR" sz="3700" dirty="0" smtClean="0"/>
              <a:t>é monovariável</a:t>
            </a:r>
            <a:r>
              <a:rPr lang="pt-BR" sz="3700" dirty="0"/>
              <a:t>, </a:t>
            </a:r>
            <a:r>
              <a:rPr lang="pt-BR" sz="3700" dirty="0" smtClean="0"/>
              <a:t>com </a:t>
            </a:r>
            <a:r>
              <a:rPr lang="pt-BR" sz="3700" dirty="0"/>
              <a:t>uma única variável de atuação, controle ou entrada e uma única variável a controlar ou </a:t>
            </a:r>
            <a:r>
              <a:rPr lang="pt-BR" sz="3700" dirty="0" smtClean="0"/>
              <a:t>saída.</a:t>
            </a:r>
            <a:endParaRPr lang="pt-BR" sz="3700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pt-BR" sz="3700" dirty="0" smtClean="0"/>
              <a:t>A </a:t>
            </a:r>
            <a:r>
              <a:rPr lang="pt-BR" sz="3700" dirty="0"/>
              <a:t>ferramenta matemática básica no controle analógico é a Transformada de </a:t>
            </a:r>
            <a:r>
              <a:rPr lang="pt-BR" sz="3700" dirty="0" err="1"/>
              <a:t>Laplace</a:t>
            </a:r>
            <a:r>
              <a:rPr lang="pt-BR" sz="3700" dirty="0"/>
              <a:t> (representação por funções de </a:t>
            </a:r>
            <a:r>
              <a:rPr lang="pt-BR" sz="3700" dirty="0" smtClean="0"/>
              <a:t>transferência).</a:t>
            </a:r>
            <a:endParaRPr lang="pt-BR" sz="37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dirty="0" smtClean="0"/>
              <a:t>O sistema é descrito </a:t>
            </a:r>
            <a:r>
              <a:rPr lang="pt-BR" dirty="0"/>
              <a:t>por equações à diferenças lineares e </a:t>
            </a:r>
            <a:r>
              <a:rPr lang="pt-BR" dirty="0" smtClean="0"/>
              <a:t>invariantes. O </a:t>
            </a:r>
            <a:r>
              <a:rPr lang="pt-BR" dirty="0"/>
              <a:t>sistema </a:t>
            </a:r>
            <a:r>
              <a:rPr lang="pt-BR" dirty="0" smtClean="0"/>
              <a:t>é monovariável e as  </a:t>
            </a:r>
            <a:r>
              <a:rPr lang="pt-BR" dirty="0"/>
              <a:t>especificações </a:t>
            </a:r>
            <a:r>
              <a:rPr lang="pt-BR" dirty="0" smtClean="0"/>
              <a:t>são domínio </a:t>
            </a:r>
            <a:r>
              <a:rPr lang="pt-BR" dirty="0"/>
              <a:t>do tempo ou frequência.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pt-BR" dirty="0" smtClean="0"/>
              <a:t>A </a:t>
            </a:r>
            <a:r>
              <a:rPr lang="pt-BR" dirty="0"/>
              <a:t>ferramenta matemática básica no controle digital é a Transformada  Z (representação por </a:t>
            </a:r>
            <a:r>
              <a:rPr lang="pt-BR" dirty="0" smtClean="0"/>
              <a:t>funções </a:t>
            </a:r>
            <a:r>
              <a:rPr lang="pt-BR" dirty="0"/>
              <a:t>de </a:t>
            </a:r>
            <a:r>
              <a:rPr lang="pt-BR" dirty="0" smtClean="0"/>
              <a:t>transferência </a:t>
            </a:r>
            <a:r>
              <a:rPr lang="pt-BR" dirty="0"/>
              <a:t>pulsada).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MODERNO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pt-BR" dirty="0" smtClean="0"/>
              <a:t>É uma designação genérica para a formulação de problemas com variáveis de estado, usualmente para sistemas lineares </a:t>
            </a:r>
            <a:r>
              <a:rPr lang="pt-BR" dirty="0"/>
              <a:t>e </a:t>
            </a:r>
            <a:r>
              <a:rPr lang="pt-BR" dirty="0" smtClean="0"/>
              <a:t>invariantes. O sistema pode ser multivariável, isso é, com </a:t>
            </a:r>
            <a:r>
              <a:rPr lang="pt-BR" dirty="0"/>
              <a:t>mais de uma entrada e/ou saída, com  especificações diversificadas, cada uma dando origem a uma técnica diferente.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pt-BR" dirty="0" smtClean="0"/>
              <a:t>As </a:t>
            </a:r>
            <a:r>
              <a:rPr lang="pt-BR" dirty="0"/>
              <a:t>ferramentas matemáticas básicas são a </a:t>
            </a:r>
            <a:r>
              <a:rPr lang="pt-BR" dirty="0" smtClean="0"/>
              <a:t>álgebra </a:t>
            </a:r>
            <a:r>
              <a:rPr lang="pt-BR" dirty="0"/>
              <a:t>linear e a análise matricial (representação por variáveis de estado).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CONTROLE </a:t>
            </a:r>
            <a:r>
              <a:rPr lang="pt-BR" dirty="0"/>
              <a:t>ÓTIMO :  sistema linear e invariante, com formulação de estado, onde os critérios são funções  de custo quadráticas, objetivando minimizar , por exemplo, tempo, combustível, energia, etc...</a:t>
            </a:r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CONTROLE </a:t>
            </a:r>
            <a:r>
              <a:rPr lang="pt-BR" dirty="0"/>
              <a:t>ESTOCÁSTICO : a informação sobre as variáveis é do tipo probabilística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r>
              <a:rPr lang="pt-BR" dirty="0" smtClean="0"/>
              <a:t>CONTROLE </a:t>
            </a:r>
            <a:r>
              <a:rPr lang="pt-BR" dirty="0"/>
              <a:t>NÃO LINEAR : dinâmica representada por um conjunto de equações não lineares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r>
              <a:rPr lang="pt-BR" dirty="0" smtClean="0"/>
              <a:t>CONTROLE </a:t>
            </a:r>
            <a:r>
              <a:rPr lang="pt-BR" dirty="0"/>
              <a:t>ADAPTATIVO : o sistema não é invariante</a:t>
            </a:r>
            <a:r>
              <a:rPr lang="pt-BR" dirty="0" smtClean="0"/>
              <a:t>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r>
              <a:rPr lang="pt-BR" dirty="0" smtClean="0"/>
              <a:t>CONTROLE INTELIGENTE </a:t>
            </a:r>
            <a:r>
              <a:rPr lang="pt-BR" dirty="0"/>
              <a:t>: </a:t>
            </a:r>
            <a:r>
              <a:rPr lang="pt-BR" dirty="0" err="1" smtClean="0"/>
              <a:t>Fuzzy</a:t>
            </a:r>
            <a:r>
              <a:rPr lang="pt-BR" dirty="0" smtClean="0"/>
              <a:t>, Neural, Genético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no ensino superior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800" dirty="0"/>
              <a:t>A relação </a:t>
            </a:r>
            <a:r>
              <a:rPr lang="pt-BR" sz="3800" dirty="0" smtClean="0"/>
              <a:t>anterior </a:t>
            </a:r>
            <a:r>
              <a:rPr lang="pt-BR" sz="3800" dirty="0"/>
              <a:t>não esgota o elenco de técnicas </a:t>
            </a:r>
            <a:r>
              <a:rPr lang="pt-BR" sz="3800" dirty="0" smtClean="0"/>
              <a:t>para o controle de variáveis físicas. </a:t>
            </a:r>
            <a:r>
              <a:rPr lang="pt-BR" sz="3800" dirty="0"/>
              <a:t>As três primeiras técnicas da lista são objeto das </a:t>
            </a:r>
            <a:r>
              <a:rPr lang="pt-BR" sz="3800" dirty="0" smtClean="0"/>
              <a:t>disciplinas obrigatórias </a:t>
            </a:r>
            <a:r>
              <a:rPr lang="pt-BR" sz="3800" dirty="0"/>
              <a:t>de controle automático dos cursos de graduação em Engenharia Elétrica e Engenharia de Computação. As outras técnicas da lista, bem como os problemas relativos aos níveis superiores de automação, são objeto de cursos de especialização, mestrado e doutorado em automação. Nos cursos de graduação de Engenharia de Automação  ou de Mecatrônica são </a:t>
            </a:r>
            <a:r>
              <a:rPr lang="pt-BR" sz="3800" dirty="0" err="1"/>
              <a:t>tambem</a:t>
            </a:r>
            <a:r>
              <a:rPr lang="pt-BR" sz="3800" dirty="0"/>
              <a:t> ministradas disciplinas de otimização e modelagem </a:t>
            </a:r>
            <a:r>
              <a:rPr lang="pt-BR" sz="3800" dirty="0" smtClean="0"/>
              <a:t>(redes </a:t>
            </a:r>
            <a:r>
              <a:rPr lang="pt-BR" sz="3800" dirty="0"/>
              <a:t>de </a:t>
            </a:r>
            <a:r>
              <a:rPr lang="pt-BR" sz="3800" dirty="0" err="1" smtClean="0"/>
              <a:t>Petri</a:t>
            </a:r>
            <a:r>
              <a:rPr lang="pt-BR" sz="3800" dirty="0"/>
              <a:t>) e controle de eventos discretos</a:t>
            </a:r>
            <a:r>
              <a:rPr lang="pt-BR" sz="3800" dirty="0" smtClean="0"/>
              <a:t>. O DEL/UFES oferece disciplinas optativas  como o Controle Inteligente, entre outras.</a:t>
            </a:r>
            <a:endParaRPr lang="pt-BR"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Automática – Automação</a:t>
            </a:r>
            <a:br>
              <a:rPr lang="pt-BR" b="1" dirty="0" smtClean="0"/>
            </a:br>
            <a:r>
              <a:rPr lang="pt-BR" b="1" dirty="0" smtClean="0"/>
              <a:t>Controle Automático</a:t>
            </a:r>
            <a:r>
              <a:rPr lang="pt-BR" b="1" dirty="0"/>
              <a:t>)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</a:t>
            </a:r>
            <a:r>
              <a:rPr lang="pt-BR" dirty="0"/>
              <a:t>automação é uma área de conhecimento, altamente diversificada, que pode ser caracterizada de diversas maneiras, uma delas seria </a:t>
            </a:r>
            <a:r>
              <a:rPr lang="pt-BR" dirty="0" smtClean="0"/>
              <a:t>através </a:t>
            </a:r>
            <a:r>
              <a:rPr lang="pt-BR" dirty="0"/>
              <a:t>da especificação das diversas matérias que concorrem para o seu estabelecimento e </a:t>
            </a:r>
            <a:r>
              <a:rPr lang="pt-BR" dirty="0" smtClean="0"/>
              <a:t>desenvolvimento. Como </a:t>
            </a:r>
            <a:r>
              <a:rPr lang="pt-BR" dirty="0"/>
              <a:t>isto seria penoso e pouco </a:t>
            </a:r>
            <a:r>
              <a:rPr lang="pt-BR" dirty="0" smtClean="0"/>
              <a:t>esclarecedor, </a:t>
            </a:r>
            <a:r>
              <a:rPr lang="pt-BR" dirty="0"/>
              <a:t>numa introdução, </a:t>
            </a:r>
            <a:r>
              <a:rPr lang="pt-BR" dirty="0" smtClean="0"/>
              <a:t>preferimos meramente classificá-la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Classificação por </a:t>
            </a:r>
            <a:r>
              <a:rPr lang="pt-BR" dirty="0"/>
              <a:t>área de </a:t>
            </a:r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Industrial </a:t>
            </a:r>
            <a:r>
              <a:rPr lang="pt-BR" dirty="0"/>
              <a:t>( fabricação de produtos, bens...)</a:t>
            </a:r>
          </a:p>
          <a:p>
            <a:r>
              <a:rPr lang="pt-BR" dirty="0" smtClean="0"/>
              <a:t>De </a:t>
            </a:r>
            <a:r>
              <a:rPr lang="pt-BR" dirty="0"/>
              <a:t>Serviços ( bancária, etc...)</a:t>
            </a:r>
          </a:p>
          <a:p>
            <a:r>
              <a:rPr lang="pt-BR" dirty="0" smtClean="0"/>
              <a:t>Médica</a:t>
            </a:r>
            <a:endParaRPr lang="pt-BR" dirty="0"/>
          </a:p>
          <a:p>
            <a:r>
              <a:rPr lang="pt-BR" dirty="0" smtClean="0"/>
              <a:t>De </a:t>
            </a:r>
            <a:r>
              <a:rPr lang="pt-BR" dirty="0"/>
              <a:t>atividades exploratórias ( nuclear, espacial, </a:t>
            </a:r>
            <a:r>
              <a:rPr lang="pt-BR" dirty="0" smtClean="0"/>
              <a:t>águas </a:t>
            </a:r>
            <a:r>
              <a:rPr lang="pt-BR" dirty="0"/>
              <a:t>profundas, mineração, vulcões, etc...)</a:t>
            </a:r>
          </a:p>
          <a:p>
            <a:r>
              <a:rPr lang="pt-BR" dirty="0"/>
              <a:t>- Etc...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Sendo </a:t>
            </a:r>
            <a:r>
              <a:rPr lang="pt-BR" dirty="0"/>
              <a:t>a gama de aplicações muito extensa, vamos nos ater à mais representativa delas que é a automação industrial, utilizando-a para melhor situar as disciplinas de graduação </a:t>
            </a:r>
            <a:r>
              <a:rPr lang="pt-BR" dirty="0" smtClean="0"/>
              <a:t>relativas ao CONTROLE </a:t>
            </a:r>
            <a:r>
              <a:rPr lang="pt-BR" dirty="0"/>
              <a:t>AUTOMÁTICO. </a:t>
            </a:r>
          </a:p>
          <a:p>
            <a:pPr marL="0" indent="0"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Automação Industrial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A automação industrial pode ser classificada de varias maneiras, faremos a seguir classificações por tipo de aplicação e natureza da automação. Em seguida explicitaremos a sua subdivisão em problemas por nível de intervenção e pela dinâmica dos sistemas envolvidos.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Classificação por tipo de aplicação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CONTROLE </a:t>
            </a:r>
            <a:r>
              <a:rPr lang="pt-BR" dirty="0"/>
              <a:t>DE PROCESSOS (contínuos) : Indústrias de papel, celulose, bebidas, siderurgia, refinarias, etc...</a:t>
            </a:r>
          </a:p>
          <a:p>
            <a:endParaRPr lang="pt-BR" dirty="0" smtClean="0"/>
          </a:p>
          <a:p>
            <a:r>
              <a:rPr lang="pt-BR" dirty="0" smtClean="0"/>
              <a:t>AUTOMAÇÃO </a:t>
            </a:r>
            <a:r>
              <a:rPr lang="pt-BR" dirty="0"/>
              <a:t>DA MANUFATURA ou da produção em partes discretas : Toda indústria que produz em lotes, como por exemplo, aviões, sapatos, parafusos, componentes, automóveis, etc...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Controle de Processos e Automação da Manufatura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Apesar de existirem algumas tecnologias específicas para a solução de problemas por área, atualmente as tecnologias de implementação estão sendo unificadas,  </a:t>
            </a:r>
            <a:r>
              <a:rPr lang="pt-BR" dirty="0"/>
              <a:t>na solução dos diversos problemas numa mesma indústria, mesmo que esta não seja híbrida por natureza como é a indústria de alimentos.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Classificação pela natureza da automação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Na sua evolução a automação incorporou novos atributos, além do grau de automatismo, desdobrando-se </a:t>
            </a:r>
            <a:r>
              <a:rPr lang="pt-BR" dirty="0" smtClean="0"/>
              <a:t>em: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 Automação </a:t>
            </a:r>
            <a:r>
              <a:rPr lang="pt-BR" dirty="0"/>
              <a:t>RÍGIDA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e </a:t>
            </a:r>
          </a:p>
          <a:p>
            <a:pPr marL="0" indent="0" algn="ctr">
              <a:buNone/>
            </a:pPr>
            <a:r>
              <a:rPr lang="pt-BR" dirty="0"/>
              <a:t>A</a:t>
            </a:r>
            <a:r>
              <a:rPr lang="pt-BR" dirty="0" smtClean="0"/>
              <a:t>utomação </a:t>
            </a:r>
            <a:r>
              <a:rPr lang="pt-BR" dirty="0"/>
              <a:t>FLEXÍVEL.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1222</Words>
  <Application>Microsoft Office PowerPoint</Application>
  <PresentationFormat>Apresentação na tela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Análise e Modelagem de Sistemas dinâmicos</vt:lpstr>
      <vt:lpstr>Cap 1 : Aspectos Introdutórios </vt:lpstr>
      <vt:lpstr>Automática – Automação Controle Automático) </vt:lpstr>
      <vt:lpstr>Classificação por área de aplicação</vt:lpstr>
      <vt:lpstr>Automação Industrial</vt:lpstr>
      <vt:lpstr>Automação Industrial</vt:lpstr>
      <vt:lpstr>Classificação por tipo de aplicação </vt:lpstr>
      <vt:lpstr>Controle de Processos e Automação da Manufatura</vt:lpstr>
      <vt:lpstr>Classificação pela natureza da automação </vt:lpstr>
      <vt:lpstr>Automação  RÍGIDA ou HARD   </vt:lpstr>
      <vt:lpstr>Automação FLEXÍVEL</vt:lpstr>
      <vt:lpstr>Atributo 2: Adaptabilidade</vt:lpstr>
      <vt:lpstr>Atributo 3: Versatilidade </vt:lpstr>
      <vt:lpstr>Versatilidade</vt:lpstr>
      <vt:lpstr>Outros Atributos</vt:lpstr>
      <vt:lpstr>Classificação pelo nível de intervenção</vt:lpstr>
      <vt:lpstr>Níveis na Automação</vt:lpstr>
      <vt:lpstr>CONTROLE de Variáveis Físicas</vt:lpstr>
      <vt:lpstr>CONTROLE de Variáveis Físicas Classificação  dos problemas pela dinâmica dos sistemas envolvidos </vt:lpstr>
      <vt:lpstr>CONTROLE CLÁSSICO ou analógico</vt:lpstr>
      <vt:lpstr>CONTROLE DIGITAL</vt:lpstr>
      <vt:lpstr>CONTROLE MODERNO</vt:lpstr>
      <vt:lpstr>OUTRAS TÉCNICAS</vt:lpstr>
      <vt:lpstr>Controle no ensino superior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Modelagem de Sistemas dinâmicos</dc:title>
  <dc:creator>Edinho</dc:creator>
  <cp:lastModifiedBy>Edinho</cp:lastModifiedBy>
  <cp:revision>34</cp:revision>
  <dcterms:created xsi:type="dcterms:W3CDTF">2011-08-03T11:50:07Z</dcterms:created>
  <dcterms:modified xsi:type="dcterms:W3CDTF">2011-08-03T13:50:52Z</dcterms:modified>
</cp:coreProperties>
</file>