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3" r:id="rId17"/>
    <p:sldId id="284" r:id="rId18"/>
    <p:sldId id="295" r:id="rId19"/>
    <p:sldId id="288" r:id="rId20"/>
    <p:sldId id="293" r:id="rId21"/>
    <p:sldId id="296" r:id="rId22"/>
    <p:sldId id="287" r:id="rId23"/>
    <p:sldId id="28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8" autoAdjust="0"/>
  </p:normalViewPr>
  <p:slideViewPr>
    <p:cSldViewPr>
      <p:cViewPr varScale="1">
        <p:scale>
          <a:sx n="70" d="100"/>
          <a:sy n="70" d="100"/>
        </p:scale>
        <p:origin x="-5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4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FBB5F-19CE-4343-AD40-260B87D6B6CC}" type="datetimeFigureOut">
              <a:rPr lang="pt-BR" smtClean="0"/>
              <a:pPr/>
              <a:t>07/08/2011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BF4C-2296-4757-9796-577314B6068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2952328"/>
          </a:xfrm>
        </p:spPr>
        <p:txBody>
          <a:bodyPr>
            <a:normAutofit/>
          </a:bodyPr>
          <a:lstStyle/>
          <a:p>
            <a:r>
              <a:rPr lang="pt-BR" dirty="0" smtClean="0"/>
              <a:t>2 – Modelagem </a:t>
            </a:r>
            <a:r>
              <a:rPr lang="pt-BR" dirty="0" smtClean="0"/>
              <a:t>matemática e representação de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sistemas </a:t>
            </a:r>
            <a:r>
              <a:rPr lang="pt-BR" dirty="0" smtClean="0"/>
              <a:t>contínuos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Diagramas de blocos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29614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Funções – Transformações</a:t>
            </a:r>
          </a:p>
          <a:p>
            <a:r>
              <a:rPr lang="pt-BR" dirty="0" smtClean="0"/>
              <a:t>Funções de </a:t>
            </a:r>
            <a:r>
              <a:rPr lang="pt-BR" dirty="0" smtClean="0"/>
              <a:t>transferência e estado</a:t>
            </a:r>
          </a:p>
          <a:p>
            <a:r>
              <a:rPr lang="pt-BR" dirty="0" smtClean="0"/>
              <a:t>Diagramas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Exercício </a:t>
            </a:r>
            <a:r>
              <a:rPr lang="pt-BR" dirty="0" smtClean="0"/>
              <a:t>2.3</a:t>
            </a:r>
            <a:r>
              <a:rPr lang="pt-BR" dirty="0" smtClean="0"/>
              <a:t>: modifique o PD abaixo para ter os dois ganhos ajustáveis e explicite o diagrama equivalente</a:t>
            </a:r>
            <a:endParaRPr lang="pt-BR" dirty="0"/>
          </a:p>
        </p:txBody>
      </p:sp>
      <p:pic>
        <p:nvPicPr>
          <p:cNvPr id="6146" name="Picture 2" descr="C:\Users\Edinho\Edinho UFES\Controle\Análise e Modelagem de SD\Figuras Introdução\2011-08-02\016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564904"/>
            <a:ext cx="6840760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Controlador Proporcional Integral Derivativo </a:t>
            </a:r>
            <a:endParaRPr lang="pt-BR" dirty="0"/>
          </a:p>
        </p:txBody>
      </p:sp>
      <p:pic>
        <p:nvPicPr>
          <p:cNvPr id="7170" name="Picture 2" descr="C:\Users\Edinho\Edinho UFES\Controle\Análise e Modelagem de SD\Figuras Introdução\2011-08-02\016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844824"/>
            <a:ext cx="7704856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Exercício </a:t>
            </a:r>
            <a:r>
              <a:rPr lang="pt-BR" dirty="0" smtClean="0"/>
              <a:t>2.4 : Verifique </a:t>
            </a:r>
            <a:r>
              <a:rPr lang="pt-BR" dirty="0" smtClean="0"/>
              <a:t>as equações abaixo e faça um diagrama equivalente</a:t>
            </a:r>
            <a:endParaRPr lang="pt-BR" dirty="0"/>
          </a:p>
        </p:txBody>
      </p:sp>
      <p:pic>
        <p:nvPicPr>
          <p:cNvPr id="8194" name="Picture 2" descr="C:\Users\Edinho\Edinho UFES\Controle\Análise e Modelagem de SD\Figuras Introdução\2011-08-02\016_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912768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2.5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Para a implementação mostrada abaixo, calcule os novos ganhos de controle PID em função dos ganhos do PID anterior. Faça o diagrama equiv..</a:t>
            </a:r>
            <a:endParaRPr lang="pt-BR" dirty="0"/>
          </a:p>
        </p:txBody>
      </p:sp>
      <p:pic>
        <p:nvPicPr>
          <p:cNvPr id="4" name="Picture 2" descr="C:\Users\Edinho\Desktop\pidcontinu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55576" y="3212976"/>
            <a:ext cx="7488832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Blocos em série ou cascata</a:t>
            </a:r>
            <a:br>
              <a:rPr lang="pt-BR" dirty="0" smtClean="0"/>
            </a:br>
            <a:r>
              <a:rPr lang="pt-BR" dirty="0" smtClean="0"/>
              <a:t>Fator de carga</a:t>
            </a:r>
            <a:endParaRPr lang="pt-BR" dirty="0"/>
          </a:p>
        </p:txBody>
      </p:sp>
      <p:pic>
        <p:nvPicPr>
          <p:cNvPr id="9218" name="Picture 2" descr="C:\Users\Edinho\Edinho UFES\Controle\Análise e Modelagem de SD\Figuras Introdução\2011-08-02\017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488832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Fator de Carga : exemplo</a:t>
            </a:r>
            <a:br>
              <a:rPr lang="pt-BR" dirty="0" smtClean="0"/>
            </a:br>
            <a:r>
              <a:rPr lang="pt-BR" sz="3100" dirty="0" smtClean="0"/>
              <a:t>Questão</a:t>
            </a:r>
            <a:r>
              <a:rPr lang="pt-BR" sz="3100" dirty="0" smtClean="0"/>
              <a:t>: como eliminar R1.C2 ?</a:t>
            </a:r>
            <a:endParaRPr lang="pt-BR" sz="3100" dirty="0"/>
          </a:p>
        </p:txBody>
      </p:sp>
      <p:pic>
        <p:nvPicPr>
          <p:cNvPr id="10242" name="Picture 2" descr="C:\Users\Edinho\Edinho UFES\Controle\Análise e Modelagem de SD\Figuras Introdução\2011-08-02\017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704856" cy="46805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2.3 Diagramas e Equações lineares</a:t>
            </a:r>
            <a:br>
              <a:rPr lang="pt-BR" dirty="0" smtClean="0"/>
            </a:br>
            <a:r>
              <a:rPr lang="pt-BR" sz="3100" dirty="0" smtClean="0"/>
              <a:t># equações independentes = # variáveis dependentes</a:t>
            </a:r>
            <a:endParaRPr lang="pt-BR" sz="31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800" dirty="0" smtClean="0"/>
              <a:t>Seja um sistema representado por 2 variáveis dependentes x1 e x2 e uma independente u, segundo as equações “independentes” abaixo.</a:t>
            </a:r>
          </a:p>
          <a:p>
            <a:pPr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800" dirty="0" smtClean="0"/>
              <a:t>Para </a:t>
            </a:r>
            <a:r>
              <a:rPr lang="pt-BR" sz="2800" dirty="0" smtClean="0"/>
              <a:t>representar </a:t>
            </a:r>
            <a:r>
              <a:rPr lang="pt-BR" sz="2800" dirty="0" smtClean="0"/>
              <a:t>este </a:t>
            </a:r>
            <a:r>
              <a:rPr lang="pt-BR" sz="2800" dirty="0" smtClean="0"/>
              <a:t>sistema por um diagrama </a:t>
            </a:r>
            <a:r>
              <a:rPr lang="pt-BR" sz="2800" dirty="0" smtClean="0"/>
              <a:t>utiliza-se </a:t>
            </a:r>
            <a:r>
              <a:rPr lang="pt-BR" sz="2800" dirty="0" smtClean="0"/>
              <a:t>somente uma </a:t>
            </a:r>
            <a:r>
              <a:rPr lang="pt-BR" sz="2800" dirty="0" smtClean="0"/>
              <a:t>equação independente </a:t>
            </a:r>
            <a:r>
              <a:rPr lang="pt-BR" sz="2800" dirty="0" smtClean="0"/>
              <a:t>por </a:t>
            </a:r>
            <a:r>
              <a:rPr lang="pt-BR" sz="2800" dirty="0" smtClean="0"/>
              <a:t>variável dependente. Exemplificar no quadro soluções certas e erradas.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8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800" dirty="0" smtClean="0"/>
              <a:t>Exercício 2.6: representar por um diagrama </a:t>
            </a:r>
            <a:r>
              <a:rPr lang="pt-BR" sz="2800" dirty="0" smtClean="0"/>
              <a:t>u</a:t>
            </a:r>
            <a:r>
              <a:rPr lang="pt-BR" sz="2800" dirty="0" smtClean="0"/>
              <a:t>m sistema de 3 equações a 3 variáveis dependentes e duas independentes.</a:t>
            </a:r>
            <a:endParaRPr lang="pt-BR" sz="28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032" y="2996952"/>
            <a:ext cx="2520280" cy="558924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2996952"/>
            <a:ext cx="2880320" cy="576064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2.4 Diagramas e equações diferenciais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 smtClean="0"/>
              <a:t>Pode-se </a:t>
            </a:r>
            <a:r>
              <a:rPr lang="pt-BR" sz="2400" dirty="0" smtClean="0"/>
              <a:t>representar um sistema contínuo caracterizado  por suas equações diferenciais, representando cada equação por blocos elementares de ganho e integração. </a:t>
            </a:r>
            <a:r>
              <a:rPr lang="pt-BR" sz="2400" dirty="0" smtClean="0"/>
              <a:t>Neste caso todas as variáveis e suas derivadas, segundo a ordem respectiva, são representadas. Se o número de integradores utilizados  é mínimo esse diagrama é denominado “de ESTADO”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pt-BR" sz="2400" dirty="0" smtClean="0"/>
              <a:t>Pode-se </a:t>
            </a:r>
            <a:r>
              <a:rPr lang="pt-BR" sz="2400" dirty="0" smtClean="0"/>
              <a:t>também fazer uma representação reduzida, unicamente com variáveis de entrada e saída, utilizando a Transformada de </a:t>
            </a:r>
            <a:r>
              <a:rPr lang="pt-BR" sz="2400" dirty="0" err="1" smtClean="0"/>
              <a:t>Laplace</a:t>
            </a:r>
            <a:r>
              <a:rPr lang="pt-BR" sz="2400" dirty="0" smtClean="0"/>
              <a:t> ou fazendo a redução do diagrama detalhado com os blocos elementares.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Representação reduzida Circuito RLC</a:t>
            </a:r>
            <a:endParaRPr lang="pt-BR" dirty="0"/>
          </a:p>
        </p:txBody>
      </p:sp>
      <p:pic>
        <p:nvPicPr>
          <p:cNvPr id="39938" name="Picture 2" descr="C:\Users\Edinho\Edinho UFES\Controle\Análise e Modelagem de SD\Figuras Introdução\2011-08-02\022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3744416" cy="1656184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83568" y="3532367"/>
            <a:ext cx="77768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Transformada de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Laplace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: E=RI+LSI+U,    I=CSU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Substituindo I na primeira equação tem-se: E=RCSU+LCSSU+U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Assim, a FT</a:t>
            </a:r>
            <a:r>
              <a:rPr kumimoji="0" lang="pt-B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 diagrama reduzido entrada-saída é:  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5229200"/>
            <a:ext cx="2724150" cy="742950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2348880"/>
            <a:ext cx="1038225" cy="685800"/>
          </a:xfrm>
          <a:prstGeom prst="rect">
            <a:avLst/>
          </a:prstGeom>
          <a:noFill/>
        </p:spPr>
      </p:pic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1340768"/>
            <a:ext cx="2114550" cy="6858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estado e ESTADO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600" dirty="0" smtClean="0"/>
              <a:t>O ESTADO de um sistema contínuo é caracterizado por um conjunto de variáveis dependentes, denominadas variáveis de estado, cujo conhecimento num instante inicial, além das variáveis independentes, é suficiente para descrever o comportamento do sistema.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600" dirty="0" smtClean="0"/>
              <a:t>Essas variáveis estarão representadas na saída dos blocos integradores num diagrama de estado.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600" dirty="0" smtClean="0"/>
              <a:t>O número </a:t>
            </a:r>
            <a:r>
              <a:rPr lang="pt-BR" sz="2600" dirty="0" smtClean="0"/>
              <a:t>“n” de </a:t>
            </a:r>
            <a:r>
              <a:rPr lang="pt-BR" sz="2600" dirty="0" smtClean="0"/>
              <a:t>variáveis de estado caracteriza a ORDEM do </a:t>
            </a:r>
            <a:r>
              <a:rPr lang="pt-BR" sz="2600" dirty="0" smtClean="0"/>
              <a:t>sistema. Sistema de ordem “n”.</a:t>
            </a:r>
            <a:endParaRPr lang="pt-BR" sz="2600" dirty="0" smtClean="0"/>
          </a:p>
          <a:p>
            <a:pPr algn="just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2.1 Elementos básicos de diagramas de blocos na representação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São 3 os elementos de um diagrama de blocos para representar sistemas contínuos ou discretos:</a:t>
            </a:r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Variáveis ou vetores de variáveis, representados por segmentos de reta orientados no sentido causal.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Funções ou transformações, representadas por blocos, com uma variável ou vetor de entrada e um de saída, no sentido causal.</a:t>
            </a:r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Somadores de variáveis ou funções.</a:t>
            </a:r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Obs.: Se o sistema é híbrido, um quarto elemento, que é a chave ideal, é também utilizado.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estado contínuo do circuito RLC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45059" name="Picture 3" descr="C:\Users\Edinho\Edinho UFES\Controle\Análise e Modelagem de SD\Figuras Introdução\2011-08-02\023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364929" cy="2880320"/>
          </a:xfrm>
          <a:prstGeom prst="rect">
            <a:avLst/>
          </a:prstGeom>
          <a:noFill/>
        </p:spPr>
      </p:pic>
      <p:pic>
        <p:nvPicPr>
          <p:cNvPr id="7" name="Picture 4" descr="C:\Users\Edinho\Edinho UFES\Controle\Análise e Modelagem de SD\Figuras Introdução\2011-08-02\023_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3"/>
            <a:ext cx="2304256" cy="15121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pt-BR" sz="4000" dirty="0" smtClean="0"/>
              <a:t>Equações </a:t>
            </a:r>
            <a:r>
              <a:rPr lang="pt-BR" sz="4000" dirty="0" smtClean="0"/>
              <a:t>de </a:t>
            </a:r>
            <a:r>
              <a:rPr lang="pt-BR" sz="4000" dirty="0" smtClean="0"/>
              <a:t>estado –  “n” equações diferenciais de primeira ordem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600" dirty="0" smtClean="0"/>
              <a:t>Pode-se </a:t>
            </a:r>
            <a:r>
              <a:rPr lang="pt-BR" sz="2600" dirty="0" smtClean="0"/>
              <a:t>rearrumar as equações do sistema explicitando todas as derivadas de primeira ordem. As equações das primeiras derivadas das variáveis de estado são as equações de estado do sistema</a:t>
            </a:r>
            <a:r>
              <a:rPr lang="pt-BR" sz="2600" dirty="0" smtClean="0"/>
              <a:t>. Do lado direito das equações tem-se exclusivamente as variáveis de estado e variáveis  independentes.</a:t>
            </a:r>
            <a:endParaRPr lang="pt-BR" sz="2600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4" name="Picture 4" descr="C:\Users\Edinho\Edinho UFES\Controle\Análise e Modelagem de SD\Figuras Introdução\2011-08-02\023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933056"/>
            <a:ext cx="3528392" cy="2304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Redução do diagrama de estado do circuito RLC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dirty="0" smtClean="0"/>
              <a:t>No quadro, fazer o diagrama de estado do circuito RLC anterior e obter o diagrama reduzido entrada/saída, reduzindo o diagrama de estado. O sistema é de segunda ordem.</a:t>
            </a:r>
          </a:p>
          <a:p>
            <a:pPr algn="just">
              <a:buNone/>
            </a:pPr>
            <a:r>
              <a:rPr lang="pt-BR" dirty="0" smtClean="0"/>
              <a:t>Obs. As variáveis de estado são a corrente no indutor e tensão no capacitor. De fato esses são os elementos “acumuladores de energia” e seus valores iniciais são necessários para descrever o comportamento do circuito.</a:t>
            </a:r>
          </a:p>
          <a:p>
            <a:pPr algn="just"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Autofit/>
          </a:bodyPr>
          <a:lstStyle/>
          <a:p>
            <a:r>
              <a:rPr lang="pt-BR" sz="3600" dirty="0" smtClean="0"/>
              <a:t>Sistemas de translação MFK e Rotação JB: diagramas </a:t>
            </a:r>
            <a:r>
              <a:rPr lang="pt-BR" sz="3600" dirty="0" smtClean="0"/>
              <a:t>de estado </a:t>
            </a:r>
            <a:r>
              <a:rPr lang="pt-BR" sz="3600" dirty="0" smtClean="0"/>
              <a:t>e </a:t>
            </a:r>
            <a:r>
              <a:rPr lang="pt-BR" sz="3600" dirty="0" smtClean="0"/>
              <a:t>reduzido e equações de estado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 smtClean="0"/>
              <a:t>No quadro, dar exemplos de modelagem e representação por diagramas de sistemas de rotação e translação.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mtClean="0"/>
              <a:t>Exercício 2.7 </a:t>
            </a:r>
            <a:r>
              <a:rPr lang="pt-BR" dirty="0" smtClean="0"/>
              <a:t>: Obter as equações  e os diagramas de estado e reduzido (escolhendo entrada e saída) para os sistemas de translação e rotação do </a:t>
            </a:r>
            <a:r>
              <a:rPr lang="pt-BR" dirty="0" err="1" smtClean="0"/>
              <a:t>Kuo</a:t>
            </a:r>
            <a:r>
              <a:rPr lang="pt-BR" dirty="0" smtClean="0"/>
              <a:t>, exercícios 4.1,4.2 e 4.3.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2.2 </a:t>
            </a:r>
            <a:r>
              <a:rPr lang="pt-BR" sz="3600" dirty="0" smtClean="0"/>
              <a:t>Implementação de funções contínuas </a:t>
            </a:r>
            <a:r>
              <a:rPr lang="pt-BR" sz="3600" dirty="0" smtClean="0"/>
              <a:t>com amplificadores operacionais (Kuo4.9)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1026" name="Picture 2" descr="C:\Users\Edinho\Edinho UFES\Controle\Análise e Modelagem de SD\Figuras Introdução\2011-08-02\014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7272808" cy="4824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/>
          </a:bodyPr>
          <a:lstStyle/>
          <a:p>
            <a:r>
              <a:rPr lang="pt-BR" dirty="0" smtClean="0"/>
              <a:t>Função Integral – </a:t>
            </a:r>
            <a:r>
              <a:rPr lang="pt-BR" dirty="0" smtClean="0"/>
              <a:t>G(S) = S</a:t>
            </a:r>
            <a:r>
              <a:rPr lang="pt-BR" baseline="30000" dirty="0" smtClean="0"/>
              <a:t>-1</a:t>
            </a:r>
            <a:r>
              <a:rPr lang="pt-BR" dirty="0" smtClean="0"/>
              <a:t>  ou 1/S</a:t>
            </a:r>
            <a:br>
              <a:rPr lang="pt-BR" dirty="0" smtClean="0"/>
            </a:br>
            <a:r>
              <a:rPr lang="pt-BR" sz="2000" b="1" dirty="0" smtClean="0"/>
              <a:t>O </a:t>
            </a:r>
            <a:r>
              <a:rPr lang="pt-BR" sz="2000" b="1" dirty="0" smtClean="0"/>
              <a:t>Integrador é o elemento básico de representação de sistemas </a:t>
            </a:r>
            <a:r>
              <a:rPr lang="pt-BR" sz="2000" b="1" dirty="0" smtClean="0"/>
              <a:t>contínuos</a:t>
            </a:r>
            <a:br>
              <a:rPr lang="pt-BR" sz="2000" b="1" dirty="0" smtClean="0"/>
            </a:br>
            <a:r>
              <a:rPr lang="pt-BR" dirty="0" smtClean="0"/>
              <a:t> </a:t>
            </a:r>
            <a:r>
              <a:rPr lang="pt-BR" sz="2800" dirty="0" smtClean="0"/>
              <a:t>exercício </a:t>
            </a:r>
            <a:r>
              <a:rPr lang="pt-BR" sz="2800" dirty="0" smtClean="0"/>
              <a:t>2.1</a:t>
            </a:r>
            <a:endParaRPr lang="pt-BR" sz="2800" b="1" dirty="0"/>
          </a:p>
        </p:txBody>
      </p:sp>
      <p:pic>
        <p:nvPicPr>
          <p:cNvPr id="2050" name="Picture 2" descr="C:\Users\Edinho\Edinho UFES\Controle\Análise e Modelagem de SD\Figuras Introdução\2011-08-02\014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348880"/>
            <a:ext cx="5112568" cy="40324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Função Proporcional Integral </a:t>
            </a:r>
            <a:endParaRPr lang="pt-BR" dirty="0"/>
          </a:p>
        </p:txBody>
      </p:sp>
      <p:pic>
        <p:nvPicPr>
          <p:cNvPr id="3074" name="Picture 2" descr="C:\Users\Edinho\Edinho UFES\Controle\Análise e Modelagem de SD\Figuras Introdução\2011-08-02\014_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556792"/>
            <a:ext cx="2880320" cy="1152128"/>
          </a:xfrm>
          <a:prstGeom prst="rect">
            <a:avLst/>
          </a:prstGeom>
          <a:noFill/>
        </p:spPr>
      </p:pic>
      <p:pic>
        <p:nvPicPr>
          <p:cNvPr id="3075" name="Picture 3" descr="C:\Users\Edinho\Edinho UFES\Controle\Análise e Modelagem de SD\Figuras Introdução\2011-08-02\015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36912"/>
            <a:ext cx="5904656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 e diagrama de blocos</a:t>
            </a:r>
            <a:endParaRPr lang="pt-BR" dirty="0"/>
          </a:p>
        </p:txBody>
      </p:sp>
      <p:pic>
        <p:nvPicPr>
          <p:cNvPr id="4098" name="Picture 2" descr="C:\Users\Edinho\Edinho UFES\Controle\Análise e Modelagem de SD\Figuras Introdução\2011-08-02\015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32856"/>
            <a:ext cx="6912768" cy="44644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</a:t>
            </a:r>
            <a:r>
              <a:rPr lang="pt-BR" dirty="0" smtClean="0"/>
              <a:t>2.2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No PI anterior </a:t>
            </a:r>
            <a:r>
              <a:rPr lang="pt-BR" dirty="0" err="1" smtClean="0"/>
              <a:t>Kp</a:t>
            </a:r>
            <a:r>
              <a:rPr lang="pt-BR" dirty="0" smtClean="0"/>
              <a:t>=1 e Ki=Ri.Ci. Implemente uma solução com </a:t>
            </a:r>
            <a:r>
              <a:rPr lang="pt-BR" dirty="0" err="1" smtClean="0"/>
              <a:t>Kp</a:t>
            </a:r>
            <a:r>
              <a:rPr lang="pt-BR" dirty="0" smtClean="0"/>
              <a:t> variável e mostre o diagrama de blocos.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geral de funções contínuas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Pode-se representar o PI anterior pelo sistema realimentado abaixo, com o inverso da função desejada na realimentação.</a:t>
            </a:r>
            <a:endParaRPr lang="pt-BR" dirty="0"/>
          </a:p>
        </p:txBody>
      </p:sp>
      <p:pic>
        <p:nvPicPr>
          <p:cNvPr id="5122" name="Picture 2" descr="C:\Users\Edinho\Edinho UFES\Controle\Análise e Modelagem de SD\Figuras Introdução\2011-08-02\015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140968"/>
            <a:ext cx="6696744" cy="3024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Implementação geral de funções contínuas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Quando </a:t>
            </a:r>
            <a:r>
              <a:rPr lang="pt-BR" dirty="0" smtClean="0"/>
              <a:t>se quer </a:t>
            </a:r>
            <a:r>
              <a:rPr lang="pt-BR" dirty="0" smtClean="0"/>
              <a:t>obter uma </a:t>
            </a:r>
            <a:r>
              <a:rPr lang="pt-BR" dirty="0" smtClean="0"/>
              <a:t>determinada função implementa-se </a:t>
            </a:r>
            <a:r>
              <a:rPr lang="pt-BR" dirty="0" smtClean="0"/>
              <a:t>a sua inversa na realimentação de um operacional.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O operacional possibilita a implementação de blocos funcionais em série, pois “desacopla” as funções implementadas, não permitindo o “carregamento” entre blocos (exemplo adiante).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799</Words>
  <Application>Microsoft Office PowerPoint</Application>
  <PresentationFormat>Apresentação na tela (4:3)</PresentationFormat>
  <Paragraphs>64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2 – Modelagem matemática e representação de sistemas contínuos  Diagramas de blocos</vt:lpstr>
      <vt:lpstr>2.1 Elementos básicos de diagramas de blocos na representação de sistemas</vt:lpstr>
      <vt:lpstr>2.2 Implementação de funções contínuas com amplificadores operacionais (Kuo4.9)</vt:lpstr>
      <vt:lpstr>Função Integral – G(S) = S-1  ou 1/S O Integrador é o elemento básico de representação de sistemas contínuos  exercício 2.1</vt:lpstr>
      <vt:lpstr>Função Proporcional Integral </vt:lpstr>
      <vt:lpstr>Equações e diagrama de blocos</vt:lpstr>
      <vt:lpstr>Exercício 2.2</vt:lpstr>
      <vt:lpstr>Implementação geral de funções contínuas</vt:lpstr>
      <vt:lpstr>Implementação geral de funções contínuas</vt:lpstr>
      <vt:lpstr>Exercício 2.3: modifique o PD abaixo para ter os dois ganhos ajustáveis e explicite o diagrama equivalente</vt:lpstr>
      <vt:lpstr>Controlador Proporcional Integral Derivativo </vt:lpstr>
      <vt:lpstr>Exercício 2.4 : Verifique as equações abaixo e faça um diagrama equivalente</vt:lpstr>
      <vt:lpstr>Exercício 2.5</vt:lpstr>
      <vt:lpstr>Blocos em série ou cascata Fator de carga</vt:lpstr>
      <vt:lpstr>Fator de Carga : exemplo Questão: como eliminar R1.C2 ?</vt:lpstr>
      <vt:lpstr>2.3 Diagramas e Equações lineares # equações independentes = # variáveis dependentes</vt:lpstr>
      <vt:lpstr>2.4 Diagramas e equações diferenciais</vt:lpstr>
      <vt:lpstr>Representação reduzida Circuito RLC</vt:lpstr>
      <vt:lpstr>Diagramas de estado e ESTADO</vt:lpstr>
      <vt:lpstr>Diagrama de estado contínuo do circuito RLC</vt:lpstr>
      <vt:lpstr>Equações de estado –  “n” equações diferenciais de primeira ordem</vt:lpstr>
      <vt:lpstr>Redução do diagrama de estado do circuito RLC</vt:lpstr>
      <vt:lpstr>Sistemas de translação MFK e Rotação JB: diagramas de estado e reduzido e equações de estado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– Modelagem matemática Sistemas contínuos e discretos</dc:title>
  <dc:creator>Edinho</dc:creator>
  <cp:lastModifiedBy>Edinho</cp:lastModifiedBy>
  <cp:revision>127</cp:revision>
  <dcterms:created xsi:type="dcterms:W3CDTF">2011-08-06T15:33:08Z</dcterms:created>
  <dcterms:modified xsi:type="dcterms:W3CDTF">2011-08-07T20:26:33Z</dcterms:modified>
</cp:coreProperties>
</file>