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ctiveX/activeX1.xml" ContentType="application/vnd.ms-office.activeX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5">
  <p:sldMasterIdLst>
    <p:sldMasterId id="2147483765" r:id="rId1"/>
  </p:sldMasterIdLst>
  <p:notesMasterIdLst>
    <p:notesMasterId r:id="rId30"/>
  </p:notesMasterIdLst>
  <p:handoutMasterIdLst>
    <p:handoutMasterId r:id="rId31"/>
  </p:handoutMasterIdLst>
  <p:sldIdLst>
    <p:sldId id="256" r:id="rId2"/>
    <p:sldId id="701" r:id="rId3"/>
    <p:sldId id="702" r:id="rId4"/>
    <p:sldId id="703" r:id="rId5"/>
    <p:sldId id="494" r:id="rId6"/>
    <p:sldId id="544" r:id="rId7"/>
    <p:sldId id="545" r:id="rId8"/>
    <p:sldId id="546" r:id="rId9"/>
    <p:sldId id="547" r:id="rId10"/>
    <p:sldId id="548" r:id="rId11"/>
    <p:sldId id="653" r:id="rId12"/>
    <p:sldId id="650" r:id="rId13"/>
    <p:sldId id="705" r:id="rId14"/>
    <p:sldId id="654" r:id="rId15"/>
    <p:sldId id="549" r:id="rId16"/>
    <p:sldId id="550" r:id="rId17"/>
    <p:sldId id="551" r:id="rId18"/>
    <p:sldId id="647" r:id="rId19"/>
    <p:sldId id="552" r:id="rId20"/>
    <p:sldId id="553" r:id="rId21"/>
    <p:sldId id="554" r:id="rId22"/>
    <p:sldId id="555" r:id="rId23"/>
    <p:sldId id="556" r:id="rId24"/>
    <p:sldId id="648" r:id="rId25"/>
    <p:sldId id="558" r:id="rId26"/>
    <p:sldId id="649" r:id="rId27"/>
    <p:sldId id="559" r:id="rId28"/>
    <p:sldId id="704" r:id="rId29"/>
  </p:sldIdLst>
  <p:sldSz cx="9144000" cy="6858000" type="screen4x3"/>
  <p:notesSz cx="6858000" cy="9926638"/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  <a:srgbClr val="9966FF"/>
    <a:srgbClr val="FF0000"/>
    <a:srgbClr val="862254"/>
    <a:srgbClr val="932968"/>
    <a:srgbClr val="000000"/>
    <a:srgbClr val="800000"/>
    <a:srgbClr val="0000CC"/>
    <a:srgbClr val="0C0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24" autoAdjust="0"/>
  </p:normalViewPr>
  <p:slideViewPr>
    <p:cSldViewPr>
      <p:cViewPr varScale="1">
        <p:scale>
          <a:sx n="69" d="100"/>
          <a:sy n="69" d="100"/>
        </p:scale>
        <p:origin x="114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8"/>
    </p:cViewPr>
  </p:sorterViewPr>
  <p:notesViewPr>
    <p:cSldViewPr>
      <p:cViewPr varScale="1">
        <p:scale>
          <a:sx n="28" d="100"/>
          <a:sy n="28" d="100"/>
        </p:scale>
        <p:origin x="-1266" y="-78"/>
      </p:cViewPr>
      <p:guideLst>
        <p:guide orient="horz" pos="312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28583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9485FE-CAA6-41BF-B11C-3243C04ED8C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187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7738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15153"/>
            <a:ext cx="502920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30306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CFE220-7583-43A4-855B-7A6FDEB9DF93}" type="slidenum">
              <a:rPr lang="fr-FR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945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267057-114E-4089-80D3-F69F955CD8B7}" type="slidenum">
              <a:rPr lang="fr-FR"/>
              <a:pPr/>
              <a:t>1</a:t>
            </a:fld>
            <a:endParaRPr lang="fr-FR" dirty="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744538"/>
            <a:ext cx="4962525" cy="3722687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3306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47738" y="744538"/>
            <a:ext cx="4962525" cy="372268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FE220-7583-43A4-855B-7A6FDEB9DF9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83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47738" y="744538"/>
            <a:ext cx="4962525" cy="372268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FE220-7583-43A4-855B-7A6FDEB9DF93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449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FE220-7583-43A4-855B-7A6FDEB9DF93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27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77B5D5B-77BB-3B48-BDD7-54FC033DA1B8}" type="datetime1">
              <a:rPr lang="pt-BR" smtClean="0"/>
              <a:pPr/>
              <a:t>16/03/2020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/>
              <a:t>Física Experimental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DC0F6E-BE5E-46B8-A387-8FA93C3C9AF4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89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3D45-62A5-AD49-8104-AA837A5DE660}" type="datetime1">
              <a:rPr lang="pt-BR" smtClean="0"/>
              <a:t>16/03/2020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0F6E-BE5E-46B8-A387-8FA93C3C9AF4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95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E2BF-01C4-1E44-81D8-5FEC67465EC1}" type="datetime1">
              <a:rPr lang="pt-BR" smtClean="0"/>
              <a:t>16/03/2020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0F6E-BE5E-46B8-A387-8FA93C3C9AF4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01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7583-CEC2-BB47-BA18-BFFA8291E33B}" type="datetime1">
              <a:rPr lang="pt-BR" smtClean="0"/>
              <a:t>16/03/2020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0F6E-BE5E-46B8-A387-8FA93C3C9AF4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35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71FB-7DD6-7B45-AE98-CD4977F1C9DE}" type="datetime1">
              <a:rPr lang="pt-BR" smtClean="0"/>
              <a:t>16/03/2020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4C315-6435-4DB1-BA5B-38030274F8EE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93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A221-7445-C849-890E-9EF6E13906C7}" type="datetime1">
              <a:rPr lang="pt-BR" smtClean="0"/>
              <a:t>16/03/2020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8412-EED3-4550-8CBF-FB9AF91DC8A6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35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60AE-972F-D247-9783-FEAAE21746D3}" type="datetime1">
              <a:rPr lang="pt-BR" smtClean="0"/>
              <a:t>16/03/2020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53DA-9C16-4BCF-A5FC-14BADC37E396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12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5416"/>
            <a:ext cx="9144000" cy="1325563"/>
          </a:xfrm>
        </p:spPr>
        <p:txBody>
          <a:bodyPr>
            <a:normAutofit/>
          </a:bodyPr>
          <a:lstStyle>
            <a:lvl1pPr algn="ctr">
              <a:defRPr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A818-747F-2A4C-B692-BFEACB5FFFF1}" type="datetime1">
              <a:rPr lang="pt-BR" smtClean="0"/>
              <a:t>16/03/2020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0F6E-BE5E-46B8-A387-8FA93C3C9AF4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55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EC4C-AFAF-EE42-B8AA-F39A7B4C4876}" type="datetime1">
              <a:rPr lang="pt-BR" smtClean="0"/>
              <a:t>16/03/2020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44DB-F8D7-4AA6-A6CD-A10EBDD2F3EA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30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4AA-8DBD-0D42-8C58-E958F28B2363}" type="datetime1">
              <a:rPr lang="pt-BR" smtClean="0"/>
              <a:t>16/03/2020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C397-36A8-4E05-937C-E709C0A6F2ED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5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5FE9-170D-B840-A875-A9042D84DF57}" type="datetime1">
              <a:rPr lang="pt-BR" smtClean="0"/>
              <a:t>16/03/2020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B2E7-AD0C-4C5F-81D0-69E57E018332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44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F2663C2-3C42-F94A-ABE6-51DE454CDFCE}" type="datetime1">
              <a:rPr lang="pt-BR" smtClean="0"/>
              <a:pPr/>
              <a:t>16/03/2020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/>
              <a:t>Física Experimental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DC0F6E-BE5E-46B8-A387-8FA93C3C9AF4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01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op_incert2_1.exe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0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664" y="2636912"/>
            <a:ext cx="6434345" cy="1371600"/>
          </a:xfrm>
          <a:noFill/>
        </p:spPr>
        <p:txBody>
          <a:bodyPr>
            <a:normAutofit/>
          </a:bodyPr>
          <a:lstStyle/>
          <a:p>
            <a:r>
              <a:rPr lang="pt-BR" sz="4400" dirty="0">
                <a:solidFill>
                  <a:srgbClr val="C00000"/>
                </a:solidFill>
                <a:latin typeface="+mn-lt"/>
              </a:rPr>
              <a:t>FÍSICA EXPERIMENTAL </a:t>
            </a:r>
            <a:r>
              <a:rPr lang="pt-BR" sz="4400">
                <a:solidFill>
                  <a:srgbClr val="C00000"/>
                </a:solidFill>
                <a:latin typeface="+mn-lt"/>
              </a:rPr>
              <a:t/>
            </a:r>
            <a:br>
              <a:rPr lang="pt-BR" sz="4400">
                <a:solidFill>
                  <a:srgbClr val="C00000"/>
                </a:solidFill>
                <a:latin typeface="+mn-lt"/>
              </a:rPr>
            </a:br>
            <a:r>
              <a:rPr lang="pt-BR" sz="4400" smtClean="0">
                <a:solidFill>
                  <a:srgbClr val="C00000"/>
                </a:solidFill>
                <a:latin typeface="+mn-lt"/>
              </a:rPr>
              <a:t>2020/01</a:t>
            </a:r>
            <a:endParaRPr lang="pt-BR" sz="4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491880" y="4962006"/>
            <a:ext cx="54360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Universidade Federal do Espírito Santo</a:t>
            </a:r>
          </a:p>
          <a:p>
            <a:pPr algn="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Centro de Ciências Exatas - CCE</a:t>
            </a:r>
          </a:p>
          <a:p>
            <a:pPr algn="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Departamento de Física - DFIS</a:t>
            </a:r>
          </a:p>
        </p:txBody>
      </p:sp>
      <p:pic>
        <p:nvPicPr>
          <p:cNvPr id="7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36133"/>
            <a:ext cx="2609693" cy="17892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7192"/>
            <a:ext cx="1809201" cy="18878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Teoria de Erros e Medidas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29B1-47F1-954E-8381-EF80308371B0}" type="datetime1">
              <a:rPr lang="pt-BR" smtClean="0"/>
              <a:t>16/03/2020</a:t>
            </a:fld>
            <a:endParaRPr lang="fr-F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1638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7D7F-9E25-4C77-A524-20563648FD5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CaixaDeTexto 10"/>
          <p:cNvSpPr txBox="1"/>
          <p:nvPr/>
        </p:nvSpPr>
        <p:spPr>
          <a:xfrm>
            <a:off x="483673" y="1388333"/>
            <a:ext cx="2639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Erros grosseiros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3833065" y="1396330"/>
            <a:ext cx="4816471" cy="461665"/>
          </a:xfrm>
          <a:prstGeom prst="rect">
            <a:avLst/>
          </a:prstGeom>
          <a:gradFill>
            <a:gsLst>
              <a:gs pos="3000">
                <a:schemeClr val="accent1">
                  <a:lumMod val="20000"/>
                  <a:lumOff val="80000"/>
                </a:schemeClr>
              </a:gs>
              <a:gs pos="51000">
                <a:schemeClr val="accent1">
                  <a:lumMod val="40000"/>
                  <a:lumOff val="60000"/>
                </a:schemeClr>
              </a:gs>
              <a:gs pos="99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lvl="0" algn="ctr"/>
            <a:r>
              <a:rPr lang="pt-B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Imperícia ou distração do operador. </a:t>
            </a:r>
            <a:endParaRPr lang="fr-FR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eta para a direita 18"/>
          <p:cNvSpPr/>
          <p:nvPr/>
        </p:nvSpPr>
        <p:spPr>
          <a:xfrm>
            <a:off x="3128686" y="1553806"/>
            <a:ext cx="432000" cy="214314"/>
          </a:xfrm>
          <a:prstGeom prst="rightArrow">
            <a:avLst/>
          </a:prstGeom>
          <a:solidFill>
            <a:schemeClr val="accent2"/>
          </a:solidFill>
          <a:ln w="12700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4090" name="Rectangle 10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814092" name="Rectangle 1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24" name="CaixaDeTexto 23"/>
          <p:cNvSpPr txBox="1"/>
          <p:nvPr/>
        </p:nvSpPr>
        <p:spPr>
          <a:xfrm>
            <a:off x="499528" y="2034872"/>
            <a:ext cx="2843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Erros sistemáticos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043263" y="2035022"/>
            <a:ext cx="4649945" cy="461665"/>
          </a:xfrm>
          <a:prstGeom prst="rect">
            <a:avLst/>
          </a:prstGeom>
          <a:gradFill>
            <a:gsLst>
              <a:gs pos="3000">
                <a:schemeClr val="accent1">
                  <a:lumMod val="20000"/>
                  <a:lumOff val="80000"/>
                </a:schemeClr>
              </a:gs>
              <a:gs pos="51000">
                <a:schemeClr val="accent1">
                  <a:lumMod val="40000"/>
                  <a:lumOff val="60000"/>
                </a:schemeClr>
              </a:gs>
              <a:gs pos="99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lvl="0" algn="ctr"/>
            <a:r>
              <a:rPr lang="pt-B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Causados por fontes identificáveis.</a:t>
            </a:r>
            <a:endParaRPr lang="fr-FR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eta para a direita 25"/>
          <p:cNvSpPr/>
          <p:nvPr/>
        </p:nvSpPr>
        <p:spPr>
          <a:xfrm>
            <a:off x="3436434" y="2187725"/>
            <a:ext cx="432000" cy="214314"/>
          </a:xfrm>
          <a:prstGeom prst="rightArrow">
            <a:avLst/>
          </a:prstGeom>
          <a:solidFill>
            <a:schemeClr val="accent2"/>
          </a:solidFill>
          <a:ln w="12700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483672" y="2564904"/>
            <a:ext cx="82095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Estes erros fazem com que as medidas efetuadas estejam consistentemente acima ou abaixo do valor real</a:t>
            </a:r>
          </a:p>
        </p:txBody>
      </p:sp>
      <p:sp>
        <p:nvSpPr>
          <p:cNvPr id="951305" name="Rectangle 9"/>
          <p:cNvSpPr>
            <a:spLocks noChangeArrowheads="1"/>
          </p:cNvSpPr>
          <p:nvPr/>
        </p:nvSpPr>
        <p:spPr bwMode="auto">
          <a:xfrm>
            <a:off x="755576" y="3189474"/>
            <a:ext cx="3943350" cy="186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266700" indent="-2667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pt-BR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O instrumento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pt-BR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O método de observação</a:t>
            </a:r>
          </a:p>
          <a:p>
            <a:pPr marL="266700" indent="-2667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pt-BR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Efeitos ambientais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pt-BR" sz="20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Modelo teórico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3102572" y="3269847"/>
            <a:ext cx="54475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Tempo medido com um relógio que atrasa; </a:t>
            </a:r>
            <a:endParaRPr lang="pt-BR" sz="2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eta para a direita 32"/>
          <p:cNvSpPr/>
          <p:nvPr/>
        </p:nvSpPr>
        <p:spPr>
          <a:xfrm>
            <a:off x="2686050" y="3424643"/>
            <a:ext cx="288000" cy="180000"/>
          </a:xfrm>
          <a:prstGeom prst="rightArrow">
            <a:avLst/>
          </a:prstGeom>
          <a:solidFill>
            <a:schemeClr val="accent2"/>
          </a:solidFill>
          <a:ln w="12700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4062716" y="3711708"/>
            <a:ext cx="38040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Efeito de </a:t>
            </a:r>
            <a:r>
              <a:rPr lang="pt-BR" sz="20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paralax</a:t>
            </a:r>
            <a:r>
              <a:rPr lang="pt-BR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36" name="Seta para a direita 35"/>
          <p:cNvSpPr/>
          <p:nvPr/>
        </p:nvSpPr>
        <p:spPr>
          <a:xfrm>
            <a:off x="3721062" y="3875483"/>
            <a:ext cx="288000" cy="180000"/>
          </a:xfrm>
          <a:prstGeom prst="rightArrow">
            <a:avLst/>
          </a:prstGeom>
          <a:solidFill>
            <a:schemeClr val="accent2"/>
          </a:solidFill>
          <a:ln w="12700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485394" y="4190555"/>
            <a:ext cx="49587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Comprimento de barra de metal </a:t>
            </a:r>
            <a:r>
              <a:rPr lang="pt-BR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 </a:t>
            </a:r>
            <a:r>
              <a:rPr lang="pt-BR" sz="20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</a:t>
            </a:r>
            <a:r>
              <a:rPr lang="pt-BR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39" name="Seta para a direita 38"/>
          <p:cNvSpPr/>
          <p:nvPr/>
        </p:nvSpPr>
        <p:spPr>
          <a:xfrm>
            <a:off x="3065198" y="4346241"/>
            <a:ext cx="288000" cy="180000"/>
          </a:xfrm>
          <a:prstGeom prst="rightArrow">
            <a:avLst/>
          </a:prstGeom>
          <a:solidFill>
            <a:schemeClr val="accent2"/>
          </a:solidFill>
          <a:ln w="12700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3139752" y="4670789"/>
            <a:ext cx="53307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Efeito da resistência do ar </a:t>
            </a:r>
            <a:r>
              <a:rPr lang="pt-BR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 </a:t>
            </a:r>
            <a:r>
              <a:rPr lang="pt-BR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queda livre.</a:t>
            </a:r>
          </a:p>
        </p:txBody>
      </p:sp>
      <p:sp>
        <p:nvSpPr>
          <p:cNvPr id="42" name="Seta para a direita 41"/>
          <p:cNvSpPr/>
          <p:nvPr/>
        </p:nvSpPr>
        <p:spPr>
          <a:xfrm>
            <a:off x="2727251" y="4785862"/>
            <a:ext cx="288000" cy="180000"/>
          </a:xfrm>
          <a:prstGeom prst="rightArrow">
            <a:avLst/>
          </a:prstGeom>
          <a:solidFill>
            <a:schemeClr val="accent2"/>
          </a:solidFill>
          <a:ln w="12700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280739" y="5517232"/>
            <a:ext cx="304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buFont typeface="Wingdings" pitchFamily="2" charset="2"/>
              <a:buChar char="ü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  Erros Aleatórios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3707903" y="5166389"/>
            <a:ext cx="5155357" cy="1200329"/>
          </a:xfrm>
          <a:prstGeom prst="rect">
            <a:avLst/>
          </a:prstGeom>
          <a:gradFill>
            <a:gsLst>
              <a:gs pos="3000">
                <a:schemeClr val="accent1">
                  <a:lumMod val="20000"/>
                  <a:lumOff val="80000"/>
                </a:schemeClr>
              </a:gs>
              <a:gs pos="51000">
                <a:schemeClr val="accent1">
                  <a:lumMod val="40000"/>
                  <a:lumOff val="60000"/>
                </a:schemeClr>
              </a:gs>
              <a:gs pos="99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lvl="0" algn="ctr" eaLnBrk="0" hangingPunct="0"/>
            <a:r>
              <a:rPr lang="pt-B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Causas diversas e que escapam a uma análise em função de sua imprevisibilidade.</a:t>
            </a:r>
            <a:endParaRPr lang="fr-FR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Seta para a direita 44"/>
          <p:cNvSpPr/>
          <p:nvPr/>
        </p:nvSpPr>
        <p:spPr>
          <a:xfrm>
            <a:off x="3144174" y="5667677"/>
            <a:ext cx="432000" cy="214314"/>
          </a:xfrm>
          <a:prstGeom prst="rightArrow">
            <a:avLst/>
          </a:prstGeom>
          <a:solidFill>
            <a:schemeClr val="accent2"/>
          </a:solidFill>
          <a:ln w="12700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8FCA2A8-3182-42D7-AAC5-896AA2C2008E}"/>
              </a:ext>
            </a:extLst>
          </p:cNvPr>
          <p:cNvSpPr txBox="1">
            <a:spLocks noChangeArrowheads="1"/>
          </p:cNvSpPr>
          <p:nvPr/>
        </p:nvSpPr>
        <p:spPr>
          <a:xfrm>
            <a:off x="483674" y="757375"/>
            <a:ext cx="6176558" cy="603654"/>
          </a:xfrm>
          <a:prstGeom prst="rect">
            <a:avLst/>
          </a:prstGeom>
          <a:noFill/>
          <a:ln/>
          <a:scene3d>
            <a:camera prst="orthographicFront"/>
            <a:lightRig rig="soft" dir="t">
              <a:rot lat="0" lon="0" rev="16800000"/>
            </a:lightRig>
          </a:scene3d>
          <a:sp3d>
            <a:bevelT/>
          </a:sp3d>
        </p:spPr>
        <p:txBody>
          <a:bodyPr vert="horz" wrap="square" lIns="67866" tIns="33338" rIns="67866" bIns="33338" anchor="ctr">
            <a:noAutofit/>
            <a:sp3d prstMaterial="softEdge">
              <a:bevelT w="38100" h="38100"/>
            </a:sp3d>
          </a:bodyPr>
          <a:lstStyle>
            <a:defPPr>
              <a:defRPr lang="en-US"/>
            </a:defPPr>
            <a:lvl1pPr algn="just">
              <a:spcBef>
                <a:spcPct val="0"/>
              </a:spcBef>
              <a:defRPr sz="3000" b="1">
                <a:ln w="6350">
                  <a:noFill/>
                </a:ln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Erros</a:t>
            </a:r>
            <a:r>
              <a:rPr lang="en-US" dirty="0"/>
              <a:t> e </a:t>
            </a:r>
            <a:r>
              <a:rPr lang="en-US" dirty="0" err="1"/>
              <a:t>Desvios</a:t>
            </a:r>
            <a:r>
              <a:rPr lang="en-US" dirty="0"/>
              <a:t>: </a:t>
            </a:r>
            <a:r>
              <a:rPr lang="en-US" dirty="0" err="1"/>
              <a:t>Classificação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4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1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51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51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51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7" grpId="0" animBg="1" autoUpdateAnimBg="0"/>
      <p:bldP spid="19" grpId="0" animBg="1" autoUpdateAnimBg="0"/>
      <p:bldP spid="24" grpId="0" autoUpdateAnimBg="0"/>
      <p:bldP spid="25" grpId="0" animBg="1" autoUpdateAnimBg="0"/>
      <p:bldP spid="26" grpId="0" animBg="1" autoUpdateAnimBg="0"/>
      <p:bldP spid="27" grpId="0"/>
      <p:bldP spid="951305" grpId="0" uiExpand="1" build="p"/>
      <p:bldP spid="29" grpId="0"/>
      <p:bldP spid="33" grpId="0" animBg="1" autoUpdateAnimBg="0"/>
      <p:bldP spid="35" grpId="0"/>
      <p:bldP spid="36" grpId="0" animBg="1" autoUpdateAnimBg="0"/>
      <p:bldP spid="37" grpId="0"/>
      <p:bldP spid="39" grpId="0" animBg="1" autoUpdateAnimBg="0"/>
      <p:bldP spid="41" grpId="0"/>
      <p:bldP spid="42" grpId="0" animBg="1" autoUpdateAnimBg="0"/>
      <p:bldP spid="43" grpId="0" autoUpdateAnimBg="0"/>
      <p:bldP spid="44" grpId="0" animBg="1" autoUpdateAnimBg="0"/>
      <p:bldP spid="4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Teoria de </a:t>
            </a:r>
            <a:r>
              <a:rPr lang="en-US" dirty="0" err="1"/>
              <a:t>Erros</a:t>
            </a:r>
            <a:r>
              <a:rPr lang="en-US" dirty="0"/>
              <a:t> e </a:t>
            </a:r>
            <a:r>
              <a:rPr lang="en-US" dirty="0" err="1"/>
              <a:t>Medidas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BBAE-1D9A-724E-AFB3-BBFCCE6B4B18}" type="datetime1">
              <a:rPr lang="pt-BR" smtClean="0"/>
              <a:t>16/03/2020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11</a:t>
            </a:fld>
            <a:endParaRPr lang="fr-FR" dirty="0"/>
          </a:p>
        </p:txBody>
      </p:sp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802890"/>
              </p:ext>
            </p:extLst>
          </p:nvPr>
        </p:nvGraphicFramePr>
        <p:xfrm>
          <a:off x="1080000" y="1908000"/>
          <a:ext cx="6997439" cy="3780000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2332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Grandeza</a:t>
                      </a:r>
                      <a:endParaRPr lang="pt-BR" sz="2400" b="1" i="1" dirty="0">
                        <a:solidFill>
                          <a:srgbClr val="93296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Aparelho</a:t>
                      </a:r>
                      <a:endParaRPr lang="pt-BR" sz="2400" b="1" i="1" dirty="0">
                        <a:solidFill>
                          <a:srgbClr val="93296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Precisão</a:t>
                      </a:r>
                      <a:endParaRPr lang="pt-BR" sz="2400" b="1" i="1" dirty="0">
                        <a:solidFill>
                          <a:srgbClr val="93296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i="1" dirty="0"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Comprimento</a:t>
                      </a:r>
                      <a:endParaRPr lang="pt-BR" sz="2400" i="1" dirty="0">
                        <a:solidFill>
                          <a:srgbClr val="0066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i="1" dirty="0"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Régua centimetrada</a:t>
                      </a:r>
                      <a:endParaRPr lang="pt-BR" sz="2400" i="1" dirty="0">
                        <a:solidFill>
                          <a:srgbClr val="0066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i="1" dirty="0"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cm</a:t>
                      </a:r>
                      <a:endParaRPr lang="pt-BR" sz="2400" i="1" dirty="0">
                        <a:solidFill>
                          <a:srgbClr val="0066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Comprimento</a:t>
                      </a:r>
                      <a:endParaRPr lang="pt-BR" sz="2400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Régua milimetrada</a:t>
                      </a:r>
                      <a:endParaRPr lang="pt-BR" sz="2400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mm</a:t>
                      </a:r>
                      <a:endParaRPr lang="pt-BR" sz="2400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i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Comprimento</a:t>
                      </a:r>
                      <a:endParaRPr lang="pt-BR" sz="2400" i="1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2400" i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Paquímetro</a:t>
                      </a:r>
                      <a:endParaRPr lang="pt-BR" sz="2400" i="1" kern="1200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i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 mm</a:t>
                      </a: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2400" i="1" dirty="0">
                        <a:solidFill>
                          <a:srgbClr val="93296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2400" i="1" dirty="0">
                        <a:solidFill>
                          <a:srgbClr val="93296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2400" i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2400" i="1" dirty="0">
                        <a:solidFill>
                          <a:srgbClr val="93296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2400" i="1" dirty="0">
                        <a:solidFill>
                          <a:srgbClr val="93296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2400" i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CaixaDeTexto 29">
            <a:extLst>
              <a:ext uri="{FF2B5EF4-FFF2-40B4-BE49-F238E27FC236}">
                <a16:creationId xmlns:a16="http://schemas.microsoft.com/office/drawing/2014/main" id="{F600DA16-23A3-4737-9D65-F39C37017A4B}"/>
              </a:ext>
            </a:extLst>
          </p:cNvPr>
          <p:cNvSpPr txBox="1"/>
          <p:nvPr/>
        </p:nvSpPr>
        <p:spPr>
          <a:xfrm>
            <a:off x="395536" y="739617"/>
            <a:ext cx="5312106" cy="641071"/>
          </a:xfrm>
          <a:prstGeom prst="rect">
            <a:avLst/>
          </a:prstGeom>
          <a:noFill/>
          <a:ln/>
          <a:scene3d>
            <a:camera prst="orthographicFront"/>
            <a:lightRig rig="soft" dir="t">
              <a:rot lat="0" lon="0" rev="16800000"/>
            </a:lightRig>
          </a:scene3d>
          <a:sp3d>
            <a:bevelT/>
          </a:sp3d>
        </p:spPr>
        <p:txBody>
          <a:bodyPr vert="horz" wrap="square" lIns="67866" tIns="33338" rIns="67866" bIns="33338" anchor="ctr">
            <a:noAutofit/>
            <a:sp3d prstMaterial="softEdge">
              <a:bevelT w="38100" h="38100"/>
            </a:sp3d>
          </a:bodyPr>
          <a:lstStyle>
            <a:defPPr>
              <a:defRPr lang="en-US"/>
            </a:defPPr>
            <a:lvl1pPr algn="just">
              <a:spcBef>
                <a:spcPct val="0"/>
              </a:spcBef>
              <a:defRPr sz="3000" b="1">
                <a:ln w="6350">
                  <a:noFill/>
                </a:ln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  <a:ea typeface="+mj-ea"/>
                <a:cs typeface="+mj-cs"/>
              </a:defRPr>
            </a:lvl1pPr>
          </a:lstStyle>
          <a:p>
            <a:r>
              <a:rPr lang="pt-BR" dirty="0"/>
              <a:t>Instrumentos de Medidas</a:t>
            </a:r>
          </a:p>
        </p:txBody>
      </p:sp>
    </p:spTree>
    <p:extLst>
      <p:ext uri="{BB962C8B-B14F-4D97-AF65-F5344CB8AC3E}">
        <p14:creationId xmlns:p14="http://schemas.microsoft.com/office/powerpoint/2010/main" val="225303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Teoria de </a:t>
            </a:r>
            <a:r>
              <a:rPr lang="en-US" dirty="0" err="1"/>
              <a:t>Erros</a:t>
            </a:r>
            <a:r>
              <a:rPr lang="en-US" dirty="0"/>
              <a:t> e </a:t>
            </a:r>
            <a:r>
              <a:rPr lang="en-US" dirty="0" err="1"/>
              <a:t>Medidas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C592-502D-E94B-B2E3-9227FF09C6AD}" type="datetime1">
              <a:rPr lang="pt-BR" smtClean="0"/>
              <a:t>16/03/2020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814090" name="Rectangle 10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814092" name="Rectangle 1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4415" name="Rectangle 47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6422" name="Rectangle 6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6424" name="Rectangle 8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7449" name="Rectangle 9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073158" name="Rectangle 6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073161" name="Rectangle 9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189896" name="Rectangle 8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189898" name="Rectangle 10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189900" name="Rectangle 1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190918" name="Rectangle 6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190920" name="Rectangle 8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191943" name="Rectangle 7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195029" name="Rectangle 21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195031" name="Rectangle 23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600DA16-23A3-4737-9D65-F39C37017A4B}"/>
              </a:ext>
            </a:extLst>
          </p:cNvPr>
          <p:cNvSpPr txBox="1"/>
          <p:nvPr/>
        </p:nvSpPr>
        <p:spPr>
          <a:xfrm>
            <a:off x="372828" y="1118796"/>
            <a:ext cx="2110940" cy="1015663"/>
          </a:xfrm>
          <a:prstGeom prst="rect">
            <a:avLst/>
          </a:prstGeom>
          <a:noFill/>
          <a:ln/>
          <a:scene3d>
            <a:camera prst="orthographicFront"/>
            <a:lightRig rig="soft" dir="t">
              <a:rot lat="0" lon="0" rev="16800000"/>
            </a:lightRig>
          </a:scene3d>
          <a:sp3d>
            <a:bevelT/>
          </a:sp3d>
        </p:spPr>
        <p:txBody>
          <a:bodyPr vert="horz" wrap="square" lIns="67866" tIns="33338" rIns="67866" bIns="33338" anchor="ctr">
            <a:noAutofit/>
            <a:sp3d prstMaterial="softEdge">
              <a:bevelT w="38100" h="38100"/>
            </a:sp3d>
          </a:bodyPr>
          <a:lstStyle>
            <a:defPPr>
              <a:defRPr lang="en-US"/>
            </a:defPPr>
            <a:lvl1pPr algn="just">
              <a:spcBef>
                <a:spcPct val="0"/>
              </a:spcBef>
              <a:defRPr sz="3000" b="1">
                <a:ln w="6350">
                  <a:noFill/>
                </a:ln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  <a:ea typeface="+mj-ea"/>
                <a:cs typeface="+mj-cs"/>
              </a:defRPr>
            </a:lvl1pPr>
          </a:lstStyle>
          <a:p>
            <a:r>
              <a:rPr lang="pt-BR" sz="2400" i="1" u="sng" dirty="0">
                <a:solidFill>
                  <a:srgbClr val="0000FF"/>
                </a:solidFill>
              </a:rPr>
              <a:t>Paquímetro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71083D0-E593-B740-9B38-4DFF4421FC05}"/>
              </a:ext>
            </a:extLst>
          </p:cNvPr>
          <p:cNvSpPr txBox="1"/>
          <p:nvPr/>
        </p:nvSpPr>
        <p:spPr>
          <a:xfrm>
            <a:off x="395536" y="739617"/>
            <a:ext cx="5312106" cy="641071"/>
          </a:xfrm>
          <a:prstGeom prst="rect">
            <a:avLst/>
          </a:prstGeom>
          <a:noFill/>
          <a:ln/>
          <a:scene3d>
            <a:camera prst="orthographicFront"/>
            <a:lightRig rig="soft" dir="t">
              <a:rot lat="0" lon="0" rev="16800000"/>
            </a:lightRig>
          </a:scene3d>
          <a:sp3d>
            <a:bevelT/>
          </a:sp3d>
        </p:spPr>
        <p:txBody>
          <a:bodyPr vert="horz" wrap="square" lIns="67866" tIns="33338" rIns="67866" bIns="33338" anchor="ctr">
            <a:noAutofit/>
            <a:sp3d prstMaterial="softEdge">
              <a:bevelT w="38100" h="38100"/>
            </a:sp3d>
          </a:bodyPr>
          <a:lstStyle>
            <a:defPPr>
              <a:defRPr lang="en-US"/>
            </a:defPPr>
            <a:lvl1pPr algn="just">
              <a:spcBef>
                <a:spcPct val="0"/>
              </a:spcBef>
              <a:defRPr sz="3000" b="1">
                <a:ln w="6350">
                  <a:noFill/>
                </a:ln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  <a:ea typeface="+mj-ea"/>
                <a:cs typeface="+mj-cs"/>
              </a:defRPr>
            </a:lvl1pPr>
          </a:lstStyle>
          <a:p>
            <a:r>
              <a:rPr lang="pt-BR" dirty="0"/>
              <a:t>Instrumentos de Medidas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90" name="ShockwaveFlash1" r:id="rId2" imgW="7778880" imgH="5491080"/>
        </mc:Choice>
        <mc:Fallback>
          <p:control name="ShockwaveFlash1" r:id="rId2" imgW="7778880" imgH="5491080">
            <p:pic>
              <p:nvPicPr>
                <p:cNvPr id="2" name="ShockwaveFlash1">
                  <a:extLst>
                    <a:ext uri="{FF2B5EF4-FFF2-40B4-BE49-F238E27FC236}">
                      <a16:creationId xmlns:a16="http://schemas.microsoft.com/office/drawing/2014/main" id="{17F1273F-0B30-4DEF-8A6F-B976F08FAB53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61117" y="1940034"/>
                  <a:ext cx="6221765" cy="439183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613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4F05D-ADE8-C443-B583-225761ED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Teoria de </a:t>
            </a:r>
            <a:r>
              <a:rPr lang="en-US" dirty="0" err="1"/>
              <a:t>Erros</a:t>
            </a:r>
            <a:r>
              <a:rPr lang="en-US" dirty="0"/>
              <a:t> e </a:t>
            </a:r>
            <a:r>
              <a:rPr lang="en-US" dirty="0" err="1"/>
              <a:t>Medidas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8DE576-55AF-854B-B7F5-B4BBF55D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A818-747F-2A4C-B692-BFEACB5FFFF1}" type="datetime1">
              <a:rPr lang="pt-BR" smtClean="0"/>
              <a:t>16/03/2020</a:t>
            </a:fld>
            <a:endParaRPr lang="fr-F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69706C-51E9-3847-92A8-547E53BB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C6107A-B4F6-A243-A484-DD7FE7CE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0F6E-BE5E-46B8-A387-8FA93C3C9AF4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686BBC0-5E35-E74D-BF59-3329F8E20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972"/>
            <a:ext cx="9144000" cy="41783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6D3ADB7-6AEB-A245-8322-F536D55FA45C}"/>
              </a:ext>
            </a:extLst>
          </p:cNvPr>
          <p:cNvSpPr txBox="1"/>
          <p:nvPr/>
        </p:nvSpPr>
        <p:spPr>
          <a:xfrm>
            <a:off x="372828" y="1118796"/>
            <a:ext cx="2110940" cy="1015663"/>
          </a:xfrm>
          <a:prstGeom prst="rect">
            <a:avLst/>
          </a:prstGeom>
          <a:noFill/>
          <a:ln/>
          <a:scene3d>
            <a:camera prst="orthographicFront"/>
            <a:lightRig rig="soft" dir="t">
              <a:rot lat="0" lon="0" rev="16800000"/>
            </a:lightRig>
          </a:scene3d>
          <a:sp3d>
            <a:bevelT/>
          </a:sp3d>
        </p:spPr>
        <p:txBody>
          <a:bodyPr vert="horz" wrap="square" lIns="67866" tIns="33338" rIns="67866" bIns="33338" anchor="ctr">
            <a:noAutofit/>
            <a:sp3d prstMaterial="softEdge">
              <a:bevelT w="38100" h="38100"/>
            </a:sp3d>
          </a:bodyPr>
          <a:lstStyle>
            <a:defPPr>
              <a:defRPr lang="en-US"/>
            </a:defPPr>
            <a:lvl1pPr algn="just">
              <a:spcBef>
                <a:spcPct val="0"/>
              </a:spcBef>
              <a:defRPr sz="3000" b="1">
                <a:ln w="6350">
                  <a:noFill/>
                </a:ln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  <a:ea typeface="+mj-ea"/>
                <a:cs typeface="+mj-cs"/>
              </a:defRPr>
            </a:lvl1pPr>
          </a:lstStyle>
          <a:p>
            <a:r>
              <a:rPr lang="pt-BR" sz="2400" i="1" u="sng" dirty="0">
                <a:solidFill>
                  <a:srgbClr val="0000FF"/>
                </a:solidFill>
              </a:rPr>
              <a:t>Paquímetro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3E11930-D08E-D747-AF7B-72C546825AB1}"/>
              </a:ext>
            </a:extLst>
          </p:cNvPr>
          <p:cNvSpPr txBox="1"/>
          <p:nvPr/>
        </p:nvSpPr>
        <p:spPr>
          <a:xfrm>
            <a:off x="395536" y="739617"/>
            <a:ext cx="5312106" cy="641071"/>
          </a:xfrm>
          <a:prstGeom prst="rect">
            <a:avLst/>
          </a:prstGeom>
          <a:noFill/>
          <a:ln/>
          <a:scene3d>
            <a:camera prst="orthographicFront"/>
            <a:lightRig rig="soft" dir="t">
              <a:rot lat="0" lon="0" rev="16800000"/>
            </a:lightRig>
          </a:scene3d>
          <a:sp3d>
            <a:bevelT/>
          </a:sp3d>
        </p:spPr>
        <p:txBody>
          <a:bodyPr vert="horz" wrap="square" lIns="67866" tIns="33338" rIns="67866" bIns="33338" anchor="ctr">
            <a:noAutofit/>
            <a:sp3d prstMaterial="softEdge">
              <a:bevelT w="38100" h="38100"/>
            </a:sp3d>
          </a:bodyPr>
          <a:lstStyle>
            <a:defPPr>
              <a:defRPr lang="en-US"/>
            </a:defPPr>
            <a:lvl1pPr algn="just">
              <a:spcBef>
                <a:spcPct val="0"/>
              </a:spcBef>
              <a:defRPr sz="3000" b="1">
                <a:ln w="6350">
                  <a:noFill/>
                </a:ln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  <a:ea typeface="+mj-ea"/>
                <a:cs typeface="+mj-cs"/>
              </a:defRPr>
            </a:lvl1pPr>
          </a:lstStyle>
          <a:p>
            <a:r>
              <a:rPr lang="pt-BR" dirty="0"/>
              <a:t>Instrumentos de Medidas</a:t>
            </a:r>
          </a:p>
        </p:txBody>
      </p:sp>
    </p:spTree>
    <p:extLst>
      <p:ext uri="{BB962C8B-B14F-4D97-AF65-F5344CB8AC3E}">
        <p14:creationId xmlns:p14="http://schemas.microsoft.com/office/powerpoint/2010/main" val="73808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Teoria de </a:t>
            </a:r>
            <a:r>
              <a:rPr lang="en-US" dirty="0" err="1"/>
              <a:t>Erros</a:t>
            </a:r>
            <a:r>
              <a:rPr lang="en-US" dirty="0"/>
              <a:t> e </a:t>
            </a:r>
            <a:r>
              <a:rPr lang="en-US" dirty="0" err="1"/>
              <a:t>Medidas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2E29-2583-084F-8DF2-B871985F8426}" type="datetime1">
              <a:rPr lang="pt-BR" smtClean="0"/>
              <a:t>16/03/2020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14</a:t>
            </a:fld>
            <a:endParaRPr lang="fr-FR" dirty="0"/>
          </a:p>
        </p:txBody>
      </p:sp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47864"/>
              </p:ext>
            </p:extLst>
          </p:nvPr>
        </p:nvGraphicFramePr>
        <p:xfrm>
          <a:off x="1080000" y="1908000"/>
          <a:ext cx="7416824" cy="3780000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2484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2400" b="1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Grandeza</a:t>
                      </a:r>
                      <a:endParaRPr lang="pt-BR" sz="24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2400" b="1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Aparelho</a:t>
                      </a:r>
                      <a:endParaRPr lang="pt-BR" sz="24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2400" b="1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Precisão</a:t>
                      </a:r>
                      <a:endParaRPr lang="pt-BR" sz="24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2400" i="1" kern="12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Comprimento</a:t>
                      </a:r>
                      <a:endParaRPr lang="pt-BR" sz="2400" b="1" i="1" kern="12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2400" i="1" kern="12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Régua centimetrada</a:t>
                      </a:r>
                      <a:endParaRPr lang="pt-BR" sz="2400" b="1" i="1" kern="12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2400" i="1" kern="12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cm</a:t>
                      </a:r>
                      <a:endParaRPr lang="pt-BR" sz="2400" b="1" i="1" kern="12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2400" i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Comprimento</a:t>
                      </a:r>
                      <a:endParaRPr lang="pt-BR" sz="2400" b="1" i="1" kern="1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2400" i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Régua milimetrada</a:t>
                      </a:r>
                      <a:endParaRPr lang="pt-BR" sz="2400" b="1" i="1" kern="1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2400" i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mm</a:t>
                      </a:r>
                      <a:endParaRPr lang="pt-BR" sz="2400" b="1" i="1" kern="1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2400" i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Comprimento</a:t>
                      </a:r>
                      <a:endParaRPr lang="pt-BR" sz="2400" b="1" i="1" kern="1200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2400" i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Paquímetro</a:t>
                      </a:r>
                      <a:endParaRPr lang="pt-BR" sz="2400" b="1" i="1" kern="1200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2400" i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 mm</a:t>
                      </a:r>
                      <a:endParaRPr lang="pt-BR" sz="2400" b="1" i="1" kern="1200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2400" i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Massa</a:t>
                      </a:r>
                      <a:endParaRPr lang="pt-BR" sz="2400" b="1" i="1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2400" i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Balança Digital</a:t>
                      </a:r>
                      <a:endParaRPr lang="pt-BR" sz="2400" b="1" i="1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2400" i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pt-BR" sz="2400" b="1" i="1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2400" kern="120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</a:t>
                      </a:r>
                      <a:endParaRPr lang="pt-BR" sz="2400" b="1" kern="12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2400" kern="120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Cronômetro</a:t>
                      </a:r>
                      <a:endParaRPr lang="pt-BR" sz="2400" b="1" kern="12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2400" kern="120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0,01s até 0,0001s</a:t>
                      </a:r>
                      <a:endParaRPr lang="pt-BR" sz="2400" b="1" kern="12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" name="CaixaDeTexto 30">
            <a:extLst>
              <a:ext uri="{FF2B5EF4-FFF2-40B4-BE49-F238E27FC236}">
                <a16:creationId xmlns:a16="http://schemas.microsoft.com/office/drawing/2014/main" id="{FF4CF9B4-5A5B-1A4B-90D7-56014845892B}"/>
              </a:ext>
            </a:extLst>
          </p:cNvPr>
          <p:cNvSpPr txBox="1"/>
          <p:nvPr/>
        </p:nvSpPr>
        <p:spPr>
          <a:xfrm>
            <a:off x="395536" y="739617"/>
            <a:ext cx="5312106" cy="641071"/>
          </a:xfrm>
          <a:prstGeom prst="rect">
            <a:avLst/>
          </a:prstGeom>
          <a:noFill/>
          <a:ln/>
          <a:scene3d>
            <a:camera prst="orthographicFront"/>
            <a:lightRig rig="soft" dir="t">
              <a:rot lat="0" lon="0" rev="16800000"/>
            </a:lightRig>
          </a:scene3d>
          <a:sp3d>
            <a:bevelT/>
          </a:sp3d>
        </p:spPr>
        <p:txBody>
          <a:bodyPr vert="horz" wrap="square" lIns="67866" tIns="33338" rIns="67866" bIns="33338" anchor="ctr">
            <a:noAutofit/>
            <a:sp3d prstMaterial="softEdge">
              <a:bevelT w="38100" h="38100"/>
            </a:sp3d>
          </a:bodyPr>
          <a:lstStyle>
            <a:defPPr>
              <a:defRPr lang="en-US"/>
            </a:defPPr>
            <a:lvl1pPr algn="just">
              <a:spcBef>
                <a:spcPct val="0"/>
              </a:spcBef>
              <a:defRPr sz="3000" b="1">
                <a:ln w="6350">
                  <a:noFill/>
                </a:ln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  <a:ea typeface="+mj-ea"/>
                <a:cs typeface="+mj-cs"/>
              </a:defRPr>
            </a:lvl1pPr>
          </a:lstStyle>
          <a:p>
            <a:r>
              <a:rPr lang="pt-BR" dirty="0"/>
              <a:t>Instrumentos de Medidas</a:t>
            </a:r>
          </a:p>
        </p:txBody>
      </p:sp>
    </p:spTree>
    <p:extLst>
      <p:ext uri="{BB962C8B-B14F-4D97-AF65-F5344CB8AC3E}">
        <p14:creationId xmlns:p14="http://schemas.microsoft.com/office/powerpoint/2010/main" val="33670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rupo 380"/>
          <p:cNvGrpSpPr/>
          <p:nvPr/>
        </p:nvGrpSpPr>
        <p:grpSpPr>
          <a:xfrm>
            <a:off x="1222036" y="4992207"/>
            <a:ext cx="5064476" cy="895131"/>
            <a:chOff x="459851" y="5751592"/>
            <a:chExt cx="6752634" cy="1193508"/>
          </a:xfrm>
        </p:grpSpPr>
        <p:sp>
          <p:nvSpPr>
            <p:cNvPr id="250" name="Forma livre 249"/>
            <p:cNvSpPr/>
            <p:nvPr/>
          </p:nvSpPr>
          <p:spPr>
            <a:xfrm>
              <a:off x="500187" y="5751592"/>
              <a:ext cx="6357829" cy="749242"/>
            </a:xfrm>
            <a:custGeom>
              <a:avLst/>
              <a:gdLst>
                <a:gd name="connsiteX0" fmla="*/ 7997952 w 8314944"/>
                <a:gd name="connsiteY0" fmla="*/ 0 h 548640"/>
                <a:gd name="connsiteX1" fmla="*/ 0 w 8314944"/>
                <a:gd name="connsiteY1" fmla="*/ 0 h 548640"/>
                <a:gd name="connsiteX2" fmla="*/ 0 w 8314944"/>
                <a:gd name="connsiteY2" fmla="*/ 548640 h 548640"/>
                <a:gd name="connsiteX3" fmla="*/ 8314944 w 8314944"/>
                <a:gd name="connsiteY3" fmla="*/ 548640 h 548640"/>
                <a:gd name="connsiteX0" fmla="*/ 7997952 w 8029160"/>
                <a:gd name="connsiteY0" fmla="*/ 0 h 548640"/>
                <a:gd name="connsiteX1" fmla="*/ 0 w 8029160"/>
                <a:gd name="connsiteY1" fmla="*/ 0 h 548640"/>
                <a:gd name="connsiteX2" fmla="*/ 0 w 8029160"/>
                <a:gd name="connsiteY2" fmla="*/ 548640 h 548640"/>
                <a:gd name="connsiteX3" fmla="*/ 8029160 w 8029160"/>
                <a:gd name="connsiteY3" fmla="*/ 54864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29160" h="548640">
                  <a:moveTo>
                    <a:pt x="7997952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8029160" y="548640"/>
                  </a:lnTo>
                </a:path>
              </a:pathLst>
            </a:cu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cxnSp>
          <p:nvCxnSpPr>
            <p:cNvPr id="953418" name="AutoShape 74"/>
            <p:cNvCxnSpPr>
              <a:cxnSpLocks noChangeShapeType="1"/>
            </p:cNvCxnSpPr>
            <p:nvPr/>
          </p:nvCxnSpPr>
          <p:spPr bwMode="auto">
            <a:xfrm flipV="1">
              <a:off x="584412" y="5757330"/>
              <a:ext cx="0" cy="287316"/>
            </a:xfrm>
            <a:prstGeom prst="straightConnector1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19" name="AutoShape 75"/>
            <p:cNvCxnSpPr>
              <a:cxnSpLocks noChangeShapeType="1"/>
            </p:cNvCxnSpPr>
            <p:nvPr/>
          </p:nvCxnSpPr>
          <p:spPr bwMode="auto">
            <a:xfrm flipV="1">
              <a:off x="660688" y="5776089"/>
              <a:ext cx="0" cy="1846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20" name="AutoShape 76"/>
            <p:cNvCxnSpPr>
              <a:cxnSpLocks noChangeShapeType="1"/>
            </p:cNvCxnSpPr>
            <p:nvPr/>
          </p:nvCxnSpPr>
          <p:spPr bwMode="auto">
            <a:xfrm flipV="1">
              <a:off x="736721" y="5776089"/>
              <a:ext cx="0" cy="1846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21" name="AutoShape 77"/>
            <p:cNvCxnSpPr>
              <a:cxnSpLocks noChangeShapeType="1"/>
            </p:cNvCxnSpPr>
            <p:nvPr/>
          </p:nvCxnSpPr>
          <p:spPr bwMode="auto">
            <a:xfrm flipV="1">
              <a:off x="811540" y="5776089"/>
              <a:ext cx="0" cy="1846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22" name="AutoShape 78"/>
            <p:cNvCxnSpPr>
              <a:cxnSpLocks noChangeShapeType="1"/>
            </p:cNvCxnSpPr>
            <p:nvPr/>
          </p:nvCxnSpPr>
          <p:spPr bwMode="auto">
            <a:xfrm flipV="1">
              <a:off x="887816" y="5776089"/>
              <a:ext cx="0" cy="1846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23" name="AutoShape 79"/>
            <p:cNvCxnSpPr>
              <a:cxnSpLocks noChangeShapeType="1"/>
            </p:cNvCxnSpPr>
            <p:nvPr/>
          </p:nvCxnSpPr>
          <p:spPr bwMode="auto">
            <a:xfrm flipV="1">
              <a:off x="959598" y="5776089"/>
              <a:ext cx="0" cy="1846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24" name="AutoShape 80"/>
            <p:cNvCxnSpPr>
              <a:cxnSpLocks noChangeShapeType="1"/>
            </p:cNvCxnSpPr>
            <p:nvPr/>
          </p:nvCxnSpPr>
          <p:spPr bwMode="auto">
            <a:xfrm flipV="1">
              <a:off x="1035146" y="5776089"/>
              <a:ext cx="0" cy="1846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25" name="AutoShape 81"/>
            <p:cNvCxnSpPr>
              <a:cxnSpLocks noChangeShapeType="1"/>
            </p:cNvCxnSpPr>
            <p:nvPr/>
          </p:nvCxnSpPr>
          <p:spPr bwMode="auto">
            <a:xfrm flipV="1">
              <a:off x="1107656" y="5776089"/>
              <a:ext cx="0" cy="1846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26" name="AutoShape 82"/>
            <p:cNvCxnSpPr>
              <a:cxnSpLocks noChangeShapeType="1"/>
            </p:cNvCxnSpPr>
            <p:nvPr/>
          </p:nvCxnSpPr>
          <p:spPr bwMode="auto">
            <a:xfrm flipV="1">
              <a:off x="1183082" y="5776089"/>
              <a:ext cx="0" cy="1846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27" name="AutoShape 83"/>
            <p:cNvCxnSpPr>
              <a:cxnSpLocks noChangeShapeType="1"/>
            </p:cNvCxnSpPr>
            <p:nvPr/>
          </p:nvCxnSpPr>
          <p:spPr bwMode="auto">
            <a:xfrm flipV="1">
              <a:off x="1256322" y="5776089"/>
              <a:ext cx="0" cy="1846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29" name="AutoShape 85"/>
            <p:cNvCxnSpPr>
              <a:cxnSpLocks noChangeShapeType="1"/>
            </p:cNvCxnSpPr>
            <p:nvPr/>
          </p:nvCxnSpPr>
          <p:spPr bwMode="auto">
            <a:xfrm flipV="1">
              <a:off x="1331777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30" name="AutoShape 86"/>
            <p:cNvCxnSpPr>
              <a:cxnSpLocks noChangeShapeType="1"/>
            </p:cNvCxnSpPr>
            <p:nvPr/>
          </p:nvCxnSpPr>
          <p:spPr bwMode="auto">
            <a:xfrm flipV="1">
              <a:off x="1408053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31" name="AutoShape 87"/>
            <p:cNvCxnSpPr>
              <a:cxnSpLocks noChangeShapeType="1"/>
            </p:cNvCxnSpPr>
            <p:nvPr/>
          </p:nvCxnSpPr>
          <p:spPr bwMode="auto">
            <a:xfrm flipV="1">
              <a:off x="1484086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32" name="AutoShape 88"/>
            <p:cNvCxnSpPr>
              <a:cxnSpLocks noChangeShapeType="1"/>
            </p:cNvCxnSpPr>
            <p:nvPr/>
          </p:nvCxnSpPr>
          <p:spPr bwMode="auto">
            <a:xfrm flipV="1">
              <a:off x="1558905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33" name="AutoShape 89"/>
            <p:cNvCxnSpPr>
              <a:cxnSpLocks noChangeShapeType="1"/>
            </p:cNvCxnSpPr>
            <p:nvPr/>
          </p:nvCxnSpPr>
          <p:spPr bwMode="auto">
            <a:xfrm flipV="1">
              <a:off x="1635181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34" name="AutoShape 90"/>
            <p:cNvCxnSpPr>
              <a:cxnSpLocks noChangeShapeType="1"/>
            </p:cNvCxnSpPr>
            <p:nvPr/>
          </p:nvCxnSpPr>
          <p:spPr bwMode="auto">
            <a:xfrm flipV="1">
              <a:off x="1706963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35" name="AutoShape 91"/>
            <p:cNvCxnSpPr>
              <a:cxnSpLocks noChangeShapeType="1"/>
            </p:cNvCxnSpPr>
            <p:nvPr/>
          </p:nvCxnSpPr>
          <p:spPr bwMode="auto">
            <a:xfrm flipV="1">
              <a:off x="1782511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36" name="AutoShape 92"/>
            <p:cNvCxnSpPr>
              <a:cxnSpLocks noChangeShapeType="1"/>
            </p:cNvCxnSpPr>
            <p:nvPr/>
          </p:nvCxnSpPr>
          <p:spPr bwMode="auto">
            <a:xfrm flipV="1">
              <a:off x="1855021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37" name="AutoShape 93"/>
            <p:cNvCxnSpPr>
              <a:cxnSpLocks noChangeShapeType="1"/>
            </p:cNvCxnSpPr>
            <p:nvPr/>
          </p:nvCxnSpPr>
          <p:spPr bwMode="auto">
            <a:xfrm flipV="1">
              <a:off x="1930447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38" name="AutoShape 94"/>
            <p:cNvCxnSpPr>
              <a:cxnSpLocks noChangeShapeType="1"/>
            </p:cNvCxnSpPr>
            <p:nvPr/>
          </p:nvCxnSpPr>
          <p:spPr bwMode="auto">
            <a:xfrm flipV="1">
              <a:off x="2003687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40" name="AutoShape 96"/>
            <p:cNvCxnSpPr>
              <a:cxnSpLocks noChangeShapeType="1"/>
            </p:cNvCxnSpPr>
            <p:nvPr/>
          </p:nvCxnSpPr>
          <p:spPr bwMode="auto">
            <a:xfrm flipV="1">
              <a:off x="2083933" y="5777853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41" name="AutoShape 97"/>
            <p:cNvCxnSpPr>
              <a:cxnSpLocks noChangeShapeType="1"/>
            </p:cNvCxnSpPr>
            <p:nvPr/>
          </p:nvCxnSpPr>
          <p:spPr bwMode="auto">
            <a:xfrm flipV="1">
              <a:off x="2160209" y="5777853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42" name="AutoShape 98"/>
            <p:cNvCxnSpPr>
              <a:cxnSpLocks noChangeShapeType="1"/>
            </p:cNvCxnSpPr>
            <p:nvPr/>
          </p:nvCxnSpPr>
          <p:spPr bwMode="auto">
            <a:xfrm flipV="1">
              <a:off x="2236242" y="5777853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43" name="AutoShape 99"/>
            <p:cNvCxnSpPr>
              <a:cxnSpLocks noChangeShapeType="1"/>
            </p:cNvCxnSpPr>
            <p:nvPr/>
          </p:nvCxnSpPr>
          <p:spPr bwMode="auto">
            <a:xfrm flipV="1">
              <a:off x="2311061" y="5777853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44" name="AutoShape 100"/>
            <p:cNvCxnSpPr>
              <a:cxnSpLocks noChangeShapeType="1"/>
            </p:cNvCxnSpPr>
            <p:nvPr/>
          </p:nvCxnSpPr>
          <p:spPr bwMode="auto">
            <a:xfrm flipV="1">
              <a:off x="2387337" y="5777853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45" name="AutoShape 101"/>
            <p:cNvCxnSpPr>
              <a:cxnSpLocks noChangeShapeType="1"/>
            </p:cNvCxnSpPr>
            <p:nvPr/>
          </p:nvCxnSpPr>
          <p:spPr bwMode="auto">
            <a:xfrm flipV="1">
              <a:off x="2459119" y="5777853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46" name="AutoShape 102"/>
            <p:cNvCxnSpPr>
              <a:cxnSpLocks noChangeShapeType="1"/>
            </p:cNvCxnSpPr>
            <p:nvPr/>
          </p:nvCxnSpPr>
          <p:spPr bwMode="auto">
            <a:xfrm flipV="1">
              <a:off x="2534667" y="5777853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47" name="AutoShape 103"/>
            <p:cNvCxnSpPr>
              <a:cxnSpLocks noChangeShapeType="1"/>
            </p:cNvCxnSpPr>
            <p:nvPr/>
          </p:nvCxnSpPr>
          <p:spPr bwMode="auto">
            <a:xfrm flipV="1">
              <a:off x="2607177" y="5777853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48" name="AutoShape 104"/>
            <p:cNvCxnSpPr>
              <a:cxnSpLocks noChangeShapeType="1"/>
            </p:cNvCxnSpPr>
            <p:nvPr/>
          </p:nvCxnSpPr>
          <p:spPr bwMode="auto">
            <a:xfrm flipV="1">
              <a:off x="2682603" y="5777853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49" name="AutoShape 105"/>
            <p:cNvCxnSpPr>
              <a:cxnSpLocks noChangeShapeType="1"/>
            </p:cNvCxnSpPr>
            <p:nvPr/>
          </p:nvCxnSpPr>
          <p:spPr bwMode="auto">
            <a:xfrm flipV="1">
              <a:off x="2755843" y="5777853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51" name="AutoShape 107"/>
            <p:cNvCxnSpPr>
              <a:cxnSpLocks noChangeShapeType="1"/>
            </p:cNvCxnSpPr>
            <p:nvPr/>
          </p:nvCxnSpPr>
          <p:spPr bwMode="auto">
            <a:xfrm flipV="1">
              <a:off x="2833693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52" name="AutoShape 108"/>
            <p:cNvCxnSpPr>
              <a:cxnSpLocks noChangeShapeType="1"/>
            </p:cNvCxnSpPr>
            <p:nvPr/>
          </p:nvCxnSpPr>
          <p:spPr bwMode="auto">
            <a:xfrm flipV="1">
              <a:off x="2909697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53" name="AutoShape 109"/>
            <p:cNvCxnSpPr>
              <a:cxnSpLocks noChangeShapeType="1"/>
            </p:cNvCxnSpPr>
            <p:nvPr/>
          </p:nvCxnSpPr>
          <p:spPr bwMode="auto">
            <a:xfrm flipV="1">
              <a:off x="2985459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54" name="AutoShape 110"/>
            <p:cNvCxnSpPr>
              <a:cxnSpLocks noChangeShapeType="1"/>
            </p:cNvCxnSpPr>
            <p:nvPr/>
          </p:nvCxnSpPr>
          <p:spPr bwMode="auto">
            <a:xfrm flipV="1">
              <a:off x="3060011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55" name="AutoShape 111"/>
            <p:cNvCxnSpPr>
              <a:cxnSpLocks noChangeShapeType="1"/>
            </p:cNvCxnSpPr>
            <p:nvPr/>
          </p:nvCxnSpPr>
          <p:spPr bwMode="auto">
            <a:xfrm flipV="1">
              <a:off x="3136015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56" name="AutoShape 112"/>
            <p:cNvCxnSpPr>
              <a:cxnSpLocks noChangeShapeType="1"/>
            </p:cNvCxnSpPr>
            <p:nvPr/>
          </p:nvCxnSpPr>
          <p:spPr bwMode="auto">
            <a:xfrm flipV="1">
              <a:off x="3207541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57" name="AutoShape 113"/>
            <p:cNvCxnSpPr>
              <a:cxnSpLocks noChangeShapeType="1"/>
            </p:cNvCxnSpPr>
            <p:nvPr/>
          </p:nvCxnSpPr>
          <p:spPr bwMode="auto">
            <a:xfrm flipV="1">
              <a:off x="3282819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58" name="AutoShape 114"/>
            <p:cNvCxnSpPr>
              <a:cxnSpLocks noChangeShapeType="1"/>
            </p:cNvCxnSpPr>
            <p:nvPr/>
          </p:nvCxnSpPr>
          <p:spPr bwMode="auto">
            <a:xfrm flipV="1">
              <a:off x="3355072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59" name="AutoShape 115"/>
            <p:cNvCxnSpPr>
              <a:cxnSpLocks noChangeShapeType="1"/>
            </p:cNvCxnSpPr>
            <p:nvPr/>
          </p:nvCxnSpPr>
          <p:spPr bwMode="auto">
            <a:xfrm flipV="1">
              <a:off x="3430229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60" name="AutoShape 116"/>
            <p:cNvCxnSpPr>
              <a:cxnSpLocks noChangeShapeType="1"/>
            </p:cNvCxnSpPr>
            <p:nvPr/>
          </p:nvCxnSpPr>
          <p:spPr bwMode="auto">
            <a:xfrm flipV="1">
              <a:off x="3503207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62" name="AutoShape 118"/>
            <p:cNvCxnSpPr>
              <a:cxnSpLocks noChangeShapeType="1"/>
            </p:cNvCxnSpPr>
            <p:nvPr/>
          </p:nvCxnSpPr>
          <p:spPr bwMode="auto">
            <a:xfrm flipV="1">
              <a:off x="3571476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63" name="AutoShape 119"/>
            <p:cNvCxnSpPr>
              <a:cxnSpLocks noChangeShapeType="1"/>
            </p:cNvCxnSpPr>
            <p:nvPr/>
          </p:nvCxnSpPr>
          <p:spPr bwMode="auto">
            <a:xfrm flipV="1">
              <a:off x="3649792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64" name="AutoShape 120"/>
            <p:cNvCxnSpPr>
              <a:cxnSpLocks noChangeShapeType="1"/>
            </p:cNvCxnSpPr>
            <p:nvPr/>
          </p:nvCxnSpPr>
          <p:spPr bwMode="auto">
            <a:xfrm flipV="1">
              <a:off x="3727858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65" name="AutoShape 121"/>
            <p:cNvCxnSpPr>
              <a:cxnSpLocks noChangeShapeType="1"/>
            </p:cNvCxnSpPr>
            <p:nvPr/>
          </p:nvCxnSpPr>
          <p:spPr bwMode="auto">
            <a:xfrm flipV="1">
              <a:off x="3804677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66" name="AutoShape 122"/>
            <p:cNvCxnSpPr>
              <a:cxnSpLocks noChangeShapeType="1"/>
            </p:cNvCxnSpPr>
            <p:nvPr/>
          </p:nvCxnSpPr>
          <p:spPr bwMode="auto">
            <a:xfrm flipV="1">
              <a:off x="3882992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67" name="AutoShape 123"/>
            <p:cNvCxnSpPr>
              <a:cxnSpLocks noChangeShapeType="1"/>
            </p:cNvCxnSpPr>
            <p:nvPr/>
          </p:nvCxnSpPr>
          <p:spPr bwMode="auto">
            <a:xfrm flipV="1">
              <a:off x="3956694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68" name="AutoShape 124"/>
            <p:cNvCxnSpPr>
              <a:cxnSpLocks noChangeShapeType="1"/>
            </p:cNvCxnSpPr>
            <p:nvPr/>
          </p:nvCxnSpPr>
          <p:spPr bwMode="auto">
            <a:xfrm flipV="1">
              <a:off x="4034261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69" name="AutoShape 125"/>
            <p:cNvCxnSpPr>
              <a:cxnSpLocks noChangeShapeType="1"/>
            </p:cNvCxnSpPr>
            <p:nvPr/>
          </p:nvCxnSpPr>
          <p:spPr bwMode="auto">
            <a:xfrm flipV="1">
              <a:off x="4108711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70" name="AutoShape 126"/>
            <p:cNvCxnSpPr>
              <a:cxnSpLocks noChangeShapeType="1"/>
            </p:cNvCxnSpPr>
            <p:nvPr/>
          </p:nvCxnSpPr>
          <p:spPr bwMode="auto">
            <a:xfrm flipV="1">
              <a:off x="4186153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71" name="AutoShape 127"/>
            <p:cNvCxnSpPr>
              <a:cxnSpLocks noChangeShapeType="1"/>
            </p:cNvCxnSpPr>
            <p:nvPr/>
          </p:nvCxnSpPr>
          <p:spPr bwMode="auto">
            <a:xfrm flipV="1">
              <a:off x="4261351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73" name="AutoShape 129"/>
            <p:cNvCxnSpPr>
              <a:cxnSpLocks noChangeShapeType="1"/>
            </p:cNvCxnSpPr>
            <p:nvPr/>
          </p:nvCxnSpPr>
          <p:spPr bwMode="auto">
            <a:xfrm flipV="1">
              <a:off x="4323632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74" name="AutoShape 130"/>
            <p:cNvCxnSpPr>
              <a:cxnSpLocks noChangeShapeType="1"/>
            </p:cNvCxnSpPr>
            <p:nvPr/>
          </p:nvCxnSpPr>
          <p:spPr bwMode="auto">
            <a:xfrm flipV="1">
              <a:off x="4396935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75" name="AutoShape 131"/>
            <p:cNvCxnSpPr>
              <a:cxnSpLocks noChangeShapeType="1"/>
            </p:cNvCxnSpPr>
            <p:nvPr/>
          </p:nvCxnSpPr>
          <p:spPr bwMode="auto">
            <a:xfrm flipV="1">
              <a:off x="4470005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76" name="AutoShape 132"/>
            <p:cNvCxnSpPr>
              <a:cxnSpLocks noChangeShapeType="1"/>
            </p:cNvCxnSpPr>
            <p:nvPr/>
          </p:nvCxnSpPr>
          <p:spPr bwMode="auto">
            <a:xfrm flipV="1">
              <a:off x="4541908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77" name="AutoShape 133"/>
            <p:cNvCxnSpPr>
              <a:cxnSpLocks noChangeShapeType="1"/>
            </p:cNvCxnSpPr>
            <p:nvPr/>
          </p:nvCxnSpPr>
          <p:spPr bwMode="auto">
            <a:xfrm flipV="1">
              <a:off x="4615211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78" name="AutoShape 134"/>
            <p:cNvCxnSpPr>
              <a:cxnSpLocks noChangeShapeType="1"/>
            </p:cNvCxnSpPr>
            <p:nvPr/>
          </p:nvCxnSpPr>
          <p:spPr bwMode="auto">
            <a:xfrm flipV="1">
              <a:off x="4684195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79" name="AutoShape 135"/>
            <p:cNvCxnSpPr>
              <a:cxnSpLocks noChangeShapeType="1"/>
            </p:cNvCxnSpPr>
            <p:nvPr/>
          </p:nvCxnSpPr>
          <p:spPr bwMode="auto">
            <a:xfrm flipV="1">
              <a:off x="4756798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80" name="AutoShape 136"/>
            <p:cNvCxnSpPr>
              <a:cxnSpLocks noChangeShapeType="1"/>
            </p:cNvCxnSpPr>
            <p:nvPr/>
          </p:nvCxnSpPr>
          <p:spPr bwMode="auto">
            <a:xfrm flipV="1">
              <a:off x="4826483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81" name="AutoShape 137"/>
            <p:cNvCxnSpPr>
              <a:cxnSpLocks noChangeShapeType="1"/>
            </p:cNvCxnSpPr>
            <p:nvPr/>
          </p:nvCxnSpPr>
          <p:spPr bwMode="auto">
            <a:xfrm flipV="1">
              <a:off x="4898969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82" name="AutoShape 138"/>
            <p:cNvCxnSpPr>
              <a:cxnSpLocks noChangeShapeType="1"/>
            </p:cNvCxnSpPr>
            <p:nvPr/>
          </p:nvCxnSpPr>
          <p:spPr bwMode="auto">
            <a:xfrm flipV="1">
              <a:off x="4957215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84" name="AutoShape 140"/>
            <p:cNvCxnSpPr>
              <a:cxnSpLocks noChangeShapeType="1"/>
            </p:cNvCxnSpPr>
            <p:nvPr/>
          </p:nvCxnSpPr>
          <p:spPr bwMode="auto">
            <a:xfrm flipV="1">
              <a:off x="5031473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85" name="AutoShape 141"/>
            <p:cNvCxnSpPr>
              <a:cxnSpLocks noChangeShapeType="1"/>
            </p:cNvCxnSpPr>
            <p:nvPr/>
          </p:nvCxnSpPr>
          <p:spPr bwMode="auto">
            <a:xfrm flipV="1">
              <a:off x="5107749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86" name="AutoShape 142"/>
            <p:cNvCxnSpPr>
              <a:cxnSpLocks noChangeShapeType="1"/>
            </p:cNvCxnSpPr>
            <p:nvPr/>
          </p:nvCxnSpPr>
          <p:spPr bwMode="auto">
            <a:xfrm flipV="1">
              <a:off x="5183782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87" name="AutoShape 143"/>
            <p:cNvCxnSpPr>
              <a:cxnSpLocks noChangeShapeType="1"/>
            </p:cNvCxnSpPr>
            <p:nvPr/>
          </p:nvCxnSpPr>
          <p:spPr bwMode="auto">
            <a:xfrm flipV="1">
              <a:off x="5258601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88" name="AutoShape 144"/>
            <p:cNvCxnSpPr>
              <a:cxnSpLocks noChangeShapeType="1"/>
            </p:cNvCxnSpPr>
            <p:nvPr/>
          </p:nvCxnSpPr>
          <p:spPr bwMode="auto">
            <a:xfrm flipV="1">
              <a:off x="5334877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89" name="AutoShape 145"/>
            <p:cNvCxnSpPr>
              <a:cxnSpLocks noChangeShapeType="1"/>
            </p:cNvCxnSpPr>
            <p:nvPr/>
          </p:nvCxnSpPr>
          <p:spPr bwMode="auto">
            <a:xfrm flipV="1">
              <a:off x="5406659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90" name="AutoShape 146"/>
            <p:cNvCxnSpPr>
              <a:cxnSpLocks noChangeShapeType="1"/>
            </p:cNvCxnSpPr>
            <p:nvPr/>
          </p:nvCxnSpPr>
          <p:spPr bwMode="auto">
            <a:xfrm flipV="1">
              <a:off x="5482207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91" name="AutoShape 147"/>
            <p:cNvCxnSpPr>
              <a:cxnSpLocks noChangeShapeType="1"/>
            </p:cNvCxnSpPr>
            <p:nvPr/>
          </p:nvCxnSpPr>
          <p:spPr bwMode="auto">
            <a:xfrm flipV="1">
              <a:off x="5554717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92" name="AutoShape 148"/>
            <p:cNvCxnSpPr>
              <a:cxnSpLocks noChangeShapeType="1"/>
            </p:cNvCxnSpPr>
            <p:nvPr/>
          </p:nvCxnSpPr>
          <p:spPr bwMode="auto">
            <a:xfrm flipV="1">
              <a:off x="5630143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93" name="AutoShape 149"/>
            <p:cNvCxnSpPr>
              <a:cxnSpLocks noChangeShapeType="1"/>
            </p:cNvCxnSpPr>
            <p:nvPr/>
          </p:nvCxnSpPr>
          <p:spPr bwMode="auto">
            <a:xfrm flipV="1">
              <a:off x="5703383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95" name="AutoShape 151"/>
            <p:cNvCxnSpPr>
              <a:cxnSpLocks noChangeShapeType="1"/>
            </p:cNvCxnSpPr>
            <p:nvPr/>
          </p:nvCxnSpPr>
          <p:spPr bwMode="auto">
            <a:xfrm flipV="1">
              <a:off x="5776443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96" name="AutoShape 152"/>
            <p:cNvCxnSpPr>
              <a:cxnSpLocks noChangeShapeType="1"/>
            </p:cNvCxnSpPr>
            <p:nvPr/>
          </p:nvCxnSpPr>
          <p:spPr bwMode="auto">
            <a:xfrm flipV="1">
              <a:off x="5850439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97" name="AutoShape 153"/>
            <p:cNvCxnSpPr>
              <a:cxnSpLocks noChangeShapeType="1"/>
            </p:cNvCxnSpPr>
            <p:nvPr/>
          </p:nvCxnSpPr>
          <p:spPr bwMode="auto">
            <a:xfrm flipV="1">
              <a:off x="5924200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98" name="AutoShape 154"/>
            <p:cNvCxnSpPr>
              <a:cxnSpLocks noChangeShapeType="1"/>
            </p:cNvCxnSpPr>
            <p:nvPr/>
          </p:nvCxnSpPr>
          <p:spPr bwMode="auto">
            <a:xfrm flipV="1">
              <a:off x="5996782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499" name="AutoShape 155"/>
            <p:cNvCxnSpPr>
              <a:cxnSpLocks noChangeShapeType="1"/>
            </p:cNvCxnSpPr>
            <p:nvPr/>
          </p:nvCxnSpPr>
          <p:spPr bwMode="auto">
            <a:xfrm flipV="1">
              <a:off x="6070778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500" name="AutoShape 156"/>
            <p:cNvCxnSpPr>
              <a:cxnSpLocks noChangeShapeType="1"/>
            </p:cNvCxnSpPr>
            <p:nvPr/>
          </p:nvCxnSpPr>
          <p:spPr bwMode="auto">
            <a:xfrm flipV="1">
              <a:off x="6140415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501" name="AutoShape 157"/>
            <p:cNvCxnSpPr>
              <a:cxnSpLocks noChangeShapeType="1"/>
            </p:cNvCxnSpPr>
            <p:nvPr/>
          </p:nvCxnSpPr>
          <p:spPr bwMode="auto">
            <a:xfrm flipV="1">
              <a:off x="6213704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502" name="AutoShape 158"/>
            <p:cNvCxnSpPr>
              <a:cxnSpLocks noChangeShapeType="1"/>
            </p:cNvCxnSpPr>
            <p:nvPr/>
          </p:nvCxnSpPr>
          <p:spPr bwMode="auto">
            <a:xfrm flipV="1">
              <a:off x="6284047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503" name="AutoShape 159"/>
            <p:cNvCxnSpPr>
              <a:cxnSpLocks noChangeShapeType="1"/>
            </p:cNvCxnSpPr>
            <p:nvPr/>
          </p:nvCxnSpPr>
          <p:spPr bwMode="auto">
            <a:xfrm flipV="1">
              <a:off x="6357219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504" name="AutoShape 160"/>
            <p:cNvCxnSpPr>
              <a:cxnSpLocks noChangeShapeType="1"/>
            </p:cNvCxnSpPr>
            <p:nvPr/>
          </p:nvCxnSpPr>
          <p:spPr bwMode="auto">
            <a:xfrm flipV="1">
              <a:off x="6416015" y="5779318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506" name="AutoShape 162"/>
            <p:cNvCxnSpPr>
              <a:cxnSpLocks noChangeShapeType="1"/>
            </p:cNvCxnSpPr>
            <p:nvPr/>
          </p:nvCxnSpPr>
          <p:spPr bwMode="auto">
            <a:xfrm flipV="1">
              <a:off x="6491470" y="5777853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507" name="AutoShape 163"/>
            <p:cNvCxnSpPr>
              <a:cxnSpLocks noChangeShapeType="1"/>
            </p:cNvCxnSpPr>
            <p:nvPr/>
          </p:nvCxnSpPr>
          <p:spPr bwMode="auto">
            <a:xfrm flipV="1">
              <a:off x="6567766" y="5777853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508" name="AutoShape 164"/>
            <p:cNvCxnSpPr>
              <a:cxnSpLocks noChangeShapeType="1"/>
            </p:cNvCxnSpPr>
            <p:nvPr/>
          </p:nvCxnSpPr>
          <p:spPr bwMode="auto">
            <a:xfrm flipV="1">
              <a:off x="6643818" y="5777853"/>
              <a:ext cx="0" cy="184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529" name="AutoShape 185"/>
            <p:cNvCxnSpPr>
              <a:cxnSpLocks noChangeShapeType="1"/>
            </p:cNvCxnSpPr>
            <p:nvPr/>
          </p:nvCxnSpPr>
          <p:spPr bwMode="auto">
            <a:xfrm flipV="1">
              <a:off x="1331777" y="5774863"/>
              <a:ext cx="0" cy="289818"/>
            </a:xfrm>
            <a:prstGeom prst="straightConnector1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530" name="AutoShape 186"/>
            <p:cNvCxnSpPr>
              <a:cxnSpLocks noChangeShapeType="1"/>
            </p:cNvCxnSpPr>
            <p:nvPr/>
          </p:nvCxnSpPr>
          <p:spPr bwMode="auto">
            <a:xfrm flipV="1">
              <a:off x="2083933" y="5778119"/>
              <a:ext cx="0" cy="286562"/>
            </a:xfrm>
            <a:prstGeom prst="straightConnector1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531" name="AutoShape 187"/>
            <p:cNvCxnSpPr>
              <a:cxnSpLocks noChangeShapeType="1"/>
            </p:cNvCxnSpPr>
            <p:nvPr/>
          </p:nvCxnSpPr>
          <p:spPr bwMode="auto">
            <a:xfrm flipV="1">
              <a:off x="2833693" y="5777286"/>
              <a:ext cx="0" cy="289818"/>
            </a:xfrm>
            <a:prstGeom prst="straightConnector1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532" name="AutoShape 188"/>
            <p:cNvCxnSpPr>
              <a:cxnSpLocks noChangeShapeType="1"/>
            </p:cNvCxnSpPr>
            <p:nvPr/>
          </p:nvCxnSpPr>
          <p:spPr bwMode="auto">
            <a:xfrm flipV="1">
              <a:off x="3571477" y="5768350"/>
              <a:ext cx="0" cy="286562"/>
            </a:xfrm>
            <a:prstGeom prst="straightConnector1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533" name="AutoShape 189"/>
            <p:cNvCxnSpPr>
              <a:cxnSpLocks noChangeShapeType="1"/>
            </p:cNvCxnSpPr>
            <p:nvPr/>
          </p:nvCxnSpPr>
          <p:spPr bwMode="auto">
            <a:xfrm flipV="1">
              <a:off x="4325881" y="5773570"/>
              <a:ext cx="0" cy="286562"/>
            </a:xfrm>
            <a:prstGeom prst="straightConnector1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534" name="AutoShape 190"/>
            <p:cNvCxnSpPr>
              <a:cxnSpLocks noChangeShapeType="1"/>
            </p:cNvCxnSpPr>
            <p:nvPr/>
          </p:nvCxnSpPr>
          <p:spPr bwMode="auto">
            <a:xfrm flipV="1">
              <a:off x="5031473" y="5778119"/>
              <a:ext cx="0" cy="286562"/>
            </a:xfrm>
            <a:prstGeom prst="straightConnector1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535" name="AutoShape 191"/>
            <p:cNvCxnSpPr>
              <a:cxnSpLocks noChangeShapeType="1"/>
            </p:cNvCxnSpPr>
            <p:nvPr/>
          </p:nvCxnSpPr>
          <p:spPr bwMode="auto">
            <a:xfrm flipV="1">
              <a:off x="5778692" y="5760544"/>
              <a:ext cx="0" cy="286562"/>
            </a:xfrm>
            <a:prstGeom prst="straightConnector1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53536" name="AutoShape 192"/>
            <p:cNvCxnSpPr>
              <a:cxnSpLocks noChangeShapeType="1"/>
            </p:cNvCxnSpPr>
            <p:nvPr/>
          </p:nvCxnSpPr>
          <p:spPr bwMode="auto">
            <a:xfrm flipV="1">
              <a:off x="6493719" y="5760544"/>
              <a:ext cx="0" cy="286562"/>
            </a:xfrm>
            <a:prstGeom prst="straightConnector1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953540" name="Text Box 196"/>
            <p:cNvSpPr txBox="1">
              <a:spLocks noChangeArrowheads="1"/>
            </p:cNvSpPr>
            <p:nvPr/>
          </p:nvSpPr>
          <p:spPr bwMode="auto">
            <a:xfrm>
              <a:off x="459851" y="6049043"/>
              <a:ext cx="547349" cy="730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750"/>
                </a:spcAft>
              </a:pPr>
              <a:r>
                <a:rPr lang="fr-FR" sz="1050" dirty="0"/>
                <a:t>0</a:t>
              </a:r>
              <a:endParaRPr lang="fr-FR" sz="1050" dirty="0">
                <a:latin typeface="Arial" pitchFamily="34" charset="0"/>
              </a:endParaRPr>
            </a:p>
          </p:txBody>
        </p:sp>
        <p:sp>
          <p:nvSpPr>
            <p:cNvPr id="953541" name="Text Box 197"/>
            <p:cNvSpPr txBox="1">
              <a:spLocks noChangeArrowheads="1"/>
            </p:cNvSpPr>
            <p:nvPr/>
          </p:nvSpPr>
          <p:spPr bwMode="auto">
            <a:xfrm>
              <a:off x="1196437" y="6037316"/>
              <a:ext cx="736586" cy="730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750"/>
                </a:spcAft>
              </a:pPr>
              <a:r>
                <a:rPr lang="fr-FR" sz="1050" dirty="0">
                  <a:latin typeface="Calibri" pitchFamily="34" charset="0"/>
                </a:rPr>
                <a:t>1</a:t>
              </a:r>
              <a:endParaRPr lang="fr-FR" sz="1050" dirty="0">
                <a:latin typeface="Arial" pitchFamily="34" charset="0"/>
              </a:endParaRPr>
            </a:p>
          </p:txBody>
        </p:sp>
        <p:sp>
          <p:nvSpPr>
            <p:cNvPr id="953542" name="Text Box 198"/>
            <p:cNvSpPr txBox="1">
              <a:spLocks noChangeArrowheads="1"/>
            </p:cNvSpPr>
            <p:nvPr/>
          </p:nvSpPr>
          <p:spPr bwMode="auto">
            <a:xfrm>
              <a:off x="1964163" y="6037316"/>
              <a:ext cx="759342" cy="730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750"/>
                </a:spcAft>
              </a:pPr>
              <a:r>
                <a:rPr lang="fr-FR" sz="1050" dirty="0">
                  <a:latin typeface="Calibri" pitchFamily="34" charset="0"/>
                </a:rPr>
                <a:t>2</a:t>
              </a:r>
              <a:endParaRPr lang="fr-FR" sz="1050" dirty="0">
                <a:latin typeface="Arial" pitchFamily="34" charset="0"/>
              </a:endParaRPr>
            </a:p>
          </p:txBody>
        </p:sp>
        <p:sp>
          <p:nvSpPr>
            <p:cNvPr id="953543" name="Text Box 199"/>
            <p:cNvSpPr txBox="1">
              <a:spLocks noChangeArrowheads="1"/>
            </p:cNvSpPr>
            <p:nvPr/>
          </p:nvSpPr>
          <p:spPr bwMode="auto">
            <a:xfrm>
              <a:off x="2710330" y="6037316"/>
              <a:ext cx="750958" cy="730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750"/>
                </a:spcAft>
              </a:pPr>
              <a:r>
                <a:rPr lang="fr-FR" sz="1050" dirty="0">
                  <a:latin typeface="Calibri" pitchFamily="34" charset="0"/>
                </a:rPr>
                <a:t>3</a:t>
              </a:r>
              <a:endParaRPr lang="fr-FR" sz="1050" dirty="0">
                <a:latin typeface="Arial" pitchFamily="34" charset="0"/>
              </a:endParaRPr>
            </a:p>
          </p:txBody>
        </p:sp>
        <p:sp>
          <p:nvSpPr>
            <p:cNvPr id="953544" name="Text Box 200"/>
            <p:cNvSpPr txBox="1">
              <a:spLocks noChangeArrowheads="1"/>
            </p:cNvSpPr>
            <p:nvPr/>
          </p:nvSpPr>
          <p:spPr bwMode="auto">
            <a:xfrm>
              <a:off x="3446915" y="6037316"/>
              <a:ext cx="777307" cy="730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750"/>
                </a:spcAft>
              </a:pPr>
              <a:r>
                <a:rPr lang="fr-FR" sz="1050" dirty="0">
                  <a:latin typeface="Calibri" pitchFamily="34" charset="0"/>
                </a:rPr>
                <a:t>4</a:t>
              </a:r>
              <a:endParaRPr lang="fr-FR" sz="1050" dirty="0">
                <a:latin typeface="Arial" pitchFamily="34" charset="0"/>
              </a:endParaRPr>
            </a:p>
          </p:txBody>
        </p:sp>
        <p:sp>
          <p:nvSpPr>
            <p:cNvPr id="953545" name="Text Box 201"/>
            <p:cNvSpPr txBox="1">
              <a:spLocks noChangeArrowheads="1"/>
            </p:cNvSpPr>
            <p:nvPr/>
          </p:nvSpPr>
          <p:spPr bwMode="auto">
            <a:xfrm>
              <a:off x="4199071" y="6037316"/>
              <a:ext cx="857553" cy="730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750"/>
                </a:spcAft>
              </a:pPr>
              <a:r>
                <a:rPr lang="fr-FR" sz="1050" dirty="0">
                  <a:latin typeface="Calibri" pitchFamily="34" charset="0"/>
                </a:rPr>
                <a:t>5</a:t>
              </a:r>
              <a:endParaRPr lang="fr-FR" sz="1050" dirty="0">
                <a:latin typeface="Arial" pitchFamily="34" charset="0"/>
              </a:endParaRPr>
            </a:p>
          </p:txBody>
        </p:sp>
        <p:sp>
          <p:nvSpPr>
            <p:cNvPr id="953546" name="Text Box 202"/>
            <p:cNvSpPr txBox="1">
              <a:spLocks noChangeArrowheads="1"/>
            </p:cNvSpPr>
            <p:nvPr/>
          </p:nvSpPr>
          <p:spPr bwMode="auto">
            <a:xfrm>
              <a:off x="4903319" y="6037316"/>
              <a:ext cx="857553" cy="730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750"/>
                </a:spcAft>
              </a:pPr>
              <a:r>
                <a:rPr lang="fr-FR" sz="1050" dirty="0">
                  <a:latin typeface="Calibri" pitchFamily="34" charset="0"/>
                </a:rPr>
                <a:t>6</a:t>
              </a:r>
              <a:endParaRPr lang="fr-FR" sz="1050" dirty="0">
                <a:latin typeface="Arial" pitchFamily="34" charset="0"/>
              </a:endParaRPr>
            </a:p>
          </p:txBody>
        </p:sp>
        <p:sp>
          <p:nvSpPr>
            <p:cNvPr id="953547" name="Text Box 203"/>
            <p:cNvSpPr txBox="1">
              <a:spLocks noChangeArrowheads="1"/>
            </p:cNvSpPr>
            <p:nvPr/>
          </p:nvSpPr>
          <p:spPr bwMode="auto">
            <a:xfrm>
              <a:off x="5653079" y="6037316"/>
              <a:ext cx="857553" cy="730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750"/>
                </a:spcAft>
              </a:pPr>
              <a:r>
                <a:rPr lang="fr-FR" sz="1050" dirty="0">
                  <a:latin typeface="Calibri" pitchFamily="34" charset="0"/>
                </a:rPr>
                <a:t>7</a:t>
              </a:r>
              <a:endParaRPr lang="fr-FR" sz="1050" dirty="0">
                <a:latin typeface="Arial" pitchFamily="34" charset="0"/>
              </a:endParaRPr>
            </a:p>
          </p:txBody>
        </p:sp>
        <p:sp>
          <p:nvSpPr>
            <p:cNvPr id="953548" name="Text Box 204"/>
            <p:cNvSpPr txBox="1">
              <a:spLocks noChangeArrowheads="1"/>
            </p:cNvSpPr>
            <p:nvPr/>
          </p:nvSpPr>
          <p:spPr bwMode="auto">
            <a:xfrm>
              <a:off x="6354932" y="6037316"/>
              <a:ext cx="857553" cy="730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750"/>
                </a:spcAft>
              </a:pPr>
              <a:r>
                <a:rPr lang="fr-FR" sz="1050" dirty="0">
                  <a:latin typeface="Calibri" pitchFamily="34" charset="0"/>
                </a:rPr>
                <a:t>8</a:t>
              </a:r>
              <a:endParaRPr lang="fr-FR" sz="1050" dirty="0">
                <a:latin typeface="Arial" pitchFamily="34" charset="0"/>
              </a:endParaRPr>
            </a:p>
          </p:txBody>
        </p:sp>
        <p:sp>
          <p:nvSpPr>
            <p:cNvPr id="254" name="Text Box 206"/>
            <p:cNvSpPr txBox="1">
              <a:spLocks noChangeArrowheads="1"/>
            </p:cNvSpPr>
            <p:nvPr/>
          </p:nvSpPr>
          <p:spPr bwMode="auto">
            <a:xfrm>
              <a:off x="475650" y="6215082"/>
              <a:ext cx="1123443" cy="730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750"/>
                </a:spcAft>
              </a:pPr>
              <a:r>
                <a:rPr lang="fr-FR" sz="1050" i="1" dirty="0"/>
                <a:t>cm</a:t>
              </a:r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Teoria de Erros e Medidas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94BD-BC9D-6A4F-884F-C0AD236E6223}" type="datetime1">
              <a:rPr lang="pt-BR" smtClean="0"/>
              <a:t>16/03/2020</a:t>
            </a:fld>
            <a:endParaRPr lang="fr-F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/>
              <a:t>Física Experimental I</a:t>
            </a:r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11" name="CaixaDeTexto 10"/>
          <p:cNvSpPr txBox="1"/>
          <p:nvPr/>
        </p:nvSpPr>
        <p:spPr>
          <a:xfrm>
            <a:off x="1691680" y="1137006"/>
            <a:ext cx="185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Medida</a:t>
            </a:r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-52032" y="1216915"/>
            <a:ext cx="162545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75">
                <a:latin typeface="Arial" pitchFamily="34" charset="0"/>
              </a:rPr>
              <a:t> </a:t>
            </a:r>
            <a:endParaRPr lang="fr-FR" sz="1350">
              <a:latin typeface="Arial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39552" y="2044941"/>
            <a:ext cx="3690100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Poderá ser minimizado eliminando-se o máximo fontes de erro.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eta para a direita 18"/>
          <p:cNvSpPr/>
          <p:nvPr/>
        </p:nvSpPr>
        <p:spPr>
          <a:xfrm>
            <a:off x="3436809" y="1074178"/>
            <a:ext cx="2270381" cy="595594"/>
          </a:xfrm>
          <a:prstGeom prst="rightArrow">
            <a:avLst/>
          </a:prstGeom>
          <a:solidFill>
            <a:srgbClr val="932968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INERENTE</a:t>
            </a:r>
          </a:p>
        </p:txBody>
      </p:sp>
      <p:sp>
        <p:nvSpPr>
          <p:cNvPr id="814090" name="Rectangle 10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814092" name="Rectangle 1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30" name="CaixaDeTexto 29"/>
          <p:cNvSpPr txBox="1"/>
          <p:nvPr/>
        </p:nvSpPr>
        <p:spPr>
          <a:xfrm>
            <a:off x="5482459" y="1152216"/>
            <a:ext cx="1553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</a:t>
            </a:r>
          </a:p>
        </p:txBody>
      </p:sp>
      <p:sp>
        <p:nvSpPr>
          <p:cNvPr id="32" name="Chave direita 31"/>
          <p:cNvSpPr/>
          <p:nvPr/>
        </p:nvSpPr>
        <p:spPr>
          <a:xfrm rot="5400000">
            <a:off x="4185470" y="-501530"/>
            <a:ext cx="428628" cy="4696127"/>
          </a:xfrm>
          <a:prstGeom prst="rightBrace">
            <a:avLst>
              <a:gd name="adj1" fmla="val 98228"/>
              <a:gd name="adj2" fmla="val 49574"/>
            </a:avLst>
          </a:prstGeom>
          <a:noFill/>
          <a:ln w="57150" cmpd="thinThick">
            <a:solidFill>
              <a:srgbClr val="932968"/>
            </a:solidFill>
            <a:bevel/>
          </a:ln>
          <a:effectLst>
            <a:glow rad="63500">
              <a:srgbClr val="932968">
                <a:alpha val="40000"/>
              </a:srgbClr>
            </a:glo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34" name="Retângulo 33"/>
          <p:cNvSpPr/>
          <p:nvPr/>
        </p:nvSpPr>
        <p:spPr>
          <a:xfrm>
            <a:off x="4229652" y="2044744"/>
            <a:ext cx="3585999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Avaliar quantitativamente as </a:t>
            </a:r>
            <a:r>
              <a:rPr lang="pt-BR" i="1" u="sng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incertezas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nas medições.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3346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44" name="Retângulo 43"/>
          <p:cNvSpPr/>
          <p:nvPr/>
        </p:nvSpPr>
        <p:spPr>
          <a:xfrm>
            <a:off x="1305753" y="4660411"/>
            <a:ext cx="4326208" cy="31937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162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chemeClr val="tx1"/>
              </a:solidFill>
            </a:endParaRPr>
          </a:p>
        </p:txBody>
      </p:sp>
      <p:sp>
        <p:nvSpPr>
          <p:cNvPr id="382" name="Elipse 381"/>
          <p:cNvSpPr>
            <a:spLocks noChangeAspect="1"/>
          </p:cNvSpPr>
          <p:nvPr/>
        </p:nvSpPr>
        <p:spPr>
          <a:xfrm>
            <a:off x="5068799" y="4558683"/>
            <a:ext cx="1080000" cy="1080000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chemeClr val="tx1"/>
              </a:solidFill>
            </a:endParaRPr>
          </a:p>
        </p:txBody>
      </p:sp>
      <p:grpSp>
        <p:nvGrpSpPr>
          <p:cNvPr id="501" name="Grupo 500"/>
          <p:cNvGrpSpPr/>
          <p:nvPr/>
        </p:nvGrpSpPr>
        <p:grpSpPr>
          <a:xfrm>
            <a:off x="5074580" y="3212976"/>
            <a:ext cx="3164678" cy="2416426"/>
            <a:chOff x="5232872" y="3429000"/>
            <a:chExt cx="4219571" cy="3221901"/>
          </a:xfrm>
        </p:grpSpPr>
        <p:sp>
          <p:nvSpPr>
            <p:cNvPr id="499" name="Forma livre 498"/>
            <p:cNvSpPr/>
            <p:nvPr/>
          </p:nvSpPr>
          <p:spPr>
            <a:xfrm>
              <a:off x="5232872" y="3803455"/>
              <a:ext cx="3220440" cy="2847446"/>
            </a:xfrm>
            <a:custGeom>
              <a:avLst/>
              <a:gdLst>
                <a:gd name="connsiteX0" fmla="*/ 259283 w 3271754"/>
                <a:gd name="connsiteY0" fmla="*/ 1615627 h 2855397"/>
                <a:gd name="connsiteX1" fmla="*/ 208795 w 3271754"/>
                <a:gd name="connsiteY1" fmla="*/ 1666116 h 2855397"/>
                <a:gd name="connsiteX2" fmla="*/ 135867 w 3271754"/>
                <a:gd name="connsiteY2" fmla="*/ 1772702 h 2855397"/>
                <a:gd name="connsiteX3" fmla="*/ 85379 w 3271754"/>
                <a:gd name="connsiteY3" fmla="*/ 1890508 h 2855397"/>
                <a:gd name="connsiteX4" fmla="*/ 57330 w 3271754"/>
                <a:gd name="connsiteY4" fmla="*/ 2041973 h 2855397"/>
                <a:gd name="connsiteX5" fmla="*/ 57330 w 3271754"/>
                <a:gd name="connsiteY5" fmla="*/ 2255146 h 2855397"/>
                <a:gd name="connsiteX6" fmla="*/ 102208 w 3271754"/>
                <a:gd name="connsiteY6" fmla="*/ 2406611 h 2855397"/>
                <a:gd name="connsiteX7" fmla="*/ 175136 w 3271754"/>
                <a:gd name="connsiteY7" fmla="*/ 2530027 h 2855397"/>
                <a:gd name="connsiteX8" fmla="*/ 236844 w 3271754"/>
                <a:gd name="connsiteY8" fmla="*/ 2602955 h 2855397"/>
                <a:gd name="connsiteX9" fmla="*/ 315381 w 3271754"/>
                <a:gd name="connsiteY9" fmla="*/ 2681492 h 2855397"/>
                <a:gd name="connsiteX10" fmla="*/ 399529 w 3271754"/>
                <a:gd name="connsiteY10" fmla="*/ 2743200 h 2855397"/>
                <a:gd name="connsiteX11" fmla="*/ 461237 w 3271754"/>
                <a:gd name="connsiteY11" fmla="*/ 2776859 h 2855397"/>
                <a:gd name="connsiteX12" fmla="*/ 618312 w 3271754"/>
                <a:gd name="connsiteY12" fmla="*/ 2838567 h 2855397"/>
                <a:gd name="connsiteX13" fmla="*/ 820265 w 3271754"/>
                <a:gd name="connsiteY13" fmla="*/ 2855397 h 2855397"/>
                <a:gd name="connsiteX14" fmla="*/ 954900 w 3271754"/>
                <a:gd name="connsiteY14" fmla="*/ 2832957 h 2855397"/>
                <a:gd name="connsiteX15" fmla="*/ 1022218 w 3271754"/>
                <a:gd name="connsiteY15" fmla="*/ 2810518 h 2855397"/>
                <a:gd name="connsiteX16" fmla="*/ 1111975 w 3271754"/>
                <a:gd name="connsiteY16" fmla="*/ 2765639 h 2855397"/>
                <a:gd name="connsiteX17" fmla="*/ 3271754 w 3271754"/>
                <a:gd name="connsiteY17" fmla="*/ 1918557 h 2855397"/>
                <a:gd name="connsiteX18" fmla="*/ 3131509 w 3271754"/>
                <a:gd name="connsiteY18" fmla="*/ 1991485 h 2855397"/>
                <a:gd name="connsiteX19" fmla="*/ 2968824 w 3271754"/>
                <a:gd name="connsiteY19" fmla="*/ 2041973 h 2855397"/>
                <a:gd name="connsiteX20" fmla="*/ 2884677 w 3271754"/>
                <a:gd name="connsiteY20" fmla="*/ 2064412 h 2855397"/>
                <a:gd name="connsiteX21" fmla="*/ 2727602 w 3271754"/>
                <a:gd name="connsiteY21" fmla="*/ 2086852 h 2855397"/>
                <a:gd name="connsiteX22" fmla="*/ 2536869 w 3271754"/>
                <a:gd name="connsiteY22" fmla="*/ 2086852 h 2855397"/>
                <a:gd name="connsiteX23" fmla="*/ 2385404 w 3271754"/>
                <a:gd name="connsiteY23" fmla="*/ 2053193 h 2855397"/>
                <a:gd name="connsiteX24" fmla="*/ 2228329 w 3271754"/>
                <a:gd name="connsiteY24" fmla="*/ 2013924 h 2855397"/>
                <a:gd name="connsiteX25" fmla="*/ 2020765 w 3271754"/>
                <a:gd name="connsiteY25" fmla="*/ 1924167 h 2855397"/>
                <a:gd name="connsiteX26" fmla="*/ 1886130 w 3271754"/>
                <a:gd name="connsiteY26" fmla="*/ 1823190 h 2855397"/>
                <a:gd name="connsiteX27" fmla="*/ 1717835 w 3271754"/>
                <a:gd name="connsiteY27" fmla="*/ 1666116 h 2855397"/>
                <a:gd name="connsiteX28" fmla="*/ 1588810 w 3271754"/>
                <a:gd name="connsiteY28" fmla="*/ 1480992 h 2855397"/>
                <a:gd name="connsiteX29" fmla="*/ 1487833 w 3271754"/>
                <a:gd name="connsiteY29" fmla="*/ 1273428 h 2855397"/>
                <a:gd name="connsiteX30" fmla="*/ 1437345 w 3271754"/>
                <a:gd name="connsiteY30" fmla="*/ 1071475 h 2855397"/>
                <a:gd name="connsiteX31" fmla="*/ 1426125 w 3271754"/>
                <a:gd name="connsiteY31" fmla="*/ 897571 h 2855397"/>
                <a:gd name="connsiteX32" fmla="*/ 1420515 w 3271754"/>
                <a:gd name="connsiteY32" fmla="*/ 712447 h 2855397"/>
                <a:gd name="connsiteX33" fmla="*/ 1454174 w 3271754"/>
                <a:gd name="connsiteY33" fmla="*/ 538543 h 2855397"/>
                <a:gd name="connsiteX34" fmla="*/ 1504662 w 3271754"/>
                <a:gd name="connsiteY34" fmla="*/ 387078 h 2855397"/>
                <a:gd name="connsiteX35" fmla="*/ 1566370 w 3271754"/>
                <a:gd name="connsiteY35" fmla="*/ 258052 h 2855397"/>
                <a:gd name="connsiteX36" fmla="*/ 1667347 w 3271754"/>
                <a:gd name="connsiteY36" fmla="*/ 117806 h 2855397"/>
                <a:gd name="connsiteX37" fmla="*/ 1773934 w 3271754"/>
                <a:gd name="connsiteY37" fmla="*/ 0 h 2855397"/>
                <a:gd name="connsiteX0" fmla="*/ 259283 w 3271754"/>
                <a:gd name="connsiteY0" fmla="*/ 1615627 h 2855397"/>
                <a:gd name="connsiteX1" fmla="*/ 208795 w 3271754"/>
                <a:gd name="connsiteY1" fmla="*/ 1666116 h 2855397"/>
                <a:gd name="connsiteX2" fmla="*/ 135867 w 3271754"/>
                <a:gd name="connsiteY2" fmla="*/ 1772702 h 2855397"/>
                <a:gd name="connsiteX3" fmla="*/ 85379 w 3271754"/>
                <a:gd name="connsiteY3" fmla="*/ 1890508 h 2855397"/>
                <a:gd name="connsiteX4" fmla="*/ 57330 w 3271754"/>
                <a:gd name="connsiteY4" fmla="*/ 2041973 h 2855397"/>
                <a:gd name="connsiteX5" fmla="*/ 57330 w 3271754"/>
                <a:gd name="connsiteY5" fmla="*/ 2255146 h 2855397"/>
                <a:gd name="connsiteX6" fmla="*/ 102208 w 3271754"/>
                <a:gd name="connsiteY6" fmla="*/ 2406611 h 2855397"/>
                <a:gd name="connsiteX7" fmla="*/ 175136 w 3271754"/>
                <a:gd name="connsiteY7" fmla="*/ 2530027 h 2855397"/>
                <a:gd name="connsiteX8" fmla="*/ 236844 w 3271754"/>
                <a:gd name="connsiteY8" fmla="*/ 2602955 h 2855397"/>
                <a:gd name="connsiteX9" fmla="*/ 315381 w 3271754"/>
                <a:gd name="connsiteY9" fmla="*/ 2681492 h 2855397"/>
                <a:gd name="connsiteX10" fmla="*/ 399529 w 3271754"/>
                <a:gd name="connsiteY10" fmla="*/ 2743200 h 2855397"/>
                <a:gd name="connsiteX11" fmla="*/ 461237 w 3271754"/>
                <a:gd name="connsiteY11" fmla="*/ 2776859 h 2855397"/>
                <a:gd name="connsiteX12" fmla="*/ 618312 w 3271754"/>
                <a:gd name="connsiteY12" fmla="*/ 2838567 h 2855397"/>
                <a:gd name="connsiteX13" fmla="*/ 820265 w 3271754"/>
                <a:gd name="connsiteY13" fmla="*/ 2855397 h 2855397"/>
                <a:gd name="connsiteX14" fmla="*/ 954900 w 3271754"/>
                <a:gd name="connsiteY14" fmla="*/ 2832957 h 2855397"/>
                <a:gd name="connsiteX15" fmla="*/ 1022218 w 3271754"/>
                <a:gd name="connsiteY15" fmla="*/ 2810518 h 2855397"/>
                <a:gd name="connsiteX16" fmla="*/ 1111975 w 3271754"/>
                <a:gd name="connsiteY16" fmla="*/ 2765639 h 2855397"/>
                <a:gd name="connsiteX17" fmla="*/ 3271754 w 3271754"/>
                <a:gd name="connsiteY17" fmla="*/ 1918557 h 2855397"/>
                <a:gd name="connsiteX18" fmla="*/ 3131509 w 3271754"/>
                <a:gd name="connsiteY18" fmla="*/ 1991485 h 2855397"/>
                <a:gd name="connsiteX19" fmla="*/ 2968824 w 3271754"/>
                <a:gd name="connsiteY19" fmla="*/ 2041973 h 2855397"/>
                <a:gd name="connsiteX20" fmla="*/ 2884677 w 3271754"/>
                <a:gd name="connsiteY20" fmla="*/ 2064412 h 2855397"/>
                <a:gd name="connsiteX21" fmla="*/ 2727602 w 3271754"/>
                <a:gd name="connsiteY21" fmla="*/ 2086852 h 2855397"/>
                <a:gd name="connsiteX22" fmla="*/ 2536869 w 3271754"/>
                <a:gd name="connsiteY22" fmla="*/ 2086852 h 2855397"/>
                <a:gd name="connsiteX23" fmla="*/ 2385404 w 3271754"/>
                <a:gd name="connsiteY23" fmla="*/ 2053193 h 2855397"/>
                <a:gd name="connsiteX24" fmla="*/ 2228329 w 3271754"/>
                <a:gd name="connsiteY24" fmla="*/ 2013924 h 2855397"/>
                <a:gd name="connsiteX25" fmla="*/ 2020765 w 3271754"/>
                <a:gd name="connsiteY25" fmla="*/ 1924167 h 2855397"/>
                <a:gd name="connsiteX26" fmla="*/ 1886130 w 3271754"/>
                <a:gd name="connsiteY26" fmla="*/ 1823190 h 2855397"/>
                <a:gd name="connsiteX27" fmla="*/ 1717835 w 3271754"/>
                <a:gd name="connsiteY27" fmla="*/ 1666116 h 2855397"/>
                <a:gd name="connsiteX28" fmla="*/ 1588810 w 3271754"/>
                <a:gd name="connsiteY28" fmla="*/ 1480992 h 2855397"/>
                <a:gd name="connsiteX29" fmla="*/ 1487833 w 3271754"/>
                <a:gd name="connsiteY29" fmla="*/ 1273428 h 2855397"/>
                <a:gd name="connsiteX30" fmla="*/ 1437345 w 3271754"/>
                <a:gd name="connsiteY30" fmla="*/ 1071475 h 2855397"/>
                <a:gd name="connsiteX31" fmla="*/ 1426125 w 3271754"/>
                <a:gd name="connsiteY31" fmla="*/ 897571 h 2855397"/>
                <a:gd name="connsiteX32" fmla="*/ 1420515 w 3271754"/>
                <a:gd name="connsiteY32" fmla="*/ 712447 h 2855397"/>
                <a:gd name="connsiteX33" fmla="*/ 1454174 w 3271754"/>
                <a:gd name="connsiteY33" fmla="*/ 538543 h 2855397"/>
                <a:gd name="connsiteX34" fmla="*/ 1504662 w 3271754"/>
                <a:gd name="connsiteY34" fmla="*/ 387078 h 2855397"/>
                <a:gd name="connsiteX35" fmla="*/ 1566370 w 3271754"/>
                <a:gd name="connsiteY35" fmla="*/ 258052 h 2855397"/>
                <a:gd name="connsiteX36" fmla="*/ 1667347 w 3271754"/>
                <a:gd name="connsiteY36" fmla="*/ 117806 h 2855397"/>
                <a:gd name="connsiteX37" fmla="*/ 1773934 w 3271754"/>
                <a:gd name="connsiteY37" fmla="*/ 0 h 2855397"/>
                <a:gd name="connsiteX38" fmla="*/ 259283 w 3271754"/>
                <a:gd name="connsiteY38" fmla="*/ 1615627 h 2855397"/>
                <a:gd name="connsiteX0" fmla="*/ 259283 w 3271754"/>
                <a:gd name="connsiteY0" fmla="*/ 1615627 h 2855397"/>
                <a:gd name="connsiteX1" fmla="*/ 208795 w 3271754"/>
                <a:gd name="connsiteY1" fmla="*/ 1666116 h 2855397"/>
                <a:gd name="connsiteX2" fmla="*/ 135867 w 3271754"/>
                <a:gd name="connsiteY2" fmla="*/ 1772702 h 2855397"/>
                <a:gd name="connsiteX3" fmla="*/ 85379 w 3271754"/>
                <a:gd name="connsiteY3" fmla="*/ 1890508 h 2855397"/>
                <a:gd name="connsiteX4" fmla="*/ 57330 w 3271754"/>
                <a:gd name="connsiteY4" fmla="*/ 2041973 h 2855397"/>
                <a:gd name="connsiteX5" fmla="*/ 57330 w 3271754"/>
                <a:gd name="connsiteY5" fmla="*/ 2255146 h 2855397"/>
                <a:gd name="connsiteX6" fmla="*/ 102208 w 3271754"/>
                <a:gd name="connsiteY6" fmla="*/ 2406611 h 2855397"/>
                <a:gd name="connsiteX7" fmla="*/ 175136 w 3271754"/>
                <a:gd name="connsiteY7" fmla="*/ 2530027 h 2855397"/>
                <a:gd name="connsiteX8" fmla="*/ 236844 w 3271754"/>
                <a:gd name="connsiteY8" fmla="*/ 2602955 h 2855397"/>
                <a:gd name="connsiteX9" fmla="*/ 315381 w 3271754"/>
                <a:gd name="connsiteY9" fmla="*/ 2681492 h 2855397"/>
                <a:gd name="connsiteX10" fmla="*/ 399529 w 3271754"/>
                <a:gd name="connsiteY10" fmla="*/ 2743200 h 2855397"/>
                <a:gd name="connsiteX11" fmla="*/ 461237 w 3271754"/>
                <a:gd name="connsiteY11" fmla="*/ 2776859 h 2855397"/>
                <a:gd name="connsiteX12" fmla="*/ 618312 w 3271754"/>
                <a:gd name="connsiteY12" fmla="*/ 2838567 h 2855397"/>
                <a:gd name="connsiteX13" fmla="*/ 820265 w 3271754"/>
                <a:gd name="connsiteY13" fmla="*/ 2855397 h 2855397"/>
                <a:gd name="connsiteX14" fmla="*/ 950925 w 3271754"/>
                <a:gd name="connsiteY14" fmla="*/ 2821031 h 2855397"/>
                <a:gd name="connsiteX15" fmla="*/ 1022218 w 3271754"/>
                <a:gd name="connsiteY15" fmla="*/ 2810518 h 2855397"/>
                <a:gd name="connsiteX16" fmla="*/ 1111975 w 3271754"/>
                <a:gd name="connsiteY16" fmla="*/ 2765639 h 2855397"/>
                <a:gd name="connsiteX17" fmla="*/ 3271754 w 3271754"/>
                <a:gd name="connsiteY17" fmla="*/ 1918557 h 2855397"/>
                <a:gd name="connsiteX18" fmla="*/ 3131509 w 3271754"/>
                <a:gd name="connsiteY18" fmla="*/ 1991485 h 2855397"/>
                <a:gd name="connsiteX19" fmla="*/ 2968824 w 3271754"/>
                <a:gd name="connsiteY19" fmla="*/ 2041973 h 2855397"/>
                <a:gd name="connsiteX20" fmla="*/ 2884677 w 3271754"/>
                <a:gd name="connsiteY20" fmla="*/ 2064412 h 2855397"/>
                <a:gd name="connsiteX21" fmla="*/ 2727602 w 3271754"/>
                <a:gd name="connsiteY21" fmla="*/ 2086852 h 2855397"/>
                <a:gd name="connsiteX22" fmla="*/ 2536869 w 3271754"/>
                <a:gd name="connsiteY22" fmla="*/ 2086852 h 2855397"/>
                <a:gd name="connsiteX23" fmla="*/ 2385404 w 3271754"/>
                <a:gd name="connsiteY23" fmla="*/ 2053193 h 2855397"/>
                <a:gd name="connsiteX24" fmla="*/ 2228329 w 3271754"/>
                <a:gd name="connsiteY24" fmla="*/ 2013924 h 2855397"/>
                <a:gd name="connsiteX25" fmla="*/ 2020765 w 3271754"/>
                <a:gd name="connsiteY25" fmla="*/ 1924167 h 2855397"/>
                <a:gd name="connsiteX26" fmla="*/ 1886130 w 3271754"/>
                <a:gd name="connsiteY26" fmla="*/ 1823190 h 2855397"/>
                <a:gd name="connsiteX27" fmla="*/ 1717835 w 3271754"/>
                <a:gd name="connsiteY27" fmla="*/ 1666116 h 2855397"/>
                <a:gd name="connsiteX28" fmla="*/ 1588810 w 3271754"/>
                <a:gd name="connsiteY28" fmla="*/ 1480992 h 2855397"/>
                <a:gd name="connsiteX29" fmla="*/ 1487833 w 3271754"/>
                <a:gd name="connsiteY29" fmla="*/ 1273428 h 2855397"/>
                <a:gd name="connsiteX30" fmla="*/ 1437345 w 3271754"/>
                <a:gd name="connsiteY30" fmla="*/ 1071475 h 2855397"/>
                <a:gd name="connsiteX31" fmla="*/ 1426125 w 3271754"/>
                <a:gd name="connsiteY31" fmla="*/ 897571 h 2855397"/>
                <a:gd name="connsiteX32" fmla="*/ 1420515 w 3271754"/>
                <a:gd name="connsiteY32" fmla="*/ 712447 h 2855397"/>
                <a:gd name="connsiteX33" fmla="*/ 1454174 w 3271754"/>
                <a:gd name="connsiteY33" fmla="*/ 538543 h 2855397"/>
                <a:gd name="connsiteX34" fmla="*/ 1504662 w 3271754"/>
                <a:gd name="connsiteY34" fmla="*/ 387078 h 2855397"/>
                <a:gd name="connsiteX35" fmla="*/ 1566370 w 3271754"/>
                <a:gd name="connsiteY35" fmla="*/ 258052 h 2855397"/>
                <a:gd name="connsiteX36" fmla="*/ 1667347 w 3271754"/>
                <a:gd name="connsiteY36" fmla="*/ 117806 h 2855397"/>
                <a:gd name="connsiteX37" fmla="*/ 1773934 w 3271754"/>
                <a:gd name="connsiteY37" fmla="*/ 0 h 2855397"/>
                <a:gd name="connsiteX38" fmla="*/ 259283 w 3271754"/>
                <a:gd name="connsiteY38" fmla="*/ 1615627 h 2855397"/>
                <a:gd name="connsiteX0" fmla="*/ 259283 w 3271754"/>
                <a:gd name="connsiteY0" fmla="*/ 1615627 h 2847446"/>
                <a:gd name="connsiteX1" fmla="*/ 208795 w 3271754"/>
                <a:gd name="connsiteY1" fmla="*/ 1666116 h 2847446"/>
                <a:gd name="connsiteX2" fmla="*/ 135867 w 3271754"/>
                <a:gd name="connsiteY2" fmla="*/ 1772702 h 2847446"/>
                <a:gd name="connsiteX3" fmla="*/ 85379 w 3271754"/>
                <a:gd name="connsiteY3" fmla="*/ 1890508 h 2847446"/>
                <a:gd name="connsiteX4" fmla="*/ 57330 w 3271754"/>
                <a:gd name="connsiteY4" fmla="*/ 2041973 h 2847446"/>
                <a:gd name="connsiteX5" fmla="*/ 57330 w 3271754"/>
                <a:gd name="connsiteY5" fmla="*/ 2255146 h 2847446"/>
                <a:gd name="connsiteX6" fmla="*/ 102208 w 3271754"/>
                <a:gd name="connsiteY6" fmla="*/ 2406611 h 2847446"/>
                <a:gd name="connsiteX7" fmla="*/ 175136 w 3271754"/>
                <a:gd name="connsiteY7" fmla="*/ 2530027 h 2847446"/>
                <a:gd name="connsiteX8" fmla="*/ 236844 w 3271754"/>
                <a:gd name="connsiteY8" fmla="*/ 2602955 h 2847446"/>
                <a:gd name="connsiteX9" fmla="*/ 315381 w 3271754"/>
                <a:gd name="connsiteY9" fmla="*/ 2681492 h 2847446"/>
                <a:gd name="connsiteX10" fmla="*/ 399529 w 3271754"/>
                <a:gd name="connsiteY10" fmla="*/ 2743200 h 2847446"/>
                <a:gd name="connsiteX11" fmla="*/ 461237 w 3271754"/>
                <a:gd name="connsiteY11" fmla="*/ 2776859 h 2847446"/>
                <a:gd name="connsiteX12" fmla="*/ 618312 w 3271754"/>
                <a:gd name="connsiteY12" fmla="*/ 2838567 h 2847446"/>
                <a:gd name="connsiteX13" fmla="*/ 820265 w 3271754"/>
                <a:gd name="connsiteY13" fmla="*/ 2847446 h 2847446"/>
                <a:gd name="connsiteX14" fmla="*/ 950925 w 3271754"/>
                <a:gd name="connsiteY14" fmla="*/ 2821031 h 2847446"/>
                <a:gd name="connsiteX15" fmla="*/ 1022218 w 3271754"/>
                <a:gd name="connsiteY15" fmla="*/ 2810518 h 2847446"/>
                <a:gd name="connsiteX16" fmla="*/ 1111975 w 3271754"/>
                <a:gd name="connsiteY16" fmla="*/ 2765639 h 2847446"/>
                <a:gd name="connsiteX17" fmla="*/ 3271754 w 3271754"/>
                <a:gd name="connsiteY17" fmla="*/ 1918557 h 2847446"/>
                <a:gd name="connsiteX18" fmla="*/ 3131509 w 3271754"/>
                <a:gd name="connsiteY18" fmla="*/ 1991485 h 2847446"/>
                <a:gd name="connsiteX19" fmla="*/ 2968824 w 3271754"/>
                <a:gd name="connsiteY19" fmla="*/ 2041973 h 2847446"/>
                <a:gd name="connsiteX20" fmla="*/ 2884677 w 3271754"/>
                <a:gd name="connsiteY20" fmla="*/ 2064412 h 2847446"/>
                <a:gd name="connsiteX21" fmla="*/ 2727602 w 3271754"/>
                <a:gd name="connsiteY21" fmla="*/ 2086852 h 2847446"/>
                <a:gd name="connsiteX22" fmla="*/ 2536869 w 3271754"/>
                <a:gd name="connsiteY22" fmla="*/ 2086852 h 2847446"/>
                <a:gd name="connsiteX23" fmla="*/ 2385404 w 3271754"/>
                <a:gd name="connsiteY23" fmla="*/ 2053193 h 2847446"/>
                <a:gd name="connsiteX24" fmla="*/ 2228329 w 3271754"/>
                <a:gd name="connsiteY24" fmla="*/ 2013924 h 2847446"/>
                <a:gd name="connsiteX25" fmla="*/ 2020765 w 3271754"/>
                <a:gd name="connsiteY25" fmla="*/ 1924167 h 2847446"/>
                <a:gd name="connsiteX26" fmla="*/ 1886130 w 3271754"/>
                <a:gd name="connsiteY26" fmla="*/ 1823190 h 2847446"/>
                <a:gd name="connsiteX27" fmla="*/ 1717835 w 3271754"/>
                <a:gd name="connsiteY27" fmla="*/ 1666116 h 2847446"/>
                <a:gd name="connsiteX28" fmla="*/ 1588810 w 3271754"/>
                <a:gd name="connsiteY28" fmla="*/ 1480992 h 2847446"/>
                <a:gd name="connsiteX29" fmla="*/ 1487833 w 3271754"/>
                <a:gd name="connsiteY29" fmla="*/ 1273428 h 2847446"/>
                <a:gd name="connsiteX30" fmla="*/ 1437345 w 3271754"/>
                <a:gd name="connsiteY30" fmla="*/ 1071475 h 2847446"/>
                <a:gd name="connsiteX31" fmla="*/ 1426125 w 3271754"/>
                <a:gd name="connsiteY31" fmla="*/ 897571 h 2847446"/>
                <a:gd name="connsiteX32" fmla="*/ 1420515 w 3271754"/>
                <a:gd name="connsiteY32" fmla="*/ 712447 h 2847446"/>
                <a:gd name="connsiteX33" fmla="*/ 1454174 w 3271754"/>
                <a:gd name="connsiteY33" fmla="*/ 538543 h 2847446"/>
                <a:gd name="connsiteX34" fmla="*/ 1504662 w 3271754"/>
                <a:gd name="connsiteY34" fmla="*/ 387078 h 2847446"/>
                <a:gd name="connsiteX35" fmla="*/ 1566370 w 3271754"/>
                <a:gd name="connsiteY35" fmla="*/ 258052 h 2847446"/>
                <a:gd name="connsiteX36" fmla="*/ 1667347 w 3271754"/>
                <a:gd name="connsiteY36" fmla="*/ 117806 h 2847446"/>
                <a:gd name="connsiteX37" fmla="*/ 1773934 w 3271754"/>
                <a:gd name="connsiteY37" fmla="*/ 0 h 2847446"/>
                <a:gd name="connsiteX38" fmla="*/ 259283 w 3271754"/>
                <a:gd name="connsiteY38" fmla="*/ 1615627 h 2847446"/>
                <a:gd name="connsiteX0" fmla="*/ 259283 w 3271754"/>
                <a:gd name="connsiteY0" fmla="*/ 1615627 h 2847446"/>
                <a:gd name="connsiteX1" fmla="*/ 208795 w 3271754"/>
                <a:gd name="connsiteY1" fmla="*/ 1666116 h 2847446"/>
                <a:gd name="connsiteX2" fmla="*/ 135867 w 3271754"/>
                <a:gd name="connsiteY2" fmla="*/ 1772702 h 2847446"/>
                <a:gd name="connsiteX3" fmla="*/ 85379 w 3271754"/>
                <a:gd name="connsiteY3" fmla="*/ 1890508 h 2847446"/>
                <a:gd name="connsiteX4" fmla="*/ 57330 w 3271754"/>
                <a:gd name="connsiteY4" fmla="*/ 2041973 h 2847446"/>
                <a:gd name="connsiteX5" fmla="*/ 57330 w 3271754"/>
                <a:gd name="connsiteY5" fmla="*/ 2255146 h 2847446"/>
                <a:gd name="connsiteX6" fmla="*/ 102208 w 3271754"/>
                <a:gd name="connsiteY6" fmla="*/ 2406611 h 2847446"/>
                <a:gd name="connsiteX7" fmla="*/ 175136 w 3271754"/>
                <a:gd name="connsiteY7" fmla="*/ 2530027 h 2847446"/>
                <a:gd name="connsiteX8" fmla="*/ 236844 w 3271754"/>
                <a:gd name="connsiteY8" fmla="*/ 2602955 h 2847446"/>
                <a:gd name="connsiteX9" fmla="*/ 315381 w 3271754"/>
                <a:gd name="connsiteY9" fmla="*/ 2681492 h 2847446"/>
                <a:gd name="connsiteX10" fmla="*/ 399529 w 3271754"/>
                <a:gd name="connsiteY10" fmla="*/ 2743200 h 2847446"/>
                <a:gd name="connsiteX11" fmla="*/ 461237 w 3271754"/>
                <a:gd name="connsiteY11" fmla="*/ 2776859 h 2847446"/>
                <a:gd name="connsiteX12" fmla="*/ 626263 w 3271754"/>
                <a:gd name="connsiteY12" fmla="*/ 2834591 h 2847446"/>
                <a:gd name="connsiteX13" fmla="*/ 820265 w 3271754"/>
                <a:gd name="connsiteY13" fmla="*/ 2847446 h 2847446"/>
                <a:gd name="connsiteX14" fmla="*/ 950925 w 3271754"/>
                <a:gd name="connsiteY14" fmla="*/ 2821031 h 2847446"/>
                <a:gd name="connsiteX15" fmla="*/ 1022218 w 3271754"/>
                <a:gd name="connsiteY15" fmla="*/ 2810518 h 2847446"/>
                <a:gd name="connsiteX16" fmla="*/ 1111975 w 3271754"/>
                <a:gd name="connsiteY16" fmla="*/ 2765639 h 2847446"/>
                <a:gd name="connsiteX17" fmla="*/ 3271754 w 3271754"/>
                <a:gd name="connsiteY17" fmla="*/ 1918557 h 2847446"/>
                <a:gd name="connsiteX18" fmla="*/ 3131509 w 3271754"/>
                <a:gd name="connsiteY18" fmla="*/ 1991485 h 2847446"/>
                <a:gd name="connsiteX19" fmla="*/ 2968824 w 3271754"/>
                <a:gd name="connsiteY19" fmla="*/ 2041973 h 2847446"/>
                <a:gd name="connsiteX20" fmla="*/ 2884677 w 3271754"/>
                <a:gd name="connsiteY20" fmla="*/ 2064412 h 2847446"/>
                <a:gd name="connsiteX21" fmla="*/ 2727602 w 3271754"/>
                <a:gd name="connsiteY21" fmla="*/ 2086852 h 2847446"/>
                <a:gd name="connsiteX22" fmla="*/ 2536869 w 3271754"/>
                <a:gd name="connsiteY22" fmla="*/ 2086852 h 2847446"/>
                <a:gd name="connsiteX23" fmla="*/ 2385404 w 3271754"/>
                <a:gd name="connsiteY23" fmla="*/ 2053193 h 2847446"/>
                <a:gd name="connsiteX24" fmla="*/ 2228329 w 3271754"/>
                <a:gd name="connsiteY24" fmla="*/ 2013924 h 2847446"/>
                <a:gd name="connsiteX25" fmla="*/ 2020765 w 3271754"/>
                <a:gd name="connsiteY25" fmla="*/ 1924167 h 2847446"/>
                <a:gd name="connsiteX26" fmla="*/ 1886130 w 3271754"/>
                <a:gd name="connsiteY26" fmla="*/ 1823190 h 2847446"/>
                <a:gd name="connsiteX27" fmla="*/ 1717835 w 3271754"/>
                <a:gd name="connsiteY27" fmla="*/ 1666116 h 2847446"/>
                <a:gd name="connsiteX28" fmla="*/ 1588810 w 3271754"/>
                <a:gd name="connsiteY28" fmla="*/ 1480992 h 2847446"/>
                <a:gd name="connsiteX29" fmla="*/ 1487833 w 3271754"/>
                <a:gd name="connsiteY29" fmla="*/ 1273428 h 2847446"/>
                <a:gd name="connsiteX30" fmla="*/ 1437345 w 3271754"/>
                <a:gd name="connsiteY30" fmla="*/ 1071475 h 2847446"/>
                <a:gd name="connsiteX31" fmla="*/ 1426125 w 3271754"/>
                <a:gd name="connsiteY31" fmla="*/ 897571 h 2847446"/>
                <a:gd name="connsiteX32" fmla="*/ 1420515 w 3271754"/>
                <a:gd name="connsiteY32" fmla="*/ 712447 h 2847446"/>
                <a:gd name="connsiteX33" fmla="*/ 1454174 w 3271754"/>
                <a:gd name="connsiteY33" fmla="*/ 538543 h 2847446"/>
                <a:gd name="connsiteX34" fmla="*/ 1504662 w 3271754"/>
                <a:gd name="connsiteY34" fmla="*/ 387078 h 2847446"/>
                <a:gd name="connsiteX35" fmla="*/ 1566370 w 3271754"/>
                <a:gd name="connsiteY35" fmla="*/ 258052 h 2847446"/>
                <a:gd name="connsiteX36" fmla="*/ 1667347 w 3271754"/>
                <a:gd name="connsiteY36" fmla="*/ 117806 h 2847446"/>
                <a:gd name="connsiteX37" fmla="*/ 1773934 w 3271754"/>
                <a:gd name="connsiteY37" fmla="*/ 0 h 2847446"/>
                <a:gd name="connsiteX38" fmla="*/ 259283 w 3271754"/>
                <a:gd name="connsiteY38" fmla="*/ 1615627 h 2847446"/>
                <a:gd name="connsiteX0" fmla="*/ 259283 w 3271754"/>
                <a:gd name="connsiteY0" fmla="*/ 1615627 h 2847446"/>
                <a:gd name="connsiteX1" fmla="*/ 208795 w 3271754"/>
                <a:gd name="connsiteY1" fmla="*/ 1666116 h 2847446"/>
                <a:gd name="connsiteX2" fmla="*/ 135867 w 3271754"/>
                <a:gd name="connsiteY2" fmla="*/ 1772702 h 2847446"/>
                <a:gd name="connsiteX3" fmla="*/ 85379 w 3271754"/>
                <a:gd name="connsiteY3" fmla="*/ 1890508 h 2847446"/>
                <a:gd name="connsiteX4" fmla="*/ 57330 w 3271754"/>
                <a:gd name="connsiteY4" fmla="*/ 2041973 h 2847446"/>
                <a:gd name="connsiteX5" fmla="*/ 57330 w 3271754"/>
                <a:gd name="connsiteY5" fmla="*/ 2255146 h 2847446"/>
                <a:gd name="connsiteX6" fmla="*/ 102208 w 3271754"/>
                <a:gd name="connsiteY6" fmla="*/ 2406611 h 2847446"/>
                <a:gd name="connsiteX7" fmla="*/ 175136 w 3271754"/>
                <a:gd name="connsiteY7" fmla="*/ 2530027 h 2847446"/>
                <a:gd name="connsiteX8" fmla="*/ 236844 w 3271754"/>
                <a:gd name="connsiteY8" fmla="*/ 2602955 h 2847446"/>
                <a:gd name="connsiteX9" fmla="*/ 315381 w 3271754"/>
                <a:gd name="connsiteY9" fmla="*/ 2681492 h 2847446"/>
                <a:gd name="connsiteX10" fmla="*/ 399529 w 3271754"/>
                <a:gd name="connsiteY10" fmla="*/ 2743200 h 2847446"/>
                <a:gd name="connsiteX11" fmla="*/ 461237 w 3271754"/>
                <a:gd name="connsiteY11" fmla="*/ 2776859 h 2847446"/>
                <a:gd name="connsiteX12" fmla="*/ 626263 w 3271754"/>
                <a:gd name="connsiteY12" fmla="*/ 2834591 h 2847446"/>
                <a:gd name="connsiteX13" fmla="*/ 820265 w 3271754"/>
                <a:gd name="connsiteY13" fmla="*/ 2847446 h 2847446"/>
                <a:gd name="connsiteX14" fmla="*/ 950925 w 3271754"/>
                <a:gd name="connsiteY14" fmla="*/ 2821031 h 2847446"/>
                <a:gd name="connsiteX15" fmla="*/ 1034145 w 3271754"/>
                <a:gd name="connsiteY15" fmla="*/ 2798591 h 2847446"/>
                <a:gd name="connsiteX16" fmla="*/ 1111975 w 3271754"/>
                <a:gd name="connsiteY16" fmla="*/ 2765639 h 2847446"/>
                <a:gd name="connsiteX17" fmla="*/ 3271754 w 3271754"/>
                <a:gd name="connsiteY17" fmla="*/ 1918557 h 2847446"/>
                <a:gd name="connsiteX18" fmla="*/ 3131509 w 3271754"/>
                <a:gd name="connsiteY18" fmla="*/ 1991485 h 2847446"/>
                <a:gd name="connsiteX19" fmla="*/ 2968824 w 3271754"/>
                <a:gd name="connsiteY19" fmla="*/ 2041973 h 2847446"/>
                <a:gd name="connsiteX20" fmla="*/ 2884677 w 3271754"/>
                <a:gd name="connsiteY20" fmla="*/ 2064412 h 2847446"/>
                <a:gd name="connsiteX21" fmla="*/ 2727602 w 3271754"/>
                <a:gd name="connsiteY21" fmla="*/ 2086852 h 2847446"/>
                <a:gd name="connsiteX22" fmla="*/ 2536869 w 3271754"/>
                <a:gd name="connsiteY22" fmla="*/ 2086852 h 2847446"/>
                <a:gd name="connsiteX23" fmla="*/ 2385404 w 3271754"/>
                <a:gd name="connsiteY23" fmla="*/ 2053193 h 2847446"/>
                <a:gd name="connsiteX24" fmla="*/ 2228329 w 3271754"/>
                <a:gd name="connsiteY24" fmla="*/ 2013924 h 2847446"/>
                <a:gd name="connsiteX25" fmla="*/ 2020765 w 3271754"/>
                <a:gd name="connsiteY25" fmla="*/ 1924167 h 2847446"/>
                <a:gd name="connsiteX26" fmla="*/ 1886130 w 3271754"/>
                <a:gd name="connsiteY26" fmla="*/ 1823190 h 2847446"/>
                <a:gd name="connsiteX27" fmla="*/ 1717835 w 3271754"/>
                <a:gd name="connsiteY27" fmla="*/ 1666116 h 2847446"/>
                <a:gd name="connsiteX28" fmla="*/ 1588810 w 3271754"/>
                <a:gd name="connsiteY28" fmla="*/ 1480992 h 2847446"/>
                <a:gd name="connsiteX29" fmla="*/ 1487833 w 3271754"/>
                <a:gd name="connsiteY29" fmla="*/ 1273428 h 2847446"/>
                <a:gd name="connsiteX30" fmla="*/ 1437345 w 3271754"/>
                <a:gd name="connsiteY30" fmla="*/ 1071475 h 2847446"/>
                <a:gd name="connsiteX31" fmla="*/ 1426125 w 3271754"/>
                <a:gd name="connsiteY31" fmla="*/ 897571 h 2847446"/>
                <a:gd name="connsiteX32" fmla="*/ 1420515 w 3271754"/>
                <a:gd name="connsiteY32" fmla="*/ 712447 h 2847446"/>
                <a:gd name="connsiteX33" fmla="*/ 1454174 w 3271754"/>
                <a:gd name="connsiteY33" fmla="*/ 538543 h 2847446"/>
                <a:gd name="connsiteX34" fmla="*/ 1504662 w 3271754"/>
                <a:gd name="connsiteY34" fmla="*/ 387078 h 2847446"/>
                <a:gd name="connsiteX35" fmla="*/ 1566370 w 3271754"/>
                <a:gd name="connsiteY35" fmla="*/ 258052 h 2847446"/>
                <a:gd name="connsiteX36" fmla="*/ 1667347 w 3271754"/>
                <a:gd name="connsiteY36" fmla="*/ 117806 h 2847446"/>
                <a:gd name="connsiteX37" fmla="*/ 1773934 w 3271754"/>
                <a:gd name="connsiteY37" fmla="*/ 0 h 2847446"/>
                <a:gd name="connsiteX38" fmla="*/ 259283 w 3271754"/>
                <a:gd name="connsiteY38" fmla="*/ 1615627 h 2847446"/>
                <a:gd name="connsiteX0" fmla="*/ 259283 w 3271754"/>
                <a:gd name="connsiteY0" fmla="*/ 1615627 h 2847446"/>
                <a:gd name="connsiteX1" fmla="*/ 208795 w 3271754"/>
                <a:gd name="connsiteY1" fmla="*/ 1666116 h 2847446"/>
                <a:gd name="connsiteX2" fmla="*/ 135867 w 3271754"/>
                <a:gd name="connsiteY2" fmla="*/ 1772702 h 2847446"/>
                <a:gd name="connsiteX3" fmla="*/ 85379 w 3271754"/>
                <a:gd name="connsiteY3" fmla="*/ 1890508 h 2847446"/>
                <a:gd name="connsiteX4" fmla="*/ 57330 w 3271754"/>
                <a:gd name="connsiteY4" fmla="*/ 2037998 h 2847446"/>
                <a:gd name="connsiteX5" fmla="*/ 57330 w 3271754"/>
                <a:gd name="connsiteY5" fmla="*/ 2255146 h 2847446"/>
                <a:gd name="connsiteX6" fmla="*/ 102208 w 3271754"/>
                <a:gd name="connsiteY6" fmla="*/ 2406611 h 2847446"/>
                <a:gd name="connsiteX7" fmla="*/ 175136 w 3271754"/>
                <a:gd name="connsiteY7" fmla="*/ 2530027 h 2847446"/>
                <a:gd name="connsiteX8" fmla="*/ 236844 w 3271754"/>
                <a:gd name="connsiteY8" fmla="*/ 2602955 h 2847446"/>
                <a:gd name="connsiteX9" fmla="*/ 315381 w 3271754"/>
                <a:gd name="connsiteY9" fmla="*/ 2681492 h 2847446"/>
                <a:gd name="connsiteX10" fmla="*/ 399529 w 3271754"/>
                <a:gd name="connsiteY10" fmla="*/ 2743200 h 2847446"/>
                <a:gd name="connsiteX11" fmla="*/ 461237 w 3271754"/>
                <a:gd name="connsiteY11" fmla="*/ 2776859 h 2847446"/>
                <a:gd name="connsiteX12" fmla="*/ 626263 w 3271754"/>
                <a:gd name="connsiteY12" fmla="*/ 2834591 h 2847446"/>
                <a:gd name="connsiteX13" fmla="*/ 820265 w 3271754"/>
                <a:gd name="connsiteY13" fmla="*/ 2847446 h 2847446"/>
                <a:gd name="connsiteX14" fmla="*/ 950925 w 3271754"/>
                <a:gd name="connsiteY14" fmla="*/ 2821031 h 2847446"/>
                <a:gd name="connsiteX15" fmla="*/ 1034145 w 3271754"/>
                <a:gd name="connsiteY15" fmla="*/ 2798591 h 2847446"/>
                <a:gd name="connsiteX16" fmla="*/ 1111975 w 3271754"/>
                <a:gd name="connsiteY16" fmla="*/ 2765639 h 2847446"/>
                <a:gd name="connsiteX17" fmla="*/ 3271754 w 3271754"/>
                <a:gd name="connsiteY17" fmla="*/ 1918557 h 2847446"/>
                <a:gd name="connsiteX18" fmla="*/ 3131509 w 3271754"/>
                <a:gd name="connsiteY18" fmla="*/ 1991485 h 2847446"/>
                <a:gd name="connsiteX19" fmla="*/ 2968824 w 3271754"/>
                <a:gd name="connsiteY19" fmla="*/ 2041973 h 2847446"/>
                <a:gd name="connsiteX20" fmla="*/ 2884677 w 3271754"/>
                <a:gd name="connsiteY20" fmla="*/ 2064412 h 2847446"/>
                <a:gd name="connsiteX21" fmla="*/ 2727602 w 3271754"/>
                <a:gd name="connsiteY21" fmla="*/ 2086852 h 2847446"/>
                <a:gd name="connsiteX22" fmla="*/ 2536869 w 3271754"/>
                <a:gd name="connsiteY22" fmla="*/ 2086852 h 2847446"/>
                <a:gd name="connsiteX23" fmla="*/ 2385404 w 3271754"/>
                <a:gd name="connsiteY23" fmla="*/ 2053193 h 2847446"/>
                <a:gd name="connsiteX24" fmla="*/ 2228329 w 3271754"/>
                <a:gd name="connsiteY24" fmla="*/ 2013924 h 2847446"/>
                <a:gd name="connsiteX25" fmla="*/ 2020765 w 3271754"/>
                <a:gd name="connsiteY25" fmla="*/ 1924167 h 2847446"/>
                <a:gd name="connsiteX26" fmla="*/ 1886130 w 3271754"/>
                <a:gd name="connsiteY26" fmla="*/ 1823190 h 2847446"/>
                <a:gd name="connsiteX27" fmla="*/ 1717835 w 3271754"/>
                <a:gd name="connsiteY27" fmla="*/ 1666116 h 2847446"/>
                <a:gd name="connsiteX28" fmla="*/ 1588810 w 3271754"/>
                <a:gd name="connsiteY28" fmla="*/ 1480992 h 2847446"/>
                <a:gd name="connsiteX29" fmla="*/ 1487833 w 3271754"/>
                <a:gd name="connsiteY29" fmla="*/ 1273428 h 2847446"/>
                <a:gd name="connsiteX30" fmla="*/ 1437345 w 3271754"/>
                <a:gd name="connsiteY30" fmla="*/ 1071475 h 2847446"/>
                <a:gd name="connsiteX31" fmla="*/ 1426125 w 3271754"/>
                <a:gd name="connsiteY31" fmla="*/ 897571 h 2847446"/>
                <a:gd name="connsiteX32" fmla="*/ 1420515 w 3271754"/>
                <a:gd name="connsiteY32" fmla="*/ 712447 h 2847446"/>
                <a:gd name="connsiteX33" fmla="*/ 1454174 w 3271754"/>
                <a:gd name="connsiteY33" fmla="*/ 538543 h 2847446"/>
                <a:gd name="connsiteX34" fmla="*/ 1504662 w 3271754"/>
                <a:gd name="connsiteY34" fmla="*/ 387078 h 2847446"/>
                <a:gd name="connsiteX35" fmla="*/ 1566370 w 3271754"/>
                <a:gd name="connsiteY35" fmla="*/ 258052 h 2847446"/>
                <a:gd name="connsiteX36" fmla="*/ 1667347 w 3271754"/>
                <a:gd name="connsiteY36" fmla="*/ 117806 h 2847446"/>
                <a:gd name="connsiteX37" fmla="*/ 1773934 w 3271754"/>
                <a:gd name="connsiteY37" fmla="*/ 0 h 2847446"/>
                <a:gd name="connsiteX38" fmla="*/ 259283 w 3271754"/>
                <a:gd name="connsiteY38" fmla="*/ 1615627 h 2847446"/>
                <a:gd name="connsiteX0" fmla="*/ 207969 w 3220440"/>
                <a:gd name="connsiteY0" fmla="*/ 1615627 h 2847446"/>
                <a:gd name="connsiteX1" fmla="*/ 157481 w 3220440"/>
                <a:gd name="connsiteY1" fmla="*/ 1666116 h 2847446"/>
                <a:gd name="connsiteX2" fmla="*/ 84553 w 3220440"/>
                <a:gd name="connsiteY2" fmla="*/ 1772702 h 2847446"/>
                <a:gd name="connsiteX3" fmla="*/ 34065 w 3220440"/>
                <a:gd name="connsiteY3" fmla="*/ 1890508 h 2847446"/>
                <a:gd name="connsiteX4" fmla="*/ 6016 w 3220440"/>
                <a:gd name="connsiteY4" fmla="*/ 2037998 h 2847446"/>
                <a:gd name="connsiteX5" fmla="*/ 6016 w 3220440"/>
                <a:gd name="connsiteY5" fmla="*/ 2255146 h 2847446"/>
                <a:gd name="connsiteX6" fmla="*/ 50894 w 3220440"/>
                <a:gd name="connsiteY6" fmla="*/ 2406611 h 2847446"/>
                <a:gd name="connsiteX7" fmla="*/ 123822 w 3220440"/>
                <a:gd name="connsiteY7" fmla="*/ 2530027 h 2847446"/>
                <a:gd name="connsiteX8" fmla="*/ 185530 w 3220440"/>
                <a:gd name="connsiteY8" fmla="*/ 2602955 h 2847446"/>
                <a:gd name="connsiteX9" fmla="*/ 264067 w 3220440"/>
                <a:gd name="connsiteY9" fmla="*/ 2681492 h 2847446"/>
                <a:gd name="connsiteX10" fmla="*/ 348215 w 3220440"/>
                <a:gd name="connsiteY10" fmla="*/ 2743200 h 2847446"/>
                <a:gd name="connsiteX11" fmla="*/ 409923 w 3220440"/>
                <a:gd name="connsiteY11" fmla="*/ 2776859 h 2847446"/>
                <a:gd name="connsiteX12" fmla="*/ 574949 w 3220440"/>
                <a:gd name="connsiteY12" fmla="*/ 2834591 h 2847446"/>
                <a:gd name="connsiteX13" fmla="*/ 768951 w 3220440"/>
                <a:gd name="connsiteY13" fmla="*/ 2847446 h 2847446"/>
                <a:gd name="connsiteX14" fmla="*/ 899611 w 3220440"/>
                <a:gd name="connsiteY14" fmla="*/ 2821031 h 2847446"/>
                <a:gd name="connsiteX15" fmla="*/ 982831 w 3220440"/>
                <a:gd name="connsiteY15" fmla="*/ 2798591 h 2847446"/>
                <a:gd name="connsiteX16" fmla="*/ 1060661 w 3220440"/>
                <a:gd name="connsiteY16" fmla="*/ 2765639 h 2847446"/>
                <a:gd name="connsiteX17" fmla="*/ 3220440 w 3220440"/>
                <a:gd name="connsiteY17" fmla="*/ 1918557 h 2847446"/>
                <a:gd name="connsiteX18" fmla="*/ 3080195 w 3220440"/>
                <a:gd name="connsiteY18" fmla="*/ 1991485 h 2847446"/>
                <a:gd name="connsiteX19" fmla="*/ 2917510 w 3220440"/>
                <a:gd name="connsiteY19" fmla="*/ 2041973 h 2847446"/>
                <a:gd name="connsiteX20" fmla="*/ 2833363 w 3220440"/>
                <a:gd name="connsiteY20" fmla="*/ 2064412 h 2847446"/>
                <a:gd name="connsiteX21" fmla="*/ 2676288 w 3220440"/>
                <a:gd name="connsiteY21" fmla="*/ 2086852 h 2847446"/>
                <a:gd name="connsiteX22" fmla="*/ 2485555 w 3220440"/>
                <a:gd name="connsiteY22" fmla="*/ 2086852 h 2847446"/>
                <a:gd name="connsiteX23" fmla="*/ 2334090 w 3220440"/>
                <a:gd name="connsiteY23" fmla="*/ 2053193 h 2847446"/>
                <a:gd name="connsiteX24" fmla="*/ 2177015 w 3220440"/>
                <a:gd name="connsiteY24" fmla="*/ 2013924 h 2847446"/>
                <a:gd name="connsiteX25" fmla="*/ 1969451 w 3220440"/>
                <a:gd name="connsiteY25" fmla="*/ 1924167 h 2847446"/>
                <a:gd name="connsiteX26" fmla="*/ 1834816 w 3220440"/>
                <a:gd name="connsiteY26" fmla="*/ 1823190 h 2847446"/>
                <a:gd name="connsiteX27" fmla="*/ 1666521 w 3220440"/>
                <a:gd name="connsiteY27" fmla="*/ 1666116 h 2847446"/>
                <a:gd name="connsiteX28" fmla="*/ 1537496 w 3220440"/>
                <a:gd name="connsiteY28" fmla="*/ 1480992 h 2847446"/>
                <a:gd name="connsiteX29" fmla="*/ 1436519 w 3220440"/>
                <a:gd name="connsiteY29" fmla="*/ 1273428 h 2847446"/>
                <a:gd name="connsiteX30" fmla="*/ 1386031 w 3220440"/>
                <a:gd name="connsiteY30" fmla="*/ 1071475 h 2847446"/>
                <a:gd name="connsiteX31" fmla="*/ 1374811 w 3220440"/>
                <a:gd name="connsiteY31" fmla="*/ 897571 h 2847446"/>
                <a:gd name="connsiteX32" fmla="*/ 1369201 w 3220440"/>
                <a:gd name="connsiteY32" fmla="*/ 712447 h 2847446"/>
                <a:gd name="connsiteX33" fmla="*/ 1402860 w 3220440"/>
                <a:gd name="connsiteY33" fmla="*/ 538543 h 2847446"/>
                <a:gd name="connsiteX34" fmla="*/ 1453348 w 3220440"/>
                <a:gd name="connsiteY34" fmla="*/ 387078 h 2847446"/>
                <a:gd name="connsiteX35" fmla="*/ 1515056 w 3220440"/>
                <a:gd name="connsiteY35" fmla="*/ 258052 h 2847446"/>
                <a:gd name="connsiteX36" fmla="*/ 1616033 w 3220440"/>
                <a:gd name="connsiteY36" fmla="*/ 117806 h 2847446"/>
                <a:gd name="connsiteX37" fmla="*/ 1722620 w 3220440"/>
                <a:gd name="connsiteY37" fmla="*/ 0 h 2847446"/>
                <a:gd name="connsiteX38" fmla="*/ 207969 w 3220440"/>
                <a:gd name="connsiteY38" fmla="*/ 1615627 h 2847446"/>
                <a:gd name="connsiteX0" fmla="*/ 217856 w 3230327"/>
                <a:gd name="connsiteY0" fmla="*/ 1615627 h 2847446"/>
                <a:gd name="connsiteX1" fmla="*/ 167368 w 3230327"/>
                <a:gd name="connsiteY1" fmla="*/ 1666116 h 2847446"/>
                <a:gd name="connsiteX2" fmla="*/ 94440 w 3230327"/>
                <a:gd name="connsiteY2" fmla="*/ 1772702 h 2847446"/>
                <a:gd name="connsiteX3" fmla="*/ 43952 w 3230327"/>
                <a:gd name="connsiteY3" fmla="*/ 1890508 h 2847446"/>
                <a:gd name="connsiteX4" fmla="*/ 0 w 3230327"/>
                <a:gd name="connsiteY4" fmla="*/ 2089681 h 2847446"/>
                <a:gd name="connsiteX5" fmla="*/ 15903 w 3230327"/>
                <a:gd name="connsiteY5" fmla="*/ 2255146 h 2847446"/>
                <a:gd name="connsiteX6" fmla="*/ 60781 w 3230327"/>
                <a:gd name="connsiteY6" fmla="*/ 2406611 h 2847446"/>
                <a:gd name="connsiteX7" fmla="*/ 133709 w 3230327"/>
                <a:gd name="connsiteY7" fmla="*/ 2530027 h 2847446"/>
                <a:gd name="connsiteX8" fmla="*/ 195417 w 3230327"/>
                <a:gd name="connsiteY8" fmla="*/ 2602955 h 2847446"/>
                <a:gd name="connsiteX9" fmla="*/ 273954 w 3230327"/>
                <a:gd name="connsiteY9" fmla="*/ 2681492 h 2847446"/>
                <a:gd name="connsiteX10" fmla="*/ 358102 w 3230327"/>
                <a:gd name="connsiteY10" fmla="*/ 2743200 h 2847446"/>
                <a:gd name="connsiteX11" fmla="*/ 419810 w 3230327"/>
                <a:gd name="connsiteY11" fmla="*/ 2776859 h 2847446"/>
                <a:gd name="connsiteX12" fmla="*/ 584836 w 3230327"/>
                <a:gd name="connsiteY12" fmla="*/ 2834591 h 2847446"/>
                <a:gd name="connsiteX13" fmla="*/ 778838 w 3230327"/>
                <a:gd name="connsiteY13" fmla="*/ 2847446 h 2847446"/>
                <a:gd name="connsiteX14" fmla="*/ 909498 w 3230327"/>
                <a:gd name="connsiteY14" fmla="*/ 2821031 h 2847446"/>
                <a:gd name="connsiteX15" fmla="*/ 992718 w 3230327"/>
                <a:gd name="connsiteY15" fmla="*/ 2798591 h 2847446"/>
                <a:gd name="connsiteX16" fmla="*/ 1070548 w 3230327"/>
                <a:gd name="connsiteY16" fmla="*/ 2765639 h 2847446"/>
                <a:gd name="connsiteX17" fmla="*/ 3230327 w 3230327"/>
                <a:gd name="connsiteY17" fmla="*/ 1918557 h 2847446"/>
                <a:gd name="connsiteX18" fmla="*/ 3090082 w 3230327"/>
                <a:gd name="connsiteY18" fmla="*/ 1991485 h 2847446"/>
                <a:gd name="connsiteX19" fmla="*/ 2927397 w 3230327"/>
                <a:gd name="connsiteY19" fmla="*/ 2041973 h 2847446"/>
                <a:gd name="connsiteX20" fmla="*/ 2843250 w 3230327"/>
                <a:gd name="connsiteY20" fmla="*/ 2064412 h 2847446"/>
                <a:gd name="connsiteX21" fmla="*/ 2686175 w 3230327"/>
                <a:gd name="connsiteY21" fmla="*/ 2086852 h 2847446"/>
                <a:gd name="connsiteX22" fmla="*/ 2495442 w 3230327"/>
                <a:gd name="connsiteY22" fmla="*/ 2086852 h 2847446"/>
                <a:gd name="connsiteX23" fmla="*/ 2343977 w 3230327"/>
                <a:gd name="connsiteY23" fmla="*/ 2053193 h 2847446"/>
                <a:gd name="connsiteX24" fmla="*/ 2186902 w 3230327"/>
                <a:gd name="connsiteY24" fmla="*/ 2013924 h 2847446"/>
                <a:gd name="connsiteX25" fmla="*/ 1979338 w 3230327"/>
                <a:gd name="connsiteY25" fmla="*/ 1924167 h 2847446"/>
                <a:gd name="connsiteX26" fmla="*/ 1844703 w 3230327"/>
                <a:gd name="connsiteY26" fmla="*/ 1823190 h 2847446"/>
                <a:gd name="connsiteX27" fmla="*/ 1676408 w 3230327"/>
                <a:gd name="connsiteY27" fmla="*/ 1666116 h 2847446"/>
                <a:gd name="connsiteX28" fmla="*/ 1547383 w 3230327"/>
                <a:gd name="connsiteY28" fmla="*/ 1480992 h 2847446"/>
                <a:gd name="connsiteX29" fmla="*/ 1446406 w 3230327"/>
                <a:gd name="connsiteY29" fmla="*/ 1273428 h 2847446"/>
                <a:gd name="connsiteX30" fmla="*/ 1395918 w 3230327"/>
                <a:gd name="connsiteY30" fmla="*/ 1071475 h 2847446"/>
                <a:gd name="connsiteX31" fmla="*/ 1384698 w 3230327"/>
                <a:gd name="connsiteY31" fmla="*/ 897571 h 2847446"/>
                <a:gd name="connsiteX32" fmla="*/ 1379088 w 3230327"/>
                <a:gd name="connsiteY32" fmla="*/ 712447 h 2847446"/>
                <a:gd name="connsiteX33" fmla="*/ 1412747 w 3230327"/>
                <a:gd name="connsiteY33" fmla="*/ 538543 h 2847446"/>
                <a:gd name="connsiteX34" fmla="*/ 1463235 w 3230327"/>
                <a:gd name="connsiteY34" fmla="*/ 387078 h 2847446"/>
                <a:gd name="connsiteX35" fmla="*/ 1524943 w 3230327"/>
                <a:gd name="connsiteY35" fmla="*/ 258052 h 2847446"/>
                <a:gd name="connsiteX36" fmla="*/ 1625920 w 3230327"/>
                <a:gd name="connsiteY36" fmla="*/ 117806 h 2847446"/>
                <a:gd name="connsiteX37" fmla="*/ 1732507 w 3230327"/>
                <a:gd name="connsiteY37" fmla="*/ 0 h 2847446"/>
                <a:gd name="connsiteX38" fmla="*/ 217856 w 3230327"/>
                <a:gd name="connsiteY38" fmla="*/ 1615627 h 2847446"/>
                <a:gd name="connsiteX0" fmla="*/ 217856 w 3230327"/>
                <a:gd name="connsiteY0" fmla="*/ 1615627 h 2847446"/>
                <a:gd name="connsiteX1" fmla="*/ 167368 w 3230327"/>
                <a:gd name="connsiteY1" fmla="*/ 1666116 h 2847446"/>
                <a:gd name="connsiteX2" fmla="*/ 94440 w 3230327"/>
                <a:gd name="connsiteY2" fmla="*/ 1772702 h 2847446"/>
                <a:gd name="connsiteX3" fmla="*/ 43952 w 3230327"/>
                <a:gd name="connsiteY3" fmla="*/ 1890508 h 2847446"/>
                <a:gd name="connsiteX4" fmla="*/ 0 w 3230327"/>
                <a:gd name="connsiteY4" fmla="*/ 2089681 h 2847446"/>
                <a:gd name="connsiteX5" fmla="*/ 23854 w 3230327"/>
                <a:gd name="connsiteY5" fmla="*/ 2243219 h 2847446"/>
                <a:gd name="connsiteX6" fmla="*/ 60781 w 3230327"/>
                <a:gd name="connsiteY6" fmla="*/ 2406611 h 2847446"/>
                <a:gd name="connsiteX7" fmla="*/ 133709 w 3230327"/>
                <a:gd name="connsiteY7" fmla="*/ 2530027 h 2847446"/>
                <a:gd name="connsiteX8" fmla="*/ 195417 w 3230327"/>
                <a:gd name="connsiteY8" fmla="*/ 2602955 h 2847446"/>
                <a:gd name="connsiteX9" fmla="*/ 273954 w 3230327"/>
                <a:gd name="connsiteY9" fmla="*/ 2681492 h 2847446"/>
                <a:gd name="connsiteX10" fmla="*/ 358102 w 3230327"/>
                <a:gd name="connsiteY10" fmla="*/ 2743200 h 2847446"/>
                <a:gd name="connsiteX11" fmla="*/ 419810 w 3230327"/>
                <a:gd name="connsiteY11" fmla="*/ 2776859 h 2847446"/>
                <a:gd name="connsiteX12" fmla="*/ 584836 w 3230327"/>
                <a:gd name="connsiteY12" fmla="*/ 2834591 h 2847446"/>
                <a:gd name="connsiteX13" fmla="*/ 778838 w 3230327"/>
                <a:gd name="connsiteY13" fmla="*/ 2847446 h 2847446"/>
                <a:gd name="connsiteX14" fmla="*/ 909498 w 3230327"/>
                <a:gd name="connsiteY14" fmla="*/ 2821031 h 2847446"/>
                <a:gd name="connsiteX15" fmla="*/ 992718 w 3230327"/>
                <a:gd name="connsiteY15" fmla="*/ 2798591 h 2847446"/>
                <a:gd name="connsiteX16" fmla="*/ 1070548 w 3230327"/>
                <a:gd name="connsiteY16" fmla="*/ 2765639 h 2847446"/>
                <a:gd name="connsiteX17" fmla="*/ 3230327 w 3230327"/>
                <a:gd name="connsiteY17" fmla="*/ 1918557 h 2847446"/>
                <a:gd name="connsiteX18" fmla="*/ 3090082 w 3230327"/>
                <a:gd name="connsiteY18" fmla="*/ 1991485 h 2847446"/>
                <a:gd name="connsiteX19" fmla="*/ 2927397 w 3230327"/>
                <a:gd name="connsiteY19" fmla="*/ 2041973 h 2847446"/>
                <a:gd name="connsiteX20" fmla="*/ 2843250 w 3230327"/>
                <a:gd name="connsiteY20" fmla="*/ 2064412 h 2847446"/>
                <a:gd name="connsiteX21" fmla="*/ 2686175 w 3230327"/>
                <a:gd name="connsiteY21" fmla="*/ 2086852 h 2847446"/>
                <a:gd name="connsiteX22" fmla="*/ 2495442 w 3230327"/>
                <a:gd name="connsiteY22" fmla="*/ 2086852 h 2847446"/>
                <a:gd name="connsiteX23" fmla="*/ 2343977 w 3230327"/>
                <a:gd name="connsiteY23" fmla="*/ 2053193 h 2847446"/>
                <a:gd name="connsiteX24" fmla="*/ 2186902 w 3230327"/>
                <a:gd name="connsiteY24" fmla="*/ 2013924 h 2847446"/>
                <a:gd name="connsiteX25" fmla="*/ 1979338 w 3230327"/>
                <a:gd name="connsiteY25" fmla="*/ 1924167 h 2847446"/>
                <a:gd name="connsiteX26" fmla="*/ 1844703 w 3230327"/>
                <a:gd name="connsiteY26" fmla="*/ 1823190 h 2847446"/>
                <a:gd name="connsiteX27" fmla="*/ 1676408 w 3230327"/>
                <a:gd name="connsiteY27" fmla="*/ 1666116 h 2847446"/>
                <a:gd name="connsiteX28" fmla="*/ 1547383 w 3230327"/>
                <a:gd name="connsiteY28" fmla="*/ 1480992 h 2847446"/>
                <a:gd name="connsiteX29" fmla="*/ 1446406 w 3230327"/>
                <a:gd name="connsiteY29" fmla="*/ 1273428 h 2847446"/>
                <a:gd name="connsiteX30" fmla="*/ 1395918 w 3230327"/>
                <a:gd name="connsiteY30" fmla="*/ 1071475 h 2847446"/>
                <a:gd name="connsiteX31" fmla="*/ 1384698 w 3230327"/>
                <a:gd name="connsiteY31" fmla="*/ 897571 h 2847446"/>
                <a:gd name="connsiteX32" fmla="*/ 1379088 w 3230327"/>
                <a:gd name="connsiteY32" fmla="*/ 712447 h 2847446"/>
                <a:gd name="connsiteX33" fmla="*/ 1412747 w 3230327"/>
                <a:gd name="connsiteY33" fmla="*/ 538543 h 2847446"/>
                <a:gd name="connsiteX34" fmla="*/ 1463235 w 3230327"/>
                <a:gd name="connsiteY34" fmla="*/ 387078 h 2847446"/>
                <a:gd name="connsiteX35" fmla="*/ 1524943 w 3230327"/>
                <a:gd name="connsiteY35" fmla="*/ 258052 h 2847446"/>
                <a:gd name="connsiteX36" fmla="*/ 1625920 w 3230327"/>
                <a:gd name="connsiteY36" fmla="*/ 117806 h 2847446"/>
                <a:gd name="connsiteX37" fmla="*/ 1732507 w 3230327"/>
                <a:gd name="connsiteY37" fmla="*/ 0 h 2847446"/>
                <a:gd name="connsiteX38" fmla="*/ 217856 w 3230327"/>
                <a:gd name="connsiteY38" fmla="*/ 1615627 h 2847446"/>
                <a:gd name="connsiteX0" fmla="*/ 217856 w 3230327"/>
                <a:gd name="connsiteY0" fmla="*/ 1615627 h 2847446"/>
                <a:gd name="connsiteX1" fmla="*/ 167368 w 3230327"/>
                <a:gd name="connsiteY1" fmla="*/ 1666116 h 2847446"/>
                <a:gd name="connsiteX2" fmla="*/ 94440 w 3230327"/>
                <a:gd name="connsiteY2" fmla="*/ 1772702 h 2847446"/>
                <a:gd name="connsiteX3" fmla="*/ 43952 w 3230327"/>
                <a:gd name="connsiteY3" fmla="*/ 1890508 h 2847446"/>
                <a:gd name="connsiteX4" fmla="*/ 0 w 3230327"/>
                <a:gd name="connsiteY4" fmla="*/ 2089681 h 2847446"/>
                <a:gd name="connsiteX5" fmla="*/ 7951 w 3230327"/>
                <a:gd name="connsiteY5" fmla="*/ 2243219 h 2847446"/>
                <a:gd name="connsiteX6" fmla="*/ 60781 w 3230327"/>
                <a:gd name="connsiteY6" fmla="*/ 2406611 h 2847446"/>
                <a:gd name="connsiteX7" fmla="*/ 133709 w 3230327"/>
                <a:gd name="connsiteY7" fmla="*/ 2530027 h 2847446"/>
                <a:gd name="connsiteX8" fmla="*/ 195417 w 3230327"/>
                <a:gd name="connsiteY8" fmla="*/ 2602955 h 2847446"/>
                <a:gd name="connsiteX9" fmla="*/ 273954 w 3230327"/>
                <a:gd name="connsiteY9" fmla="*/ 2681492 h 2847446"/>
                <a:gd name="connsiteX10" fmla="*/ 358102 w 3230327"/>
                <a:gd name="connsiteY10" fmla="*/ 2743200 h 2847446"/>
                <a:gd name="connsiteX11" fmla="*/ 419810 w 3230327"/>
                <a:gd name="connsiteY11" fmla="*/ 2776859 h 2847446"/>
                <a:gd name="connsiteX12" fmla="*/ 584836 w 3230327"/>
                <a:gd name="connsiteY12" fmla="*/ 2834591 h 2847446"/>
                <a:gd name="connsiteX13" fmla="*/ 778838 w 3230327"/>
                <a:gd name="connsiteY13" fmla="*/ 2847446 h 2847446"/>
                <a:gd name="connsiteX14" fmla="*/ 909498 w 3230327"/>
                <a:gd name="connsiteY14" fmla="*/ 2821031 h 2847446"/>
                <a:gd name="connsiteX15" fmla="*/ 992718 w 3230327"/>
                <a:gd name="connsiteY15" fmla="*/ 2798591 h 2847446"/>
                <a:gd name="connsiteX16" fmla="*/ 1070548 w 3230327"/>
                <a:gd name="connsiteY16" fmla="*/ 2765639 h 2847446"/>
                <a:gd name="connsiteX17" fmla="*/ 3230327 w 3230327"/>
                <a:gd name="connsiteY17" fmla="*/ 1918557 h 2847446"/>
                <a:gd name="connsiteX18" fmla="*/ 3090082 w 3230327"/>
                <a:gd name="connsiteY18" fmla="*/ 1991485 h 2847446"/>
                <a:gd name="connsiteX19" fmla="*/ 2927397 w 3230327"/>
                <a:gd name="connsiteY19" fmla="*/ 2041973 h 2847446"/>
                <a:gd name="connsiteX20" fmla="*/ 2843250 w 3230327"/>
                <a:gd name="connsiteY20" fmla="*/ 2064412 h 2847446"/>
                <a:gd name="connsiteX21" fmla="*/ 2686175 w 3230327"/>
                <a:gd name="connsiteY21" fmla="*/ 2086852 h 2847446"/>
                <a:gd name="connsiteX22" fmla="*/ 2495442 w 3230327"/>
                <a:gd name="connsiteY22" fmla="*/ 2086852 h 2847446"/>
                <a:gd name="connsiteX23" fmla="*/ 2343977 w 3230327"/>
                <a:gd name="connsiteY23" fmla="*/ 2053193 h 2847446"/>
                <a:gd name="connsiteX24" fmla="*/ 2186902 w 3230327"/>
                <a:gd name="connsiteY24" fmla="*/ 2013924 h 2847446"/>
                <a:gd name="connsiteX25" fmla="*/ 1979338 w 3230327"/>
                <a:gd name="connsiteY25" fmla="*/ 1924167 h 2847446"/>
                <a:gd name="connsiteX26" fmla="*/ 1844703 w 3230327"/>
                <a:gd name="connsiteY26" fmla="*/ 1823190 h 2847446"/>
                <a:gd name="connsiteX27" fmla="*/ 1676408 w 3230327"/>
                <a:gd name="connsiteY27" fmla="*/ 1666116 h 2847446"/>
                <a:gd name="connsiteX28" fmla="*/ 1547383 w 3230327"/>
                <a:gd name="connsiteY28" fmla="*/ 1480992 h 2847446"/>
                <a:gd name="connsiteX29" fmla="*/ 1446406 w 3230327"/>
                <a:gd name="connsiteY29" fmla="*/ 1273428 h 2847446"/>
                <a:gd name="connsiteX30" fmla="*/ 1395918 w 3230327"/>
                <a:gd name="connsiteY30" fmla="*/ 1071475 h 2847446"/>
                <a:gd name="connsiteX31" fmla="*/ 1384698 w 3230327"/>
                <a:gd name="connsiteY31" fmla="*/ 897571 h 2847446"/>
                <a:gd name="connsiteX32" fmla="*/ 1379088 w 3230327"/>
                <a:gd name="connsiteY32" fmla="*/ 712447 h 2847446"/>
                <a:gd name="connsiteX33" fmla="*/ 1412747 w 3230327"/>
                <a:gd name="connsiteY33" fmla="*/ 538543 h 2847446"/>
                <a:gd name="connsiteX34" fmla="*/ 1463235 w 3230327"/>
                <a:gd name="connsiteY34" fmla="*/ 387078 h 2847446"/>
                <a:gd name="connsiteX35" fmla="*/ 1524943 w 3230327"/>
                <a:gd name="connsiteY35" fmla="*/ 258052 h 2847446"/>
                <a:gd name="connsiteX36" fmla="*/ 1625920 w 3230327"/>
                <a:gd name="connsiteY36" fmla="*/ 117806 h 2847446"/>
                <a:gd name="connsiteX37" fmla="*/ 1732507 w 3230327"/>
                <a:gd name="connsiteY37" fmla="*/ 0 h 2847446"/>
                <a:gd name="connsiteX38" fmla="*/ 217856 w 3230327"/>
                <a:gd name="connsiteY38" fmla="*/ 1615627 h 2847446"/>
                <a:gd name="connsiteX0" fmla="*/ 217856 w 3230327"/>
                <a:gd name="connsiteY0" fmla="*/ 1615627 h 2847446"/>
                <a:gd name="connsiteX1" fmla="*/ 167368 w 3230327"/>
                <a:gd name="connsiteY1" fmla="*/ 1666116 h 2847446"/>
                <a:gd name="connsiteX2" fmla="*/ 94440 w 3230327"/>
                <a:gd name="connsiteY2" fmla="*/ 1772702 h 2847446"/>
                <a:gd name="connsiteX3" fmla="*/ 43952 w 3230327"/>
                <a:gd name="connsiteY3" fmla="*/ 1890508 h 2847446"/>
                <a:gd name="connsiteX4" fmla="*/ 0 w 3230327"/>
                <a:gd name="connsiteY4" fmla="*/ 2089681 h 2847446"/>
                <a:gd name="connsiteX5" fmla="*/ 15902 w 3230327"/>
                <a:gd name="connsiteY5" fmla="*/ 2231292 h 2847446"/>
                <a:gd name="connsiteX6" fmla="*/ 60781 w 3230327"/>
                <a:gd name="connsiteY6" fmla="*/ 2406611 h 2847446"/>
                <a:gd name="connsiteX7" fmla="*/ 133709 w 3230327"/>
                <a:gd name="connsiteY7" fmla="*/ 2530027 h 2847446"/>
                <a:gd name="connsiteX8" fmla="*/ 195417 w 3230327"/>
                <a:gd name="connsiteY8" fmla="*/ 2602955 h 2847446"/>
                <a:gd name="connsiteX9" fmla="*/ 273954 w 3230327"/>
                <a:gd name="connsiteY9" fmla="*/ 2681492 h 2847446"/>
                <a:gd name="connsiteX10" fmla="*/ 358102 w 3230327"/>
                <a:gd name="connsiteY10" fmla="*/ 2743200 h 2847446"/>
                <a:gd name="connsiteX11" fmla="*/ 419810 w 3230327"/>
                <a:gd name="connsiteY11" fmla="*/ 2776859 h 2847446"/>
                <a:gd name="connsiteX12" fmla="*/ 584836 w 3230327"/>
                <a:gd name="connsiteY12" fmla="*/ 2834591 h 2847446"/>
                <a:gd name="connsiteX13" fmla="*/ 778838 w 3230327"/>
                <a:gd name="connsiteY13" fmla="*/ 2847446 h 2847446"/>
                <a:gd name="connsiteX14" fmla="*/ 909498 w 3230327"/>
                <a:gd name="connsiteY14" fmla="*/ 2821031 h 2847446"/>
                <a:gd name="connsiteX15" fmla="*/ 992718 w 3230327"/>
                <a:gd name="connsiteY15" fmla="*/ 2798591 h 2847446"/>
                <a:gd name="connsiteX16" fmla="*/ 1070548 w 3230327"/>
                <a:gd name="connsiteY16" fmla="*/ 2765639 h 2847446"/>
                <a:gd name="connsiteX17" fmla="*/ 3230327 w 3230327"/>
                <a:gd name="connsiteY17" fmla="*/ 1918557 h 2847446"/>
                <a:gd name="connsiteX18" fmla="*/ 3090082 w 3230327"/>
                <a:gd name="connsiteY18" fmla="*/ 1991485 h 2847446"/>
                <a:gd name="connsiteX19" fmla="*/ 2927397 w 3230327"/>
                <a:gd name="connsiteY19" fmla="*/ 2041973 h 2847446"/>
                <a:gd name="connsiteX20" fmla="*/ 2843250 w 3230327"/>
                <a:gd name="connsiteY20" fmla="*/ 2064412 h 2847446"/>
                <a:gd name="connsiteX21" fmla="*/ 2686175 w 3230327"/>
                <a:gd name="connsiteY21" fmla="*/ 2086852 h 2847446"/>
                <a:gd name="connsiteX22" fmla="*/ 2495442 w 3230327"/>
                <a:gd name="connsiteY22" fmla="*/ 2086852 h 2847446"/>
                <a:gd name="connsiteX23" fmla="*/ 2343977 w 3230327"/>
                <a:gd name="connsiteY23" fmla="*/ 2053193 h 2847446"/>
                <a:gd name="connsiteX24" fmla="*/ 2186902 w 3230327"/>
                <a:gd name="connsiteY24" fmla="*/ 2013924 h 2847446"/>
                <a:gd name="connsiteX25" fmla="*/ 1979338 w 3230327"/>
                <a:gd name="connsiteY25" fmla="*/ 1924167 h 2847446"/>
                <a:gd name="connsiteX26" fmla="*/ 1844703 w 3230327"/>
                <a:gd name="connsiteY26" fmla="*/ 1823190 h 2847446"/>
                <a:gd name="connsiteX27" fmla="*/ 1676408 w 3230327"/>
                <a:gd name="connsiteY27" fmla="*/ 1666116 h 2847446"/>
                <a:gd name="connsiteX28" fmla="*/ 1547383 w 3230327"/>
                <a:gd name="connsiteY28" fmla="*/ 1480992 h 2847446"/>
                <a:gd name="connsiteX29" fmla="*/ 1446406 w 3230327"/>
                <a:gd name="connsiteY29" fmla="*/ 1273428 h 2847446"/>
                <a:gd name="connsiteX30" fmla="*/ 1395918 w 3230327"/>
                <a:gd name="connsiteY30" fmla="*/ 1071475 h 2847446"/>
                <a:gd name="connsiteX31" fmla="*/ 1384698 w 3230327"/>
                <a:gd name="connsiteY31" fmla="*/ 897571 h 2847446"/>
                <a:gd name="connsiteX32" fmla="*/ 1379088 w 3230327"/>
                <a:gd name="connsiteY32" fmla="*/ 712447 h 2847446"/>
                <a:gd name="connsiteX33" fmla="*/ 1412747 w 3230327"/>
                <a:gd name="connsiteY33" fmla="*/ 538543 h 2847446"/>
                <a:gd name="connsiteX34" fmla="*/ 1463235 w 3230327"/>
                <a:gd name="connsiteY34" fmla="*/ 387078 h 2847446"/>
                <a:gd name="connsiteX35" fmla="*/ 1524943 w 3230327"/>
                <a:gd name="connsiteY35" fmla="*/ 258052 h 2847446"/>
                <a:gd name="connsiteX36" fmla="*/ 1625920 w 3230327"/>
                <a:gd name="connsiteY36" fmla="*/ 117806 h 2847446"/>
                <a:gd name="connsiteX37" fmla="*/ 1732507 w 3230327"/>
                <a:gd name="connsiteY37" fmla="*/ 0 h 2847446"/>
                <a:gd name="connsiteX38" fmla="*/ 217856 w 3230327"/>
                <a:gd name="connsiteY38" fmla="*/ 1615627 h 2847446"/>
                <a:gd name="connsiteX0" fmla="*/ 217856 w 3230327"/>
                <a:gd name="connsiteY0" fmla="*/ 1615627 h 2847446"/>
                <a:gd name="connsiteX1" fmla="*/ 167368 w 3230327"/>
                <a:gd name="connsiteY1" fmla="*/ 1666116 h 2847446"/>
                <a:gd name="connsiteX2" fmla="*/ 94440 w 3230327"/>
                <a:gd name="connsiteY2" fmla="*/ 1772702 h 2847446"/>
                <a:gd name="connsiteX3" fmla="*/ 43952 w 3230327"/>
                <a:gd name="connsiteY3" fmla="*/ 1890508 h 2847446"/>
                <a:gd name="connsiteX4" fmla="*/ 0 w 3230327"/>
                <a:gd name="connsiteY4" fmla="*/ 2089681 h 2847446"/>
                <a:gd name="connsiteX5" fmla="*/ 15902 w 3230327"/>
                <a:gd name="connsiteY5" fmla="*/ 2231292 h 2847446"/>
                <a:gd name="connsiteX6" fmla="*/ 72708 w 3230327"/>
                <a:gd name="connsiteY6" fmla="*/ 2398660 h 2847446"/>
                <a:gd name="connsiteX7" fmla="*/ 133709 w 3230327"/>
                <a:gd name="connsiteY7" fmla="*/ 2530027 h 2847446"/>
                <a:gd name="connsiteX8" fmla="*/ 195417 w 3230327"/>
                <a:gd name="connsiteY8" fmla="*/ 2602955 h 2847446"/>
                <a:gd name="connsiteX9" fmla="*/ 273954 w 3230327"/>
                <a:gd name="connsiteY9" fmla="*/ 2681492 h 2847446"/>
                <a:gd name="connsiteX10" fmla="*/ 358102 w 3230327"/>
                <a:gd name="connsiteY10" fmla="*/ 2743200 h 2847446"/>
                <a:gd name="connsiteX11" fmla="*/ 419810 w 3230327"/>
                <a:gd name="connsiteY11" fmla="*/ 2776859 h 2847446"/>
                <a:gd name="connsiteX12" fmla="*/ 584836 w 3230327"/>
                <a:gd name="connsiteY12" fmla="*/ 2834591 h 2847446"/>
                <a:gd name="connsiteX13" fmla="*/ 778838 w 3230327"/>
                <a:gd name="connsiteY13" fmla="*/ 2847446 h 2847446"/>
                <a:gd name="connsiteX14" fmla="*/ 909498 w 3230327"/>
                <a:gd name="connsiteY14" fmla="*/ 2821031 h 2847446"/>
                <a:gd name="connsiteX15" fmla="*/ 992718 w 3230327"/>
                <a:gd name="connsiteY15" fmla="*/ 2798591 h 2847446"/>
                <a:gd name="connsiteX16" fmla="*/ 1070548 w 3230327"/>
                <a:gd name="connsiteY16" fmla="*/ 2765639 h 2847446"/>
                <a:gd name="connsiteX17" fmla="*/ 3230327 w 3230327"/>
                <a:gd name="connsiteY17" fmla="*/ 1918557 h 2847446"/>
                <a:gd name="connsiteX18" fmla="*/ 3090082 w 3230327"/>
                <a:gd name="connsiteY18" fmla="*/ 1991485 h 2847446"/>
                <a:gd name="connsiteX19" fmla="*/ 2927397 w 3230327"/>
                <a:gd name="connsiteY19" fmla="*/ 2041973 h 2847446"/>
                <a:gd name="connsiteX20" fmla="*/ 2843250 w 3230327"/>
                <a:gd name="connsiteY20" fmla="*/ 2064412 h 2847446"/>
                <a:gd name="connsiteX21" fmla="*/ 2686175 w 3230327"/>
                <a:gd name="connsiteY21" fmla="*/ 2086852 h 2847446"/>
                <a:gd name="connsiteX22" fmla="*/ 2495442 w 3230327"/>
                <a:gd name="connsiteY22" fmla="*/ 2086852 h 2847446"/>
                <a:gd name="connsiteX23" fmla="*/ 2343977 w 3230327"/>
                <a:gd name="connsiteY23" fmla="*/ 2053193 h 2847446"/>
                <a:gd name="connsiteX24" fmla="*/ 2186902 w 3230327"/>
                <a:gd name="connsiteY24" fmla="*/ 2013924 h 2847446"/>
                <a:gd name="connsiteX25" fmla="*/ 1979338 w 3230327"/>
                <a:gd name="connsiteY25" fmla="*/ 1924167 h 2847446"/>
                <a:gd name="connsiteX26" fmla="*/ 1844703 w 3230327"/>
                <a:gd name="connsiteY26" fmla="*/ 1823190 h 2847446"/>
                <a:gd name="connsiteX27" fmla="*/ 1676408 w 3230327"/>
                <a:gd name="connsiteY27" fmla="*/ 1666116 h 2847446"/>
                <a:gd name="connsiteX28" fmla="*/ 1547383 w 3230327"/>
                <a:gd name="connsiteY28" fmla="*/ 1480992 h 2847446"/>
                <a:gd name="connsiteX29" fmla="*/ 1446406 w 3230327"/>
                <a:gd name="connsiteY29" fmla="*/ 1273428 h 2847446"/>
                <a:gd name="connsiteX30" fmla="*/ 1395918 w 3230327"/>
                <a:gd name="connsiteY30" fmla="*/ 1071475 h 2847446"/>
                <a:gd name="connsiteX31" fmla="*/ 1384698 w 3230327"/>
                <a:gd name="connsiteY31" fmla="*/ 897571 h 2847446"/>
                <a:gd name="connsiteX32" fmla="*/ 1379088 w 3230327"/>
                <a:gd name="connsiteY32" fmla="*/ 712447 h 2847446"/>
                <a:gd name="connsiteX33" fmla="*/ 1412747 w 3230327"/>
                <a:gd name="connsiteY33" fmla="*/ 538543 h 2847446"/>
                <a:gd name="connsiteX34" fmla="*/ 1463235 w 3230327"/>
                <a:gd name="connsiteY34" fmla="*/ 387078 h 2847446"/>
                <a:gd name="connsiteX35" fmla="*/ 1524943 w 3230327"/>
                <a:gd name="connsiteY35" fmla="*/ 258052 h 2847446"/>
                <a:gd name="connsiteX36" fmla="*/ 1625920 w 3230327"/>
                <a:gd name="connsiteY36" fmla="*/ 117806 h 2847446"/>
                <a:gd name="connsiteX37" fmla="*/ 1732507 w 3230327"/>
                <a:gd name="connsiteY37" fmla="*/ 0 h 2847446"/>
                <a:gd name="connsiteX38" fmla="*/ 217856 w 3230327"/>
                <a:gd name="connsiteY38" fmla="*/ 1615627 h 2847446"/>
                <a:gd name="connsiteX0" fmla="*/ 217856 w 3230327"/>
                <a:gd name="connsiteY0" fmla="*/ 1615627 h 2847446"/>
                <a:gd name="connsiteX1" fmla="*/ 167368 w 3230327"/>
                <a:gd name="connsiteY1" fmla="*/ 1666116 h 2847446"/>
                <a:gd name="connsiteX2" fmla="*/ 94440 w 3230327"/>
                <a:gd name="connsiteY2" fmla="*/ 1772702 h 2847446"/>
                <a:gd name="connsiteX3" fmla="*/ 43952 w 3230327"/>
                <a:gd name="connsiteY3" fmla="*/ 1890508 h 2847446"/>
                <a:gd name="connsiteX4" fmla="*/ 0 w 3230327"/>
                <a:gd name="connsiteY4" fmla="*/ 2089681 h 2847446"/>
                <a:gd name="connsiteX5" fmla="*/ 15902 w 3230327"/>
                <a:gd name="connsiteY5" fmla="*/ 2231292 h 2847446"/>
                <a:gd name="connsiteX6" fmla="*/ 56805 w 3230327"/>
                <a:gd name="connsiteY6" fmla="*/ 2398660 h 2847446"/>
                <a:gd name="connsiteX7" fmla="*/ 133709 w 3230327"/>
                <a:gd name="connsiteY7" fmla="*/ 2530027 h 2847446"/>
                <a:gd name="connsiteX8" fmla="*/ 195417 w 3230327"/>
                <a:gd name="connsiteY8" fmla="*/ 2602955 h 2847446"/>
                <a:gd name="connsiteX9" fmla="*/ 273954 w 3230327"/>
                <a:gd name="connsiteY9" fmla="*/ 2681492 h 2847446"/>
                <a:gd name="connsiteX10" fmla="*/ 358102 w 3230327"/>
                <a:gd name="connsiteY10" fmla="*/ 2743200 h 2847446"/>
                <a:gd name="connsiteX11" fmla="*/ 419810 w 3230327"/>
                <a:gd name="connsiteY11" fmla="*/ 2776859 h 2847446"/>
                <a:gd name="connsiteX12" fmla="*/ 584836 w 3230327"/>
                <a:gd name="connsiteY12" fmla="*/ 2834591 h 2847446"/>
                <a:gd name="connsiteX13" fmla="*/ 778838 w 3230327"/>
                <a:gd name="connsiteY13" fmla="*/ 2847446 h 2847446"/>
                <a:gd name="connsiteX14" fmla="*/ 909498 w 3230327"/>
                <a:gd name="connsiteY14" fmla="*/ 2821031 h 2847446"/>
                <a:gd name="connsiteX15" fmla="*/ 992718 w 3230327"/>
                <a:gd name="connsiteY15" fmla="*/ 2798591 h 2847446"/>
                <a:gd name="connsiteX16" fmla="*/ 1070548 w 3230327"/>
                <a:gd name="connsiteY16" fmla="*/ 2765639 h 2847446"/>
                <a:gd name="connsiteX17" fmla="*/ 3230327 w 3230327"/>
                <a:gd name="connsiteY17" fmla="*/ 1918557 h 2847446"/>
                <a:gd name="connsiteX18" fmla="*/ 3090082 w 3230327"/>
                <a:gd name="connsiteY18" fmla="*/ 1991485 h 2847446"/>
                <a:gd name="connsiteX19" fmla="*/ 2927397 w 3230327"/>
                <a:gd name="connsiteY19" fmla="*/ 2041973 h 2847446"/>
                <a:gd name="connsiteX20" fmla="*/ 2843250 w 3230327"/>
                <a:gd name="connsiteY20" fmla="*/ 2064412 h 2847446"/>
                <a:gd name="connsiteX21" fmla="*/ 2686175 w 3230327"/>
                <a:gd name="connsiteY21" fmla="*/ 2086852 h 2847446"/>
                <a:gd name="connsiteX22" fmla="*/ 2495442 w 3230327"/>
                <a:gd name="connsiteY22" fmla="*/ 2086852 h 2847446"/>
                <a:gd name="connsiteX23" fmla="*/ 2343977 w 3230327"/>
                <a:gd name="connsiteY23" fmla="*/ 2053193 h 2847446"/>
                <a:gd name="connsiteX24" fmla="*/ 2186902 w 3230327"/>
                <a:gd name="connsiteY24" fmla="*/ 2013924 h 2847446"/>
                <a:gd name="connsiteX25" fmla="*/ 1979338 w 3230327"/>
                <a:gd name="connsiteY25" fmla="*/ 1924167 h 2847446"/>
                <a:gd name="connsiteX26" fmla="*/ 1844703 w 3230327"/>
                <a:gd name="connsiteY26" fmla="*/ 1823190 h 2847446"/>
                <a:gd name="connsiteX27" fmla="*/ 1676408 w 3230327"/>
                <a:gd name="connsiteY27" fmla="*/ 1666116 h 2847446"/>
                <a:gd name="connsiteX28" fmla="*/ 1547383 w 3230327"/>
                <a:gd name="connsiteY28" fmla="*/ 1480992 h 2847446"/>
                <a:gd name="connsiteX29" fmla="*/ 1446406 w 3230327"/>
                <a:gd name="connsiteY29" fmla="*/ 1273428 h 2847446"/>
                <a:gd name="connsiteX30" fmla="*/ 1395918 w 3230327"/>
                <a:gd name="connsiteY30" fmla="*/ 1071475 h 2847446"/>
                <a:gd name="connsiteX31" fmla="*/ 1384698 w 3230327"/>
                <a:gd name="connsiteY31" fmla="*/ 897571 h 2847446"/>
                <a:gd name="connsiteX32" fmla="*/ 1379088 w 3230327"/>
                <a:gd name="connsiteY32" fmla="*/ 712447 h 2847446"/>
                <a:gd name="connsiteX33" fmla="*/ 1412747 w 3230327"/>
                <a:gd name="connsiteY33" fmla="*/ 538543 h 2847446"/>
                <a:gd name="connsiteX34" fmla="*/ 1463235 w 3230327"/>
                <a:gd name="connsiteY34" fmla="*/ 387078 h 2847446"/>
                <a:gd name="connsiteX35" fmla="*/ 1524943 w 3230327"/>
                <a:gd name="connsiteY35" fmla="*/ 258052 h 2847446"/>
                <a:gd name="connsiteX36" fmla="*/ 1625920 w 3230327"/>
                <a:gd name="connsiteY36" fmla="*/ 117806 h 2847446"/>
                <a:gd name="connsiteX37" fmla="*/ 1732507 w 3230327"/>
                <a:gd name="connsiteY37" fmla="*/ 0 h 2847446"/>
                <a:gd name="connsiteX38" fmla="*/ 217856 w 3230327"/>
                <a:gd name="connsiteY38" fmla="*/ 1615627 h 2847446"/>
                <a:gd name="connsiteX0" fmla="*/ 207969 w 3220440"/>
                <a:gd name="connsiteY0" fmla="*/ 1615627 h 2847446"/>
                <a:gd name="connsiteX1" fmla="*/ 157481 w 3220440"/>
                <a:gd name="connsiteY1" fmla="*/ 1666116 h 2847446"/>
                <a:gd name="connsiteX2" fmla="*/ 84553 w 3220440"/>
                <a:gd name="connsiteY2" fmla="*/ 1772702 h 2847446"/>
                <a:gd name="connsiteX3" fmla="*/ 34065 w 3220440"/>
                <a:gd name="connsiteY3" fmla="*/ 1890508 h 2847446"/>
                <a:gd name="connsiteX4" fmla="*/ 2040 w 3220440"/>
                <a:gd name="connsiteY4" fmla="*/ 2089681 h 2847446"/>
                <a:gd name="connsiteX5" fmla="*/ 6015 w 3220440"/>
                <a:gd name="connsiteY5" fmla="*/ 2231292 h 2847446"/>
                <a:gd name="connsiteX6" fmla="*/ 46918 w 3220440"/>
                <a:gd name="connsiteY6" fmla="*/ 2398660 h 2847446"/>
                <a:gd name="connsiteX7" fmla="*/ 123822 w 3220440"/>
                <a:gd name="connsiteY7" fmla="*/ 2530027 h 2847446"/>
                <a:gd name="connsiteX8" fmla="*/ 185530 w 3220440"/>
                <a:gd name="connsiteY8" fmla="*/ 2602955 h 2847446"/>
                <a:gd name="connsiteX9" fmla="*/ 264067 w 3220440"/>
                <a:gd name="connsiteY9" fmla="*/ 2681492 h 2847446"/>
                <a:gd name="connsiteX10" fmla="*/ 348215 w 3220440"/>
                <a:gd name="connsiteY10" fmla="*/ 2743200 h 2847446"/>
                <a:gd name="connsiteX11" fmla="*/ 409923 w 3220440"/>
                <a:gd name="connsiteY11" fmla="*/ 2776859 h 2847446"/>
                <a:gd name="connsiteX12" fmla="*/ 574949 w 3220440"/>
                <a:gd name="connsiteY12" fmla="*/ 2834591 h 2847446"/>
                <a:gd name="connsiteX13" fmla="*/ 768951 w 3220440"/>
                <a:gd name="connsiteY13" fmla="*/ 2847446 h 2847446"/>
                <a:gd name="connsiteX14" fmla="*/ 899611 w 3220440"/>
                <a:gd name="connsiteY14" fmla="*/ 2821031 h 2847446"/>
                <a:gd name="connsiteX15" fmla="*/ 982831 w 3220440"/>
                <a:gd name="connsiteY15" fmla="*/ 2798591 h 2847446"/>
                <a:gd name="connsiteX16" fmla="*/ 1060661 w 3220440"/>
                <a:gd name="connsiteY16" fmla="*/ 2765639 h 2847446"/>
                <a:gd name="connsiteX17" fmla="*/ 3220440 w 3220440"/>
                <a:gd name="connsiteY17" fmla="*/ 1918557 h 2847446"/>
                <a:gd name="connsiteX18" fmla="*/ 3080195 w 3220440"/>
                <a:gd name="connsiteY18" fmla="*/ 1991485 h 2847446"/>
                <a:gd name="connsiteX19" fmla="*/ 2917510 w 3220440"/>
                <a:gd name="connsiteY19" fmla="*/ 2041973 h 2847446"/>
                <a:gd name="connsiteX20" fmla="*/ 2833363 w 3220440"/>
                <a:gd name="connsiteY20" fmla="*/ 2064412 h 2847446"/>
                <a:gd name="connsiteX21" fmla="*/ 2676288 w 3220440"/>
                <a:gd name="connsiteY21" fmla="*/ 2086852 h 2847446"/>
                <a:gd name="connsiteX22" fmla="*/ 2485555 w 3220440"/>
                <a:gd name="connsiteY22" fmla="*/ 2086852 h 2847446"/>
                <a:gd name="connsiteX23" fmla="*/ 2334090 w 3220440"/>
                <a:gd name="connsiteY23" fmla="*/ 2053193 h 2847446"/>
                <a:gd name="connsiteX24" fmla="*/ 2177015 w 3220440"/>
                <a:gd name="connsiteY24" fmla="*/ 2013924 h 2847446"/>
                <a:gd name="connsiteX25" fmla="*/ 1969451 w 3220440"/>
                <a:gd name="connsiteY25" fmla="*/ 1924167 h 2847446"/>
                <a:gd name="connsiteX26" fmla="*/ 1834816 w 3220440"/>
                <a:gd name="connsiteY26" fmla="*/ 1823190 h 2847446"/>
                <a:gd name="connsiteX27" fmla="*/ 1666521 w 3220440"/>
                <a:gd name="connsiteY27" fmla="*/ 1666116 h 2847446"/>
                <a:gd name="connsiteX28" fmla="*/ 1537496 w 3220440"/>
                <a:gd name="connsiteY28" fmla="*/ 1480992 h 2847446"/>
                <a:gd name="connsiteX29" fmla="*/ 1436519 w 3220440"/>
                <a:gd name="connsiteY29" fmla="*/ 1273428 h 2847446"/>
                <a:gd name="connsiteX30" fmla="*/ 1386031 w 3220440"/>
                <a:gd name="connsiteY30" fmla="*/ 1071475 h 2847446"/>
                <a:gd name="connsiteX31" fmla="*/ 1374811 w 3220440"/>
                <a:gd name="connsiteY31" fmla="*/ 897571 h 2847446"/>
                <a:gd name="connsiteX32" fmla="*/ 1369201 w 3220440"/>
                <a:gd name="connsiteY32" fmla="*/ 712447 h 2847446"/>
                <a:gd name="connsiteX33" fmla="*/ 1402860 w 3220440"/>
                <a:gd name="connsiteY33" fmla="*/ 538543 h 2847446"/>
                <a:gd name="connsiteX34" fmla="*/ 1453348 w 3220440"/>
                <a:gd name="connsiteY34" fmla="*/ 387078 h 2847446"/>
                <a:gd name="connsiteX35" fmla="*/ 1515056 w 3220440"/>
                <a:gd name="connsiteY35" fmla="*/ 258052 h 2847446"/>
                <a:gd name="connsiteX36" fmla="*/ 1616033 w 3220440"/>
                <a:gd name="connsiteY36" fmla="*/ 117806 h 2847446"/>
                <a:gd name="connsiteX37" fmla="*/ 1722620 w 3220440"/>
                <a:gd name="connsiteY37" fmla="*/ 0 h 2847446"/>
                <a:gd name="connsiteX38" fmla="*/ 207969 w 3220440"/>
                <a:gd name="connsiteY38" fmla="*/ 1615627 h 2847446"/>
                <a:gd name="connsiteX0" fmla="*/ 207969 w 3220440"/>
                <a:gd name="connsiteY0" fmla="*/ 1615627 h 2847446"/>
                <a:gd name="connsiteX1" fmla="*/ 157481 w 3220440"/>
                <a:gd name="connsiteY1" fmla="*/ 1666116 h 2847446"/>
                <a:gd name="connsiteX2" fmla="*/ 96480 w 3220440"/>
                <a:gd name="connsiteY2" fmla="*/ 1780653 h 2847446"/>
                <a:gd name="connsiteX3" fmla="*/ 34065 w 3220440"/>
                <a:gd name="connsiteY3" fmla="*/ 1890508 h 2847446"/>
                <a:gd name="connsiteX4" fmla="*/ 2040 w 3220440"/>
                <a:gd name="connsiteY4" fmla="*/ 2089681 h 2847446"/>
                <a:gd name="connsiteX5" fmla="*/ 6015 w 3220440"/>
                <a:gd name="connsiteY5" fmla="*/ 2231292 h 2847446"/>
                <a:gd name="connsiteX6" fmla="*/ 46918 w 3220440"/>
                <a:gd name="connsiteY6" fmla="*/ 2398660 h 2847446"/>
                <a:gd name="connsiteX7" fmla="*/ 123822 w 3220440"/>
                <a:gd name="connsiteY7" fmla="*/ 2530027 h 2847446"/>
                <a:gd name="connsiteX8" fmla="*/ 185530 w 3220440"/>
                <a:gd name="connsiteY8" fmla="*/ 2602955 h 2847446"/>
                <a:gd name="connsiteX9" fmla="*/ 264067 w 3220440"/>
                <a:gd name="connsiteY9" fmla="*/ 2681492 h 2847446"/>
                <a:gd name="connsiteX10" fmla="*/ 348215 w 3220440"/>
                <a:gd name="connsiteY10" fmla="*/ 2743200 h 2847446"/>
                <a:gd name="connsiteX11" fmla="*/ 409923 w 3220440"/>
                <a:gd name="connsiteY11" fmla="*/ 2776859 h 2847446"/>
                <a:gd name="connsiteX12" fmla="*/ 574949 w 3220440"/>
                <a:gd name="connsiteY12" fmla="*/ 2834591 h 2847446"/>
                <a:gd name="connsiteX13" fmla="*/ 768951 w 3220440"/>
                <a:gd name="connsiteY13" fmla="*/ 2847446 h 2847446"/>
                <a:gd name="connsiteX14" fmla="*/ 899611 w 3220440"/>
                <a:gd name="connsiteY14" fmla="*/ 2821031 h 2847446"/>
                <a:gd name="connsiteX15" fmla="*/ 982831 w 3220440"/>
                <a:gd name="connsiteY15" fmla="*/ 2798591 h 2847446"/>
                <a:gd name="connsiteX16" fmla="*/ 1060661 w 3220440"/>
                <a:gd name="connsiteY16" fmla="*/ 2765639 h 2847446"/>
                <a:gd name="connsiteX17" fmla="*/ 3220440 w 3220440"/>
                <a:gd name="connsiteY17" fmla="*/ 1918557 h 2847446"/>
                <a:gd name="connsiteX18" fmla="*/ 3080195 w 3220440"/>
                <a:gd name="connsiteY18" fmla="*/ 1991485 h 2847446"/>
                <a:gd name="connsiteX19" fmla="*/ 2917510 w 3220440"/>
                <a:gd name="connsiteY19" fmla="*/ 2041973 h 2847446"/>
                <a:gd name="connsiteX20" fmla="*/ 2833363 w 3220440"/>
                <a:gd name="connsiteY20" fmla="*/ 2064412 h 2847446"/>
                <a:gd name="connsiteX21" fmla="*/ 2676288 w 3220440"/>
                <a:gd name="connsiteY21" fmla="*/ 2086852 h 2847446"/>
                <a:gd name="connsiteX22" fmla="*/ 2485555 w 3220440"/>
                <a:gd name="connsiteY22" fmla="*/ 2086852 h 2847446"/>
                <a:gd name="connsiteX23" fmla="*/ 2334090 w 3220440"/>
                <a:gd name="connsiteY23" fmla="*/ 2053193 h 2847446"/>
                <a:gd name="connsiteX24" fmla="*/ 2177015 w 3220440"/>
                <a:gd name="connsiteY24" fmla="*/ 2013924 h 2847446"/>
                <a:gd name="connsiteX25" fmla="*/ 1969451 w 3220440"/>
                <a:gd name="connsiteY25" fmla="*/ 1924167 h 2847446"/>
                <a:gd name="connsiteX26" fmla="*/ 1834816 w 3220440"/>
                <a:gd name="connsiteY26" fmla="*/ 1823190 h 2847446"/>
                <a:gd name="connsiteX27" fmla="*/ 1666521 w 3220440"/>
                <a:gd name="connsiteY27" fmla="*/ 1666116 h 2847446"/>
                <a:gd name="connsiteX28" fmla="*/ 1537496 w 3220440"/>
                <a:gd name="connsiteY28" fmla="*/ 1480992 h 2847446"/>
                <a:gd name="connsiteX29" fmla="*/ 1436519 w 3220440"/>
                <a:gd name="connsiteY29" fmla="*/ 1273428 h 2847446"/>
                <a:gd name="connsiteX30" fmla="*/ 1386031 w 3220440"/>
                <a:gd name="connsiteY30" fmla="*/ 1071475 h 2847446"/>
                <a:gd name="connsiteX31" fmla="*/ 1374811 w 3220440"/>
                <a:gd name="connsiteY31" fmla="*/ 897571 h 2847446"/>
                <a:gd name="connsiteX32" fmla="*/ 1369201 w 3220440"/>
                <a:gd name="connsiteY32" fmla="*/ 712447 h 2847446"/>
                <a:gd name="connsiteX33" fmla="*/ 1402860 w 3220440"/>
                <a:gd name="connsiteY33" fmla="*/ 538543 h 2847446"/>
                <a:gd name="connsiteX34" fmla="*/ 1453348 w 3220440"/>
                <a:gd name="connsiteY34" fmla="*/ 387078 h 2847446"/>
                <a:gd name="connsiteX35" fmla="*/ 1515056 w 3220440"/>
                <a:gd name="connsiteY35" fmla="*/ 258052 h 2847446"/>
                <a:gd name="connsiteX36" fmla="*/ 1616033 w 3220440"/>
                <a:gd name="connsiteY36" fmla="*/ 117806 h 2847446"/>
                <a:gd name="connsiteX37" fmla="*/ 1722620 w 3220440"/>
                <a:gd name="connsiteY37" fmla="*/ 0 h 2847446"/>
                <a:gd name="connsiteX38" fmla="*/ 207969 w 3220440"/>
                <a:gd name="connsiteY38" fmla="*/ 1615627 h 2847446"/>
                <a:gd name="connsiteX0" fmla="*/ 207969 w 3220440"/>
                <a:gd name="connsiteY0" fmla="*/ 1615627 h 2847446"/>
                <a:gd name="connsiteX1" fmla="*/ 157481 w 3220440"/>
                <a:gd name="connsiteY1" fmla="*/ 1666116 h 2847446"/>
                <a:gd name="connsiteX2" fmla="*/ 96480 w 3220440"/>
                <a:gd name="connsiteY2" fmla="*/ 1780653 h 2847446"/>
                <a:gd name="connsiteX3" fmla="*/ 84236 w 3220440"/>
                <a:gd name="connsiteY3" fmla="*/ 1786312 h 2847446"/>
                <a:gd name="connsiteX4" fmla="*/ 34065 w 3220440"/>
                <a:gd name="connsiteY4" fmla="*/ 1890508 h 2847446"/>
                <a:gd name="connsiteX5" fmla="*/ 2040 w 3220440"/>
                <a:gd name="connsiteY5" fmla="*/ 2089681 h 2847446"/>
                <a:gd name="connsiteX6" fmla="*/ 6015 w 3220440"/>
                <a:gd name="connsiteY6" fmla="*/ 2231292 h 2847446"/>
                <a:gd name="connsiteX7" fmla="*/ 46918 w 3220440"/>
                <a:gd name="connsiteY7" fmla="*/ 2398660 h 2847446"/>
                <a:gd name="connsiteX8" fmla="*/ 123822 w 3220440"/>
                <a:gd name="connsiteY8" fmla="*/ 2530027 h 2847446"/>
                <a:gd name="connsiteX9" fmla="*/ 185530 w 3220440"/>
                <a:gd name="connsiteY9" fmla="*/ 2602955 h 2847446"/>
                <a:gd name="connsiteX10" fmla="*/ 264067 w 3220440"/>
                <a:gd name="connsiteY10" fmla="*/ 2681492 h 2847446"/>
                <a:gd name="connsiteX11" fmla="*/ 348215 w 3220440"/>
                <a:gd name="connsiteY11" fmla="*/ 2743200 h 2847446"/>
                <a:gd name="connsiteX12" fmla="*/ 409923 w 3220440"/>
                <a:gd name="connsiteY12" fmla="*/ 2776859 h 2847446"/>
                <a:gd name="connsiteX13" fmla="*/ 574949 w 3220440"/>
                <a:gd name="connsiteY13" fmla="*/ 2834591 h 2847446"/>
                <a:gd name="connsiteX14" fmla="*/ 768951 w 3220440"/>
                <a:gd name="connsiteY14" fmla="*/ 2847446 h 2847446"/>
                <a:gd name="connsiteX15" fmla="*/ 899611 w 3220440"/>
                <a:gd name="connsiteY15" fmla="*/ 2821031 h 2847446"/>
                <a:gd name="connsiteX16" fmla="*/ 982831 w 3220440"/>
                <a:gd name="connsiteY16" fmla="*/ 2798591 h 2847446"/>
                <a:gd name="connsiteX17" fmla="*/ 1060661 w 3220440"/>
                <a:gd name="connsiteY17" fmla="*/ 2765639 h 2847446"/>
                <a:gd name="connsiteX18" fmla="*/ 3220440 w 3220440"/>
                <a:gd name="connsiteY18" fmla="*/ 1918557 h 2847446"/>
                <a:gd name="connsiteX19" fmla="*/ 3080195 w 3220440"/>
                <a:gd name="connsiteY19" fmla="*/ 1991485 h 2847446"/>
                <a:gd name="connsiteX20" fmla="*/ 2917510 w 3220440"/>
                <a:gd name="connsiteY20" fmla="*/ 2041973 h 2847446"/>
                <a:gd name="connsiteX21" fmla="*/ 2833363 w 3220440"/>
                <a:gd name="connsiteY21" fmla="*/ 2064412 h 2847446"/>
                <a:gd name="connsiteX22" fmla="*/ 2676288 w 3220440"/>
                <a:gd name="connsiteY22" fmla="*/ 2086852 h 2847446"/>
                <a:gd name="connsiteX23" fmla="*/ 2485555 w 3220440"/>
                <a:gd name="connsiteY23" fmla="*/ 2086852 h 2847446"/>
                <a:gd name="connsiteX24" fmla="*/ 2334090 w 3220440"/>
                <a:gd name="connsiteY24" fmla="*/ 2053193 h 2847446"/>
                <a:gd name="connsiteX25" fmla="*/ 2177015 w 3220440"/>
                <a:gd name="connsiteY25" fmla="*/ 2013924 h 2847446"/>
                <a:gd name="connsiteX26" fmla="*/ 1969451 w 3220440"/>
                <a:gd name="connsiteY26" fmla="*/ 1924167 h 2847446"/>
                <a:gd name="connsiteX27" fmla="*/ 1834816 w 3220440"/>
                <a:gd name="connsiteY27" fmla="*/ 1823190 h 2847446"/>
                <a:gd name="connsiteX28" fmla="*/ 1666521 w 3220440"/>
                <a:gd name="connsiteY28" fmla="*/ 1666116 h 2847446"/>
                <a:gd name="connsiteX29" fmla="*/ 1537496 w 3220440"/>
                <a:gd name="connsiteY29" fmla="*/ 1480992 h 2847446"/>
                <a:gd name="connsiteX30" fmla="*/ 1436519 w 3220440"/>
                <a:gd name="connsiteY30" fmla="*/ 1273428 h 2847446"/>
                <a:gd name="connsiteX31" fmla="*/ 1386031 w 3220440"/>
                <a:gd name="connsiteY31" fmla="*/ 1071475 h 2847446"/>
                <a:gd name="connsiteX32" fmla="*/ 1374811 w 3220440"/>
                <a:gd name="connsiteY32" fmla="*/ 897571 h 2847446"/>
                <a:gd name="connsiteX33" fmla="*/ 1369201 w 3220440"/>
                <a:gd name="connsiteY33" fmla="*/ 712447 h 2847446"/>
                <a:gd name="connsiteX34" fmla="*/ 1402860 w 3220440"/>
                <a:gd name="connsiteY34" fmla="*/ 538543 h 2847446"/>
                <a:gd name="connsiteX35" fmla="*/ 1453348 w 3220440"/>
                <a:gd name="connsiteY35" fmla="*/ 387078 h 2847446"/>
                <a:gd name="connsiteX36" fmla="*/ 1515056 w 3220440"/>
                <a:gd name="connsiteY36" fmla="*/ 258052 h 2847446"/>
                <a:gd name="connsiteX37" fmla="*/ 1616033 w 3220440"/>
                <a:gd name="connsiteY37" fmla="*/ 117806 h 2847446"/>
                <a:gd name="connsiteX38" fmla="*/ 1722620 w 3220440"/>
                <a:gd name="connsiteY38" fmla="*/ 0 h 2847446"/>
                <a:gd name="connsiteX39" fmla="*/ 207969 w 3220440"/>
                <a:gd name="connsiteY39" fmla="*/ 1615627 h 2847446"/>
                <a:gd name="connsiteX0" fmla="*/ 207969 w 3220440"/>
                <a:gd name="connsiteY0" fmla="*/ 1615627 h 2847446"/>
                <a:gd name="connsiteX1" fmla="*/ 169408 w 3220440"/>
                <a:gd name="connsiteY1" fmla="*/ 1678043 h 2847446"/>
                <a:gd name="connsiteX2" fmla="*/ 96480 w 3220440"/>
                <a:gd name="connsiteY2" fmla="*/ 1780653 h 2847446"/>
                <a:gd name="connsiteX3" fmla="*/ 84236 w 3220440"/>
                <a:gd name="connsiteY3" fmla="*/ 1786312 h 2847446"/>
                <a:gd name="connsiteX4" fmla="*/ 34065 w 3220440"/>
                <a:gd name="connsiteY4" fmla="*/ 1890508 h 2847446"/>
                <a:gd name="connsiteX5" fmla="*/ 2040 w 3220440"/>
                <a:gd name="connsiteY5" fmla="*/ 2089681 h 2847446"/>
                <a:gd name="connsiteX6" fmla="*/ 6015 w 3220440"/>
                <a:gd name="connsiteY6" fmla="*/ 2231292 h 2847446"/>
                <a:gd name="connsiteX7" fmla="*/ 46918 w 3220440"/>
                <a:gd name="connsiteY7" fmla="*/ 2398660 h 2847446"/>
                <a:gd name="connsiteX8" fmla="*/ 123822 w 3220440"/>
                <a:gd name="connsiteY8" fmla="*/ 2530027 h 2847446"/>
                <a:gd name="connsiteX9" fmla="*/ 185530 w 3220440"/>
                <a:gd name="connsiteY9" fmla="*/ 2602955 h 2847446"/>
                <a:gd name="connsiteX10" fmla="*/ 264067 w 3220440"/>
                <a:gd name="connsiteY10" fmla="*/ 2681492 h 2847446"/>
                <a:gd name="connsiteX11" fmla="*/ 348215 w 3220440"/>
                <a:gd name="connsiteY11" fmla="*/ 2743200 h 2847446"/>
                <a:gd name="connsiteX12" fmla="*/ 409923 w 3220440"/>
                <a:gd name="connsiteY12" fmla="*/ 2776859 h 2847446"/>
                <a:gd name="connsiteX13" fmla="*/ 574949 w 3220440"/>
                <a:gd name="connsiteY13" fmla="*/ 2834591 h 2847446"/>
                <a:gd name="connsiteX14" fmla="*/ 768951 w 3220440"/>
                <a:gd name="connsiteY14" fmla="*/ 2847446 h 2847446"/>
                <a:gd name="connsiteX15" fmla="*/ 899611 w 3220440"/>
                <a:gd name="connsiteY15" fmla="*/ 2821031 h 2847446"/>
                <a:gd name="connsiteX16" fmla="*/ 982831 w 3220440"/>
                <a:gd name="connsiteY16" fmla="*/ 2798591 h 2847446"/>
                <a:gd name="connsiteX17" fmla="*/ 1060661 w 3220440"/>
                <a:gd name="connsiteY17" fmla="*/ 2765639 h 2847446"/>
                <a:gd name="connsiteX18" fmla="*/ 3220440 w 3220440"/>
                <a:gd name="connsiteY18" fmla="*/ 1918557 h 2847446"/>
                <a:gd name="connsiteX19" fmla="*/ 3080195 w 3220440"/>
                <a:gd name="connsiteY19" fmla="*/ 1991485 h 2847446"/>
                <a:gd name="connsiteX20" fmla="*/ 2917510 w 3220440"/>
                <a:gd name="connsiteY20" fmla="*/ 2041973 h 2847446"/>
                <a:gd name="connsiteX21" fmla="*/ 2833363 w 3220440"/>
                <a:gd name="connsiteY21" fmla="*/ 2064412 h 2847446"/>
                <a:gd name="connsiteX22" fmla="*/ 2676288 w 3220440"/>
                <a:gd name="connsiteY22" fmla="*/ 2086852 h 2847446"/>
                <a:gd name="connsiteX23" fmla="*/ 2485555 w 3220440"/>
                <a:gd name="connsiteY23" fmla="*/ 2086852 h 2847446"/>
                <a:gd name="connsiteX24" fmla="*/ 2334090 w 3220440"/>
                <a:gd name="connsiteY24" fmla="*/ 2053193 h 2847446"/>
                <a:gd name="connsiteX25" fmla="*/ 2177015 w 3220440"/>
                <a:gd name="connsiteY25" fmla="*/ 2013924 h 2847446"/>
                <a:gd name="connsiteX26" fmla="*/ 1969451 w 3220440"/>
                <a:gd name="connsiteY26" fmla="*/ 1924167 h 2847446"/>
                <a:gd name="connsiteX27" fmla="*/ 1834816 w 3220440"/>
                <a:gd name="connsiteY27" fmla="*/ 1823190 h 2847446"/>
                <a:gd name="connsiteX28" fmla="*/ 1666521 w 3220440"/>
                <a:gd name="connsiteY28" fmla="*/ 1666116 h 2847446"/>
                <a:gd name="connsiteX29" fmla="*/ 1537496 w 3220440"/>
                <a:gd name="connsiteY29" fmla="*/ 1480992 h 2847446"/>
                <a:gd name="connsiteX30" fmla="*/ 1436519 w 3220440"/>
                <a:gd name="connsiteY30" fmla="*/ 1273428 h 2847446"/>
                <a:gd name="connsiteX31" fmla="*/ 1386031 w 3220440"/>
                <a:gd name="connsiteY31" fmla="*/ 1071475 h 2847446"/>
                <a:gd name="connsiteX32" fmla="*/ 1374811 w 3220440"/>
                <a:gd name="connsiteY32" fmla="*/ 897571 h 2847446"/>
                <a:gd name="connsiteX33" fmla="*/ 1369201 w 3220440"/>
                <a:gd name="connsiteY33" fmla="*/ 712447 h 2847446"/>
                <a:gd name="connsiteX34" fmla="*/ 1402860 w 3220440"/>
                <a:gd name="connsiteY34" fmla="*/ 538543 h 2847446"/>
                <a:gd name="connsiteX35" fmla="*/ 1453348 w 3220440"/>
                <a:gd name="connsiteY35" fmla="*/ 387078 h 2847446"/>
                <a:gd name="connsiteX36" fmla="*/ 1515056 w 3220440"/>
                <a:gd name="connsiteY36" fmla="*/ 258052 h 2847446"/>
                <a:gd name="connsiteX37" fmla="*/ 1616033 w 3220440"/>
                <a:gd name="connsiteY37" fmla="*/ 117806 h 2847446"/>
                <a:gd name="connsiteX38" fmla="*/ 1722620 w 3220440"/>
                <a:gd name="connsiteY38" fmla="*/ 0 h 2847446"/>
                <a:gd name="connsiteX39" fmla="*/ 207969 w 3220440"/>
                <a:gd name="connsiteY39" fmla="*/ 1615627 h 2847446"/>
                <a:gd name="connsiteX0" fmla="*/ 207969 w 3220440"/>
                <a:gd name="connsiteY0" fmla="*/ 1615627 h 2847446"/>
                <a:gd name="connsiteX1" fmla="*/ 169408 w 3220440"/>
                <a:gd name="connsiteY1" fmla="*/ 1678043 h 2847446"/>
                <a:gd name="connsiteX2" fmla="*/ 96480 w 3220440"/>
                <a:gd name="connsiteY2" fmla="*/ 1780653 h 2847446"/>
                <a:gd name="connsiteX3" fmla="*/ 84236 w 3220440"/>
                <a:gd name="connsiteY3" fmla="*/ 1786312 h 2847446"/>
                <a:gd name="connsiteX4" fmla="*/ 34065 w 3220440"/>
                <a:gd name="connsiteY4" fmla="*/ 1890508 h 2847446"/>
                <a:gd name="connsiteX5" fmla="*/ 2040 w 3220440"/>
                <a:gd name="connsiteY5" fmla="*/ 2089681 h 2847446"/>
                <a:gd name="connsiteX6" fmla="*/ 6015 w 3220440"/>
                <a:gd name="connsiteY6" fmla="*/ 2231292 h 2847446"/>
                <a:gd name="connsiteX7" fmla="*/ 46918 w 3220440"/>
                <a:gd name="connsiteY7" fmla="*/ 2398660 h 2847446"/>
                <a:gd name="connsiteX8" fmla="*/ 123822 w 3220440"/>
                <a:gd name="connsiteY8" fmla="*/ 2530027 h 2847446"/>
                <a:gd name="connsiteX9" fmla="*/ 185530 w 3220440"/>
                <a:gd name="connsiteY9" fmla="*/ 2602955 h 2847446"/>
                <a:gd name="connsiteX10" fmla="*/ 264067 w 3220440"/>
                <a:gd name="connsiteY10" fmla="*/ 2681492 h 2847446"/>
                <a:gd name="connsiteX11" fmla="*/ 348215 w 3220440"/>
                <a:gd name="connsiteY11" fmla="*/ 2743200 h 2847446"/>
                <a:gd name="connsiteX12" fmla="*/ 409923 w 3220440"/>
                <a:gd name="connsiteY12" fmla="*/ 2776859 h 2847446"/>
                <a:gd name="connsiteX13" fmla="*/ 574949 w 3220440"/>
                <a:gd name="connsiteY13" fmla="*/ 2834591 h 2847446"/>
                <a:gd name="connsiteX14" fmla="*/ 768951 w 3220440"/>
                <a:gd name="connsiteY14" fmla="*/ 2847446 h 2847446"/>
                <a:gd name="connsiteX15" fmla="*/ 899611 w 3220440"/>
                <a:gd name="connsiteY15" fmla="*/ 2821031 h 2847446"/>
                <a:gd name="connsiteX16" fmla="*/ 982831 w 3220440"/>
                <a:gd name="connsiteY16" fmla="*/ 2798591 h 2847446"/>
                <a:gd name="connsiteX17" fmla="*/ 1060661 w 3220440"/>
                <a:gd name="connsiteY17" fmla="*/ 2765639 h 2847446"/>
                <a:gd name="connsiteX18" fmla="*/ 3220440 w 3220440"/>
                <a:gd name="connsiteY18" fmla="*/ 1918557 h 2847446"/>
                <a:gd name="connsiteX19" fmla="*/ 3080195 w 3220440"/>
                <a:gd name="connsiteY19" fmla="*/ 1991485 h 2847446"/>
                <a:gd name="connsiteX20" fmla="*/ 2917510 w 3220440"/>
                <a:gd name="connsiteY20" fmla="*/ 2041973 h 2847446"/>
                <a:gd name="connsiteX21" fmla="*/ 2833363 w 3220440"/>
                <a:gd name="connsiteY21" fmla="*/ 2064412 h 2847446"/>
                <a:gd name="connsiteX22" fmla="*/ 2676288 w 3220440"/>
                <a:gd name="connsiteY22" fmla="*/ 2086852 h 2847446"/>
                <a:gd name="connsiteX23" fmla="*/ 2485555 w 3220440"/>
                <a:gd name="connsiteY23" fmla="*/ 2086852 h 2847446"/>
                <a:gd name="connsiteX24" fmla="*/ 2334090 w 3220440"/>
                <a:gd name="connsiteY24" fmla="*/ 2053193 h 2847446"/>
                <a:gd name="connsiteX25" fmla="*/ 2177015 w 3220440"/>
                <a:gd name="connsiteY25" fmla="*/ 2013924 h 2847446"/>
                <a:gd name="connsiteX26" fmla="*/ 1969451 w 3220440"/>
                <a:gd name="connsiteY26" fmla="*/ 1924167 h 2847446"/>
                <a:gd name="connsiteX27" fmla="*/ 1834816 w 3220440"/>
                <a:gd name="connsiteY27" fmla="*/ 1823190 h 2847446"/>
                <a:gd name="connsiteX28" fmla="*/ 1666521 w 3220440"/>
                <a:gd name="connsiteY28" fmla="*/ 1666116 h 2847446"/>
                <a:gd name="connsiteX29" fmla="*/ 1537496 w 3220440"/>
                <a:gd name="connsiteY29" fmla="*/ 1480992 h 2847446"/>
                <a:gd name="connsiteX30" fmla="*/ 1436519 w 3220440"/>
                <a:gd name="connsiteY30" fmla="*/ 1273428 h 2847446"/>
                <a:gd name="connsiteX31" fmla="*/ 1386031 w 3220440"/>
                <a:gd name="connsiteY31" fmla="*/ 1071475 h 2847446"/>
                <a:gd name="connsiteX32" fmla="*/ 1354933 w 3220440"/>
                <a:gd name="connsiteY32" fmla="*/ 901546 h 2847446"/>
                <a:gd name="connsiteX33" fmla="*/ 1369201 w 3220440"/>
                <a:gd name="connsiteY33" fmla="*/ 712447 h 2847446"/>
                <a:gd name="connsiteX34" fmla="*/ 1402860 w 3220440"/>
                <a:gd name="connsiteY34" fmla="*/ 538543 h 2847446"/>
                <a:gd name="connsiteX35" fmla="*/ 1453348 w 3220440"/>
                <a:gd name="connsiteY35" fmla="*/ 387078 h 2847446"/>
                <a:gd name="connsiteX36" fmla="*/ 1515056 w 3220440"/>
                <a:gd name="connsiteY36" fmla="*/ 258052 h 2847446"/>
                <a:gd name="connsiteX37" fmla="*/ 1616033 w 3220440"/>
                <a:gd name="connsiteY37" fmla="*/ 117806 h 2847446"/>
                <a:gd name="connsiteX38" fmla="*/ 1722620 w 3220440"/>
                <a:gd name="connsiteY38" fmla="*/ 0 h 2847446"/>
                <a:gd name="connsiteX39" fmla="*/ 207969 w 3220440"/>
                <a:gd name="connsiteY39" fmla="*/ 1615627 h 2847446"/>
                <a:gd name="connsiteX0" fmla="*/ 207969 w 3220440"/>
                <a:gd name="connsiteY0" fmla="*/ 1615627 h 2847446"/>
                <a:gd name="connsiteX1" fmla="*/ 169408 w 3220440"/>
                <a:gd name="connsiteY1" fmla="*/ 1678043 h 2847446"/>
                <a:gd name="connsiteX2" fmla="*/ 96480 w 3220440"/>
                <a:gd name="connsiteY2" fmla="*/ 1780653 h 2847446"/>
                <a:gd name="connsiteX3" fmla="*/ 84236 w 3220440"/>
                <a:gd name="connsiteY3" fmla="*/ 1786312 h 2847446"/>
                <a:gd name="connsiteX4" fmla="*/ 34065 w 3220440"/>
                <a:gd name="connsiteY4" fmla="*/ 1890508 h 2847446"/>
                <a:gd name="connsiteX5" fmla="*/ 2040 w 3220440"/>
                <a:gd name="connsiteY5" fmla="*/ 2089681 h 2847446"/>
                <a:gd name="connsiteX6" fmla="*/ 6015 w 3220440"/>
                <a:gd name="connsiteY6" fmla="*/ 2231292 h 2847446"/>
                <a:gd name="connsiteX7" fmla="*/ 46918 w 3220440"/>
                <a:gd name="connsiteY7" fmla="*/ 2398660 h 2847446"/>
                <a:gd name="connsiteX8" fmla="*/ 123822 w 3220440"/>
                <a:gd name="connsiteY8" fmla="*/ 2530027 h 2847446"/>
                <a:gd name="connsiteX9" fmla="*/ 185530 w 3220440"/>
                <a:gd name="connsiteY9" fmla="*/ 2602955 h 2847446"/>
                <a:gd name="connsiteX10" fmla="*/ 264067 w 3220440"/>
                <a:gd name="connsiteY10" fmla="*/ 2681492 h 2847446"/>
                <a:gd name="connsiteX11" fmla="*/ 348215 w 3220440"/>
                <a:gd name="connsiteY11" fmla="*/ 2743200 h 2847446"/>
                <a:gd name="connsiteX12" fmla="*/ 409923 w 3220440"/>
                <a:gd name="connsiteY12" fmla="*/ 2776859 h 2847446"/>
                <a:gd name="connsiteX13" fmla="*/ 574949 w 3220440"/>
                <a:gd name="connsiteY13" fmla="*/ 2834591 h 2847446"/>
                <a:gd name="connsiteX14" fmla="*/ 768951 w 3220440"/>
                <a:gd name="connsiteY14" fmla="*/ 2847446 h 2847446"/>
                <a:gd name="connsiteX15" fmla="*/ 899611 w 3220440"/>
                <a:gd name="connsiteY15" fmla="*/ 2821031 h 2847446"/>
                <a:gd name="connsiteX16" fmla="*/ 982831 w 3220440"/>
                <a:gd name="connsiteY16" fmla="*/ 2798591 h 2847446"/>
                <a:gd name="connsiteX17" fmla="*/ 1060661 w 3220440"/>
                <a:gd name="connsiteY17" fmla="*/ 2765639 h 2847446"/>
                <a:gd name="connsiteX18" fmla="*/ 3220440 w 3220440"/>
                <a:gd name="connsiteY18" fmla="*/ 1918557 h 2847446"/>
                <a:gd name="connsiteX19" fmla="*/ 3080195 w 3220440"/>
                <a:gd name="connsiteY19" fmla="*/ 1991485 h 2847446"/>
                <a:gd name="connsiteX20" fmla="*/ 2917510 w 3220440"/>
                <a:gd name="connsiteY20" fmla="*/ 2041973 h 2847446"/>
                <a:gd name="connsiteX21" fmla="*/ 2833363 w 3220440"/>
                <a:gd name="connsiteY21" fmla="*/ 2064412 h 2847446"/>
                <a:gd name="connsiteX22" fmla="*/ 2676288 w 3220440"/>
                <a:gd name="connsiteY22" fmla="*/ 2086852 h 2847446"/>
                <a:gd name="connsiteX23" fmla="*/ 2485555 w 3220440"/>
                <a:gd name="connsiteY23" fmla="*/ 2086852 h 2847446"/>
                <a:gd name="connsiteX24" fmla="*/ 2334090 w 3220440"/>
                <a:gd name="connsiteY24" fmla="*/ 2053193 h 2847446"/>
                <a:gd name="connsiteX25" fmla="*/ 2177015 w 3220440"/>
                <a:gd name="connsiteY25" fmla="*/ 2013924 h 2847446"/>
                <a:gd name="connsiteX26" fmla="*/ 1969451 w 3220440"/>
                <a:gd name="connsiteY26" fmla="*/ 1924167 h 2847446"/>
                <a:gd name="connsiteX27" fmla="*/ 1834816 w 3220440"/>
                <a:gd name="connsiteY27" fmla="*/ 1823190 h 2847446"/>
                <a:gd name="connsiteX28" fmla="*/ 1666521 w 3220440"/>
                <a:gd name="connsiteY28" fmla="*/ 1666116 h 2847446"/>
                <a:gd name="connsiteX29" fmla="*/ 1537496 w 3220440"/>
                <a:gd name="connsiteY29" fmla="*/ 1480992 h 2847446"/>
                <a:gd name="connsiteX30" fmla="*/ 1436519 w 3220440"/>
                <a:gd name="connsiteY30" fmla="*/ 1273428 h 2847446"/>
                <a:gd name="connsiteX31" fmla="*/ 1370129 w 3220440"/>
                <a:gd name="connsiteY31" fmla="*/ 1083402 h 2847446"/>
                <a:gd name="connsiteX32" fmla="*/ 1354933 w 3220440"/>
                <a:gd name="connsiteY32" fmla="*/ 901546 h 2847446"/>
                <a:gd name="connsiteX33" fmla="*/ 1369201 w 3220440"/>
                <a:gd name="connsiteY33" fmla="*/ 712447 h 2847446"/>
                <a:gd name="connsiteX34" fmla="*/ 1402860 w 3220440"/>
                <a:gd name="connsiteY34" fmla="*/ 538543 h 2847446"/>
                <a:gd name="connsiteX35" fmla="*/ 1453348 w 3220440"/>
                <a:gd name="connsiteY35" fmla="*/ 387078 h 2847446"/>
                <a:gd name="connsiteX36" fmla="*/ 1515056 w 3220440"/>
                <a:gd name="connsiteY36" fmla="*/ 258052 h 2847446"/>
                <a:gd name="connsiteX37" fmla="*/ 1616033 w 3220440"/>
                <a:gd name="connsiteY37" fmla="*/ 117806 h 2847446"/>
                <a:gd name="connsiteX38" fmla="*/ 1722620 w 3220440"/>
                <a:gd name="connsiteY38" fmla="*/ 0 h 2847446"/>
                <a:gd name="connsiteX39" fmla="*/ 207969 w 3220440"/>
                <a:gd name="connsiteY39" fmla="*/ 1615627 h 2847446"/>
                <a:gd name="connsiteX0" fmla="*/ 207969 w 3220440"/>
                <a:gd name="connsiteY0" fmla="*/ 1615627 h 2847446"/>
                <a:gd name="connsiteX1" fmla="*/ 169408 w 3220440"/>
                <a:gd name="connsiteY1" fmla="*/ 1678043 h 2847446"/>
                <a:gd name="connsiteX2" fmla="*/ 96480 w 3220440"/>
                <a:gd name="connsiteY2" fmla="*/ 1780653 h 2847446"/>
                <a:gd name="connsiteX3" fmla="*/ 84236 w 3220440"/>
                <a:gd name="connsiteY3" fmla="*/ 1786312 h 2847446"/>
                <a:gd name="connsiteX4" fmla="*/ 34065 w 3220440"/>
                <a:gd name="connsiteY4" fmla="*/ 1890508 h 2847446"/>
                <a:gd name="connsiteX5" fmla="*/ 2040 w 3220440"/>
                <a:gd name="connsiteY5" fmla="*/ 2089681 h 2847446"/>
                <a:gd name="connsiteX6" fmla="*/ 6015 w 3220440"/>
                <a:gd name="connsiteY6" fmla="*/ 2231292 h 2847446"/>
                <a:gd name="connsiteX7" fmla="*/ 46918 w 3220440"/>
                <a:gd name="connsiteY7" fmla="*/ 2398660 h 2847446"/>
                <a:gd name="connsiteX8" fmla="*/ 123822 w 3220440"/>
                <a:gd name="connsiteY8" fmla="*/ 2530027 h 2847446"/>
                <a:gd name="connsiteX9" fmla="*/ 185530 w 3220440"/>
                <a:gd name="connsiteY9" fmla="*/ 2602955 h 2847446"/>
                <a:gd name="connsiteX10" fmla="*/ 264067 w 3220440"/>
                <a:gd name="connsiteY10" fmla="*/ 2681492 h 2847446"/>
                <a:gd name="connsiteX11" fmla="*/ 348215 w 3220440"/>
                <a:gd name="connsiteY11" fmla="*/ 2743200 h 2847446"/>
                <a:gd name="connsiteX12" fmla="*/ 409923 w 3220440"/>
                <a:gd name="connsiteY12" fmla="*/ 2776859 h 2847446"/>
                <a:gd name="connsiteX13" fmla="*/ 574949 w 3220440"/>
                <a:gd name="connsiteY13" fmla="*/ 2834591 h 2847446"/>
                <a:gd name="connsiteX14" fmla="*/ 768951 w 3220440"/>
                <a:gd name="connsiteY14" fmla="*/ 2847446 h 2847446"/>
                <a:gd name="connsiteX15" fmla="*/ 899611 w 3220440"/>
                <a:gd name="connsiteY15" fmla="*/ 2821031 h 2847446"/>
                <a:gd name="connsiteX16" fmla="*/ 982831 w 3220440"/>
                <a:gd name="connsiteY16" fmla="*/ 2798591 h 2847446"/>
                <a:gd name="connsiteX17" fmla="*/ 1060661 w 3220440"/>
                <a:gd name="connsiteY17" fmla="*/ 2765639 h 2847446"/>
                <a:gd name="connsiteX18" fmla="*/ 3220440 w 3220440"/>
                <a:gd name="connsiteY18" fmla="*/ 1918557 h 2847446"/>
                <a:gd name="connsiteX19" fmla="*/ 3080195 w 3220440"/>
                <a:gd name="connsiteY19" fmla="*/ 1991485 h 2847446"/>
                <a:gd name="connsiteX20" fmla="*/ 2917510 w 3220440"/>
                <a:gd name="connsiteY20" fmla="*/ 2041973 h 2847446"/>
                <a:gd name="connsiteX21" fmla="*/ 2833363 w 3220440"/>
                <a:gd name="connsiteY21" fmla="*/ 2064412 h 2847446"/>
                <a:gd name="connsiteX22" fmla="*/ 2676288 w 3220440"/>
                <a:gd name="connsiteY22" fmla="*/ 2086852 h 2847446"/>
                <a:gd name="connsiteX23" fmla="*/ 2485555 w 3220440"/>
                <a:gd name="connsiteY23" fmla="*/ 2086852 h 2847446"/>
                <a:gd name="connsiteX24" fmla="*/ 2334090 w 3220440"/>
                <a:gd name="connsiteY24" fmla="*/ 2053193 h 2847446"/>
                <a:gd name="connsiteX25" fmla="*/ 2177015 w 3220440"/>
                <a:gd name="connsiteY25" fmla="*/ 2013924 h 2847446"/>
                <a:gd name="connsiteX26" fmla="*/ 1969451 w 3220440"/>
                <a:gd name="connsiteY26" fmla="*/ 1924167 h 2847446"/>
                <a:gd name="connsiteX27" fmla="*/ 1834816 w 3220440"/>
                <a:gd name="connsiteY27" fmla="*/ 1823190 h 2847446"/>
                <a:gd name="connsiteX28" fmla="*/ 1666521 w 3220440"/>
                <a:gd name="connsiteY28" fmla="*/ 1666116 h 2847446"/>
                <a:gd name="connsiteX29" fmla="*/ 1537496 w 3220440"/>
                <a:gd name="connsiteY29" fmla="*/ 1480992 h 2847446"/>
                <a:gd name="connsiteX30" fmla="*/ 1436519 w 3220440"/>
                <a:gd name="connsiteY30" fmla="*/ 1273428 h 2847446"/>
                <a:gd name="connsiteX31" fmla="*/ 1386031 w 3220440"/>
                <a:gd name="connsiteY31" fmla="*/ 1091353 h 2847446"/>
                <a:gd name="connsiteX32" fmla="*/ 1354933 w 3220440"/>
                <a:gd name="connsiteY32" fmla="*/ 901546 h 2847446"/>
                <a:gd name="connsiteX33" fmla="*/ 1369201 w 3220440"/>
                <a:gd name="connsiteY33" fmla="*/ 712447 h 2847446"/>
                <a:gd name="connsiteX34" fmla="*/ 1402860 w 3220440"/>
                <a:gd name="connsiteY34" fmla="*/ 538543 h 2847446"/>
                <a:gd name="connsiteX35" fmla="*/ 1453348 w 3220440"/>
                <a:gd name="connsiteY35" fmla="*/ 387078 h 2847446"/>
                <a:gd name="connsiteX36" fmla="*/ 1515056 w 3220440"/>
                <a:gd name="connsiteY36" fmla="*/ 258052 h 2847446"/>
                <a:gd name="connsiteX37" fmla="*/ 1616033 w 3220440"/>
                <a:gd name="connsiteY37" fmla="*/ 117806 h 2847446"/>
                <a:gd name="connsiteX38" fmla="*/ 1722620 w 3220440"/>
                <a:gd name="connsiteY38" fmla="*/ 0 h 2847446"/>
                <a:gd name="connsiteX39" fmla="*/ 207969 w 3220440"/>
                <a:gd name="connsiteY39" fmla="*/ 1615627 h 2847446"/>
                <a:gd name="connsiteX0" fmla="*/ 207969 w 3220440"/>
                <a:gd name="connsiteY0" fmla="*/ 1615627 h 2847446"/>
                <a:gd name="connsiteX1" fmla="*/ 169408 w 3220440"/>
                <a:gd name="connsiteY1" fmla="*/ 1678043 h 2847446"/>
                <a:gd name="connsiteX2" fmla="*/ 96480 w 3220440"/>
                <a:gd name="connsiteY2" fmla="*/ 1780653 h 2847446"/>
                <a:gd name="connsiteX3" fmla="*/ 84236 w 3220440"/>
                <a:gd name="connsiteY3" fmla="*/ 1786312 h 2847446"/>
                <a:gd name="connsiteX4" fmla="*/ 34065 w 3220440"/>
                <a:gd name="connsiteY4" fmla="*/ 1890508 h 2847446"/>
                <a:gd name="connsiteX5" fmla="*/ 2040 w 3220440"/>
                <a:gd name="connsiteY5" fmla="*/ 2089681 h 2847446"/>
                <a:gd name="connsiteX6" fmla="*/ 6015 w 3220440"/>
                <a:gd name="connsiteY6" fmla="*/ 2231292 h 2847446"/>
                <a:gd name="connsiteX7" fmla="*/ 46918 w 3220440"/>
                <a:gd name="connsiteY7" fmla="*/ 2398660 h 2847446"/>
                <a:gd name="connsiteX8" fmla="*/ 123822 w 3220440"/>
                <a:gd name="connsiteY8" fmla="*/ 2530027 h 2847446"/>
                <a:gd name="connsiteX9" fmla="*/ 185530 w 3220440"/>
                <a:gd name="connsiteY9" fmla="*/ 2602955 h 2847446"/>
                <a:gd name="connsiteX10" fmla="*/ 264067 w 3220440"/>
                <a:gd name="connsiteY10" fmla="*/ 2681492 h 2847446"/>
                <a:gd name="connsiteX11" fmla="*/ 348215 w 3220440"/>
                <a:gd name="connsiteY11" fmla="*/ 2743200 h 2847446"/>
                <a:gd name="connsiteX12" fmla="*/ 409923 w 3220440"/>
                <a:gd name="connsiteY12" fmla="*/ 2776859 h 2847446"/>
                <a:gd name="connsiteX13" fmla="*/ 574949 w 3220440"/>
                <a:gd name="connsiteY13" fmla="*/ 2834591 h 2847446"/>
                <a:gd name="connsiteX14" fmla="*/ 768951 w 3220440"/>
                <a:gd name="connsiteY14" fmla="*/ 2847446 h 2847446"/>
                <a:gd name="connsiteX15" fmla="*/ 899611 w 3220440"/>
                <a:gd name="connsiteY15" fmla="*/ 2821031 h 2847446"/>
                <a:gd name="connsiteX16" fmla="*/ 982831 w 3220440"/>
                <a:gd name="connsiteY16" fmla="*/ 2798591 h 2847446"/>
                <a:gd name="connsiteX17" fmla="*/ 1060661 w 3220440"/>
                <a:gd name="connsiteY17" fmla="*/ 2765639 h 2847446"/>
                <a:gd name="connsiteX18" fmla="*/ 3220440 w 3220440"/>
                <a:gd name="connsiteY18" fmla="*/ 1918557 h 2847446"/>
                <a:gd name="connsiteX19" fmla="*/ 3080195 w 3220440"/>
                <a:gd name="connsiteY19" fmla="*/ 1991485 h 2847446"/>
                <a:gd name="connsiteX20" fmla="*/ 2917510 w 3220440"/>
                <a:gd name="connsiteY20" fmla="*/ 2041973 h 2847446"/>
                <a:gd name="connsiteX21" fmla="*/ 2833363 w 3220440"/>
                <a:gd name="connsiteY21" fmla="*/ 2064412 h 2847446"/>
                <a:gd name="connsiteX22" fmla="*/ 2676288 w 3220440"/>
                <a:gd name="connsiteY22" fmla="*/ 2086852 h 2847446"/>
                <a:gd name="connsiteX23" fmla="*/ 2485555 w 3220440"/>
                <a:gd name="connsiteY23" fmla="*/ 2086852 h 2847446"/>
                <a:gd name="connsiteX24" fmla="*/ 2334090 w 3220440"/>
                <a:gd name="connsiteY24" fmla="*/ 2053193 h 2847446"/>
                <a:gd name="connsiteX25" fmla="*/ 2177015 w 3220440"/>
                <a:gd name="connsiteY25" fmla="*/ 2013924 h 2847446"/>
                <a:gd name="connsiteX26" fmla="*/ 1969451 w 3220440"/>
                <a:gd name="connsiteY26" fmla="*/ 1924167 h 2847446"/>
                <a:gd name="connsiteX27" fmla="*/ 1834816 w 3220440"/>
                <a:gd name="connsiteY27" fmla="*/ 1823190 h 2847446"/>
                <a:gd name="connsiteX28" fmla="*/ 1666521 w 3220440"/>
                <a:gd name="connsiteY28" fmla="*/ 1666116 h 2847446"/>
                <a:gd name="connsiteX29" fmla="*/ 1537496 w 3220440"/>
                <a:gd name="connsiteY29" fmla="*/ 1480992 h 2847446"/>
                <a:gd name="connsiteX30" fmla="*/ 1436519 w 3220440"/>
                <a:gd name="connsiteY30" fmla="*/ 1273428 h 2847446"/>
                <a:gd name="connsiteX31" fmla="*/ 1374104 w 3220440"/>
                <a:gd name="connsiteY31" fmla="*/ 1095328 h 2847446"/>
                <a:gd name="connsiteX32" fmla="*/ 1354933 w 3220440"/>
                <a:gd name="connsiteY32" fmla="*/ 901546 h 2847446"/>
                <a:gd name="connsiteX33" fmla="*/ 1369201 w 3220440"/>
                <a:gd name="connsiteY33" fmla="*/ 712447 h 2847446"/>
                <a:gd name="connsiteX34" fmla="*/ 1402860 w 3220440"/>
                <a:gd name="connsiteY34" fmla="*/ 538543 h 2847446"/>
                <a:gd name="connsiteX35" fmla="*/ 1453348 w 3220440"/>
                <a:gd name="connsiteY35" fmla="*/ 387078 h 2847446"/>
                <a:gd name="connsiteX36" fmla="*/ 1515056 w 3220440"/>
                <a:gd name="connsiteY36" fmla="*/ 258052 h 2847446"/>
                <a:gd name="connsiteX37" fmla="*/ 1616033 w 3220440"/>
                <a:gd name="connsiteY37" fmla="*/ 117806 h 2847446"/>
                <a:gd name="connsiteX38" fmla="*/ 1722620 w 3220440"/>
                <a:gd name="connsiteY38" fmla="*/ 0 h 2847446"/>
                <a:gd name="connsiteX39" fmla="*/ 207969 w 3220440"/>
                <a:gd name="connsiteY39" fmla="*/ 1615627 h 2847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20440" h="2847446">
                  <a:moveTo>
                    <a:pt x="207969" y="1615627"/>
                  </a:moveTo>
                  <a:lnTo>
                    <a:pt x="169408" y="1678043"/>
                  </a:lnTo>
                  <a:lnTo>
                    <a:pt x="96480" y="1780653"/>
                  </a:lnTo>
                  <a:lnTo>
                    <a:pt x="84236" y="1786312"/>
                  </a:lnTo>
                  <a:lnTo>
                    <a:pt x="34065" y="1890508"/>
                  </a:lnTo>
                  <a:cubicBezTo>
                    <a:pt x="0" y="2043798"/>
                    <a:pt x="16272" y="2022095"/>
                    <a:pt x="2040" y="2089681"/>
                  </a:cubicBezTo>
                  <a:lnTo>
                    <a:pt x="6015" y="2231292"/>
                  </a:lnTo>
                  <a:lnTo>
                    <a:pt x="46918" y="2398660"/>
                  </a:lnTo>
                  <a:lnTo>
                    <a:pt x="123822" y="2530027"/>
                  </a:lnTo>
                  <a:lnTo>
                    <a:pt x="185530" y="2602955"/>
                  </a:lnTo>
                  <a:lnTo>
                    <a:pt x="264067" y="2681492"/>
                  </a:lnTo>
                  <a:lnTo>
                    <a:pt x="348215" y="2743200"/>
                  </a:lnTo>
                  <a:lnTo>
                    <a:pt x="409923" y="2776859"/>
                  </a:lnTo>
                  <a:lnTo>
                    <a:pt x="574949" y="2834591"/>
                  </a:lnTo>
                  <a:lnTo>
                    <a:pt x="768951" y="2847446"/>
                  </a:lnTo>
                  <a:lnTo>
                    <a:pt x="899611" y="2821031"/>
                  </a:lnTo>
                  <a:lnTo>
                    <a:pt x="982831" y="2798591"/>
                  </a:lnTo>
                  <a:lnTo>
                    <a:pt x="1060661" y="2765639"/>
                  </a:lnTo>
                  <a:lnTo>
                    <a:pt x="3220440" y="1918557"/>
                  </a:lnTo>
                  <a:lnTo>
                    <a:pt x="3080195" y="1991485"/>
                  </a:lnTo>
                  <a:lnTo>
                    <a:pt x="2917510" y="2041973"/>
                  </a:lnTo>
                  <a:lnTo>
                    <a:pt x="2833363" y="2064412"/>
                  </a:lnTo>
                  <a:lnTo>
                    <a:pt x="2676288" y="2086852"/>
                  </a:lnTo>
                  <a:lnTo>
                    <a:pt x="2485555" y="2086852"/>
                  </a:lnTo>
                  <a:lnTo>
                    <a:pt x="2334090" y="2053193"/>
                  </a:lnTo>
                  <a:lnTo>
                    <a:pt x="2177015" y="2013924"/>
                  </a:lnTo>
                  <a:lnTo>
                    <a:pt x="1969451" y="1924167"/>
                  </a:lnTo>
                  <a:lnTo>
                    <a:pt x="1834816" y="1823190"/>
                  </a:lnTo>
                  <a:lnTo>
                    <a:pt x="1666521" y="1666116"/>
                  </a:lnTo>
                  <a:lnTo>
                    <a:pt x="1537496" y="1480992"/>
                  </a:lnTo>
                  <a:lnTo>
                    <a:pt x="1436519" y="1273428"/>
                  </a:lnTo>
                  <a:lnTo>
                    <a:pt x="1374104" y="1095328"/>
                  </a:lnTo>
                  <a:lnTo>
                    <a:pt x="1354933" y="901546"/>
                  </a:lnTo>
                  <a:lnTo>
                    <a:pt x="1369201" y="712447"/>
                  </a:lnTo>
                  <a:lnTo>
                    <a:pt x="1402860" y="538543"/>
                  </a:lnTo>
                  <a:lnTo>
                    <a:pt x="1453348" y="387078"/>
                  </a:lnTo>
                  <a:lnTo>
                    <a:pt x="1515056" y="258052"/>
                  </a:lnTo>
                  <a:lnTo>
                    <a:pt x="1616033" y="117806"/>
                  </a:lnTo>
                  <a:lnTo>
                    <a:pt x="1722620" y="0"/>
                  </a:lnTo>
                  <a:lnTo>
                    <a:pt x="207969" y="1615627"/>
                  </a:lnTo>
                  <a:close/>
                </a:path>
              </a:pathLst>
            </a:custGeom>
            <a:solidFill>
              <a:srgbClr val="862254">
                <a:alpha val="4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grpSp>
          <p:nvGrpSpPr>
            <p:cNvPr id="490" name="Grupo 489"/>
            <p:cNvGrpSpPr>
              <a:grpSpLocks noChangeAspect="1"/>
            </p:cNvGrpSpPr>
            <p:nvPr/>
          </p:nvGrpSpPr>
          <p:grpSpPr>
            <a:xfrm>
              <a:off x="6585339" y="3429000"/>
              <a:ext cx="2867104" cy="2738054"/>
              <a:chOff x="8318586" y="6572272"/>
              <a:chExt cx="2515003" cy="2401802"/>
            </a:xfrm>
          </p:grpSpPr>
          <p:sp>
            <p:nvSpPr>
              <p:cNvPr id="384" name="Forma livre 383"/>
              <p:cNvSpPr/>
              <p:nvPr/>
            </p:nvSpPr>
            <p:spPr>
              <a:xfrm>
                <a:off x="8318586" y="7450461"/>
                <a:ext cx="1870368" cy="1123863"/>
              </a:xfrm>
              <a:custGeom>
                <a:avLst/>
                <a:gdLst>
                  <a:gd name="connsiteX0" fmla="*/ 7997952 w 8314944"/>
                  <a:gd name="connsiteY0" fmla="*/ 0 h 548640"/>
                  <a:gd name="connsiteX1" fmla="*/ 0 w 8314944"/>
                  <a:gd name="connsiteY1" fmla="*/ 0 h 548640"/>
                  <a:gd name="connsiteX2" fmla="*/ 0 w 8314944"/>
                  <a:gd name="connsiteY2" fmla="*/ 548640 h 548640"/>
                  <a:gd name="connsiteX3" fmla="*/ 8314944 w 8314944"/>
                  <a:gd name="connsiteY3" fmla="*/ 548640 h 548640"/>
                  <a:gd name="connsiteX0" fmla="*/ 7997952 w 8029160"/>
                  <a:gd name="connsiteY0" fmla="*/ 0 h 548640"/>
                  <a:gd name="connsiteX1" fmla="*/ 0 w 8029160"/>
                  <a:gd name="connsiteY1" fmla="*/ 0 h 548640"/>
                  <a:gd name="connsiteX2" fmla="*/ 0 w 8029160"/>
                  <a:gd name="connsiteY2" fmla="*/ 548640 h 548640"/>
                  <a:gd name="connsiteX3" fmla="*/ 8029160 w 8029160"/>
                  <a:gd name="connsiteY3" fmla="*/ 548640 h 548640"/>
                  <a:gd name="connsiteX0" fmla="*/ 7997952 w 8029160"/>
                  <a:gd name="connsiteY0" fmla="*/ 0 h 548640"/>
                  <a:gd name="connsiteX1" fmla="*/ 6495636 w 8029160"/>
                  <a:gd name="connsiteY1" fmla="*/ 0 h 548640"/>
                  <a:gd name="connsiteX2" fmla="*/ 0 w 8029160"/>
                  <a:gd name="connsiteY2" fmla="*/ 548640 h 548640"/>
                  <a:gd name="connsiteX3" fmla="*/ 8029160 w 8029160"/>
                  <a:gd name="connsiteY3" fmla="*/ 548640 h 548640"/>
                  <a:gd name="connsiteX0" fmla="*/ 1502316 w 1533524"/>
                  <a:gd name="connsiteY0" fmla="*/ 0 h 548640"/>
                  <a:gd name="connsiteX1" fmla="*/ 0 w 1533524"/>
                  <a:gd name="connsiteY1" fmla="*/ 0 h 548640"/>
                  <a:gd name="connsiteX2" fmla="*/ 421015 w 1533524"/>
                  <a:gd name="connsiteY2" fmla="*/ 548640 h 548640"/>
                  <a:gd name="connsiteX3" fmla="*/ 1533524 w 1533524"/>
                  <a:gd name="connsiteY3" fmla="*/ 548640 h 548640"/>
                  <a:gd name="connsiteX0" fmla="*/ 1502316 w 1533524"/>
                  <a:gd name="connsiteY0" fmla="*/ 0 h 548640"/>
                  <a:gd name="connsiteX1" fmla="*/ 0 w 1533524"/>
                  <a:gd name="connsiteY1" fmla="*/ 0 h 548640"/>
                  <a:gd name="connsiteX2" fmla="*/ 211449 w 1533524"/>
                  <a:gd name="connsiteY2" fmla="*/ 280383 h 548640"/>
                  <a:gd name="connsiteX3" fmla="*/ 421015 w 1533524"/>
                  <a:gd name="connsiteY3" fmla="*/ 548640 h 548640"/>
                  <a:gd name="connsiteX4" fmla="*/ 1533524 w 1533524"/>
                  <a:gd name="connsiteY4" fmla="*/ 548640 h 548640"/>
                  <a:gd name="connsiteX0" fmla="*/ 1502316 w 1533524"/>
                  <a:gd name="connsiteY0" fmla="*/ 0 h 548640"/>
                  <a:gd name="connsiteX1" fmla="*/ 0 w 1533524"/>
                  <a:gd name="connsiteY1" fmla="*/ 0 h 548640"/>
                  <a:gd name="connsiteX2" fmla="*/ 27005 w 1533524"/>
                  <a:gd name="connsiteY2" fmla="*/ 40916 h 548640"/>
                  <a:gd name="connsiteX3" fmla="*/ 211449 w 1533524"/>
                  <a:gd name="connsiteY3" fmla="*/ 280383 h 548640"/>
                  <a:gd name="connsiteX4" fmla="*/ 421015 w 1533524"/>
                  <a:gd name="connsiteY4" fmla="*/ 548640 h 548640"/>
                  <a:gd name="connsiteX5" fmla="*/ 1533524 w 1533524"/>
                  <a:gd name="connsiteY5" fmla="*/ 548640 h 548640"/>
                  <a:gd name="connsiteX0" fmla="*/ 1502316 w 1533524"/>
                  <a:gd name="connsiteY0" fmla="*/ 0 h 548640"/>
                  <a:gd name="connsiteX1" fmla="*/ 0 w 1533524"/>
                  <a:gd name="connsiteY1" fmla="*/ 0 h 548640"/>
                  <a:gd name="connsiteX2" fmla="*/ 27005 w 1533524"/>
                  <a:gd name="connsiteY2" fmla="*/ 40916 h 548640"/>
                  <a:gd name="connsiteX3" fmla="*/ 115217 w 1533524"/>
                  <a:gd name="connsiteY3" fmla="*/ 150188 h 548640"/>
                  <a:gd name="connsiteX4" fmla="*/ 211449 w 1533524"/>
                  <a:gd name="connsiteY4" fmla="*/ 280383 h 548640"/>
                  <a:gd name="connsiteX5" fmla="*/ 421015 w 1533524"/>
                  <a:gd name="connsiteY5" fmla="*/ 548640 h 548640"/>
                  <a:gd name="connsiteX6" fmla="*/ 1533524 w 1533524"/>
                  <a:gd name="connsiteY6" fmla="*/ 548640 h 548640"/>
                  <a:gd name="connsiteX0" fmla="*/ 1502316 w 1533524"/>
                  <a:gd name="connsiteY0" fmla="*/ 0 h 548640"/>
                  <a:gd name="connsiteX1" fmla="*/ 0 w 1533524"/>
                  <a:gd name="connsiteY1" fmla="*/ 0 h 548640"/>
                  <a:gd name="connsiteX2" fmla="*/ 27005 w 1533524"/>
                  <a:gd name="connsiteY2" fmla="*/ 40916 h 548640"/>
                  <a:gd name="connsiteX3" fmla="*/ 115217 w 1533524"/>
                  <a:gd name="connsiteY3" fmla="*/ 150188 h 548640"/>
                  <a:gd name="connsiteX4" fmla="*/ 211449 w 1533524"/>
                  <a:gd name="connsiteY4" fmla="*/ 280383 h 548640"/>
                  <a:gd name="connsiteX5" fmla="*/ 279613 w 1533524"/>
                  <a:gd name="connsiteY5" fmla="*/ 357106 h 548640"/>
                  <a:gd name="connsiteX6" fmla="*/ 421015 w 1533524"/>
                  <a:gd name="connsiteY6" fmla="*/ 548640 h 548640"/>
                  <a:gd name="connsiteX7" fmla="*/ 1533524 w 1533524"/>
                  <a:gd name="connsiteY7" fmla="*/ 548640 h 548640"/>
                  <a:gd name="connsiteX0" fmla="*/ 1502316 w 1533524"/>
                  <a:gd name="connsiteY0" fmla="*/ 0 h 548640"/>
                  <a:gd name="connsiteX1" fmla="*/ 0 w 1533524"/>
                  <a:gd name="connsiteY1" fmla="*/ 0 h 548640"/>
                  <a:gd name="connsiteX2" fmla="*/ 27005 w 1533524"/>
                  <a:gd name="connsiteY2" fmla="*/ 40916 h 548640"/>
                  <a:gd name="connsiteX3" fmla="*/ 115217 w 1533524"/>
                  <a:gd name="connsiteY3" fmla="*/ 150188 h 548640"/>
                  <a:gd name="connsiteX4" fmla="*/ 211449 w 1533524"/>
                  <a:gd name="connsiteY4" fmla="*/ 280383 h 548640"/>
                  <a:gd name="connsiteX5" fmla="*/ 279613 w 1533524"/>
                  <a:gd name="connsiteY5" fmla="*/ 357106 h 548640"/>
                  <a:gd name="connsiteX6" fmla="*/ 375845 w 1533524"/>
                  <a:gd name="connsiteY6" fmla="*/ 482652 h 548640"/>
                  <a:gd name="connsiteX7" fmla="*/ 421015 w 1533524"/>
                  <a:gd name="connsiteY7" fmla="*/ 548640 h 548640"/>
                  <a:gd name="connsiteX8" fmla="*/ 1533524 w 1533524"/>
                  <a:gd name="connsiteY8" fmla="*/ 548640 h 548640"/>
                  <a:gd name="connsiteX0" fmla="*/ 1502316 w 1533524"/>
                  <a:gd name="connsiteY0" fmla="*/ 0 h 548640"/>
                  <a:gd name="connsiteX1" fmla="*/ 0 w 1533524"/>
                  <a:gd name="connsiteY1" fmla="*/ 0 h 548640"/>
                  <a:gd name="connsiteX2" fmla="*/ 27005 w 1533524"/>
                  <a:gd name="connsiteY2" fmla="*/ 40916 h 548640"/>
                  <a:gd name="connsiteX3" fmla="*/ 115217 w 1533524"/>
                  <a:gd name="connsiteY3" fmla="*/ 150188 h 548640"/>
                  <a:gd name="connsiteX4" fmla="*/ 211449 w 1533524"/>
                  <a:gd name="connsiteY4" fmla="*/ 280383 h 548640"/>
                  <a:gd name="connsiteX5" fmla="*/ 279613 w 1533524"/>
                  <a:gd name="connsiteY5" fmla="*/ 357106 h 548640"/>
                  <a:gd name="connsiteX6" fmla="*/ 375845 w 1533524"/>
                  <a:gd name="connsiteY6" fmla="*/ 482652 h 548640"/>
                  <a:gd name="connsiteX7" fmla="*/ 319682 w 1533524"/>
                  <a:gd name="connsiteY7" fmla="*/ 517514 h 548640"/>
                  <a:gd name="connsiteX8" fmla="*/ 421015 w 1533524"/>
                  <a:gd name="connsiteY8" fmla="*/ 548640 h 548640"/>
                  <a:gd name="connsiteX9" fmla="*/ 1533524 w 1533524"/>
                  <a:gd name="connsiteY9" fmla="*/ 548640 h 548640"/>
                  <a:gd name="connsiteX0" fmla="*/ 1502316 w 1533524"/>
                  <a:gd name="connsiteY0" fmla="*/ 0 h 548640"/>
                  <a:gd name="connsiteX1" fmla="*/ 0 w 1533524"/>
                  <a:gd name="connsiteY1" fmla="*/ 0 h 548640"/>
                  <a:gd name="connsiteX2" fmla="*/ 27005 w 1533524"/>
                  <a:gd name="connsiteY2" fmla="*/ 40916 h 548640"/>
                  <a:gd name="connsiteX3" fmla="*/ 115217 w 1533524"/>
                  <a:gd name="connsiteY3" fmla="*/ 150188 h 548640"/>
                  <a:gd name="connsiteX4" fmla="*/ 211449 w 1533524"/>
                  <a:gd name="connsiteY4" fmla="*/ 280383 h 548640"/>
                  <a:gd name="connsiteX5" fmla="*/ 279613 w 1533524"/>
                  <a:gd name="connsiteY5" fmla="*/ 357106 h 548640"/>
                  <a:gd name="connsiteX6" fmla="*/ 255528 w 1533524"/>
                  <a:gd name="connsiteY6" fmla="*/ 482652 h 548640"/>
                  <a:gd name="connsiteX7" fmla="*/ 319682 w 1533524"/>
                  <a:gd name="connsiteY7" fmla="*/ 517514 h 548640"/>
                  <a:gd name="connsiteX8" fmla="*/ 421015 w 1533524"/>
                  <a:gd name="connsiteY8" fmla="*/ 548640 h 548640"/>
                  <a:gd name="connsiteX9" fmla="*/ 1533524 w 1533524"/>
                  <a:gd name="connsiteY9" fmla="*/ 548640 h 548640"/>
                  <a:gd name="connsiteX0" fmla="*/ 1502316 w 1533524"/>
                  <a:gd name="connsiteY0" fmla="*/ 0 h 548640"/>
                  <a:gd name="connsiteX1" fmla="*/ 0 w 1533524"/>
                  <a:gd name="connsiteY1" fmla="*/ 0 h 548640"/>
                  <a:gd name="connsiteX2" fmla="*/ 27005 w 1533524"/>
                  <a:gd name="connsiteY2" fmla="*/ 40916 h 548640"/>
                  <a:gd name="connsiteX3" fmla="*/ 115217 w 1533524"/>
                  <a:gd name="connsiteY3" fmla="*/ 150188 h 548640"/>
                  <a:gd name="connsiteX4" fmla="*/ 211449 w 1533524"/>
                  <a:gd name="connsiteY4" fmla="*/ 280383 h 548640"/>
                  <a:gd name="connsiteX5" fmla="*/ 159296 w 1533524"/>
                  <a:gd name="connsiteY5" fmla="*/ 426843 h 548640"/>
                  <a:gd name="connsiteX6" fmla="*/ 255528 w 1533524"/>
                  <a:gd name="connsiteY6" fmla="*/ 482652 h 548640"/>
                  <a:gd name="connsiteX7" fmla="*/ 319682 w 1533524"/>
                  <a:gd name="connsiteY7" fmla="*/ 517514 h 548640"/>
                  <a:gd name="connsiteX8" fmla="*/ 421015 w 1533524"/>
                  <a:gd name="connsiteY8" fmla="*/ 548640 h 548640"/>
                  <a:gd name="connsiteX9" fmla="*/ 1533524 w 1533524"/>
                  <a:gd name="connsiteY9" fmla="*/ 548640 h 548640"/>
                  <a:gd name="connsiteX0" fmla="*/ 1502316 w 1533524"/>
                  <a:gd name="connsiteY0" fmla="*/ 0 h 548640"/>
                  <a:gd name="connsiteX1" fmla="*/ 0 w 1533524"/>
                  <a:gd name="connsiteY1" fmla="*/ 0 h 548640"/>
                  <a:gd name="connsiteX2" fmla="*/ 27005 w 1533524"/>
                  <a:gd name="connsiteY2" fmla="*/ 40916 h 548640"/>
                  <a:gd name="connsiteX3" fmla="*/ 115217 w 1533524"/>
                  <a:gd name="connsiteY3" fmla="*/ 150188 h 548640"/>
                  <a:gd name="connsiteX4" fmla="*/ 91132 w 1533524"/>
                  <a:gd name="connsiteY4" fmla="*/ 350120 h 548640"/>
                  <a:gd name="connsiteX5" fmla="*/ 159296 w 1533524"/>
                  <a:gd name="connsiteY5" fmla="*/ 426843 h 548640"/>
                  <a:gd name="connsiteX6" fmla="*/ 255528 w 1533524"/>
                  <a:gd name="connsiteY6" fmla="*/ 482652 h 548640"/>
                  <a:gd name="connsiteX7" fmla="*/ 319682 w 1533524"/>
                  <a:gd name="connsiteY7" fmla="*/ 517514 h 548640"/>
                  <a:gd name="connsiteX8" fmla="*/ 421015 w 1533524"/>
                  <a:gd name="connsiteY8" fmla="*/ 548640 h 548640"/>
                  <a:gd name="connsiteX9" fmla="*/ 1533524 w 1533524"/>
                  <a:gd name="connsiteY9" fmla="*/ 548640 h 548640"/>
                  <a:gd name="connsiteX0" fmla="*/ 1502316 w 1533524"/>
                  <a:gd name="connsiteY0" fmla="*/ 0 h 548640"/>
                  <a:gd name="connsiteX1" fmla="*/ 0 w 1533524"/>
                  <a:gd name="connsiteY1" fmla="*/ 0 h 548640"/>
                  <a:gd name="connsiteX2" fmla="*/ 27005 w 1533524"/>
                  <a:gd name="connsiteY2" fmla="*/ 40916 h 548640"/>
                  <a:gd name="connsiteX3" fmla="*/ 55045 w 1533524"/>
                  <a:gd name="connsiteY3" fmla="*/ 254799 h 548640"/>
                  <a:gd name="connsiteX4" fmla="*/ 91132 w 1533524"/>
                  <a:gd name="connsiteY4" fmla="*/ 350120 h 548640"/>
                  <a:gd name="connsiteX5" fmla="*/ 159296 w 1533524"/>
                  <a:gd name="connsiteY5" fmla="*/ 426843 h 548640"/>
                  <a:gd name="connsiteX6" fmla="*/ 255528 w 1533524"/>
                  <a:gd name="connsiteY6" fmla="*/ 482652 h 548640"/>
                  <a:gd name="connsiteX7" fmla="*/ 319682 w 1533524"/>
                  <a:gd name="connsiteY7" fmla="*/ 517514 h 548640"/>
                  <a:gd name="connsiteX8" fmla="*/ 421015 w 1533524"/>
                  <a:gd name="connsiteY8" fmla="*/ 548640 h 548640"/>
                  <a:gd name="connsiteX9" fmla="*/ 1533524 w 1533524"/>
                  <a:gd name="connsiteY9" fmla="*/ 548640 h 548640"/>
                  <a:gd name="connsiteX0" fmla="*/ 1531473 w 1562681"/>
                  <a:gd name="connsiteY0" fmla="*/ 0 h 548640"/>
                  <a:gd name="connsiteX1" fmla="*/ 29157 w 1562681"/>
                  <a:gd name="connsiteY1" fmla="*/ 0 h 548640"/>
                  <a:gd name="connsiteX2" fmla="*/ 56162 w 1562681"/>
                  <a:gd name="connsiteY2" fmla="*/ 40916 h 548640"/>
                  <a:gd name="connsiteX3" fmla="*/ 0 w 1562681"/>
                  <a:gd name="connsiteY3" fmla="*/ 40916 h 548640"/>
                  <a:gd name="connsiteX4" fmla="*/ 84202 w 1562681"/>
                  <a:gd name="connsiteY4" fmla="*/ 254799 h 548640"/>
                  <a:gd name="connsiteX5" fmla="*/ 120289 w 1562681"/>
                  <a:gd name="connsiteY5" fmla="*/ 350120 h 548640"/>
                  <a:gd name="connsiteX6" fmla="*/ 188453 w 1562681"/>
                  <a:gd name="connsiteY6" fmla="*/ 426843 h 548640"/>
                  <a:gd name="connsiteX7" fmla="*/ 284685 w 1562681"/>
                  <a:gd name="connsiteY7" fmla="*/ 482652 h 548640"/>
                  <a:gd name="connsiteX8" fmla="*/ 348839 w 1562681"/>
                  <a:gd name="connsiteY8" fmla="*/ 517514 h 548640"/>
                  <a:gd name="connsiteX9" fmla="*/ 450172 w 1562681"/>
                  <a:gd name="connsiteY9" fmla="*/ 548640 h 548640"/>
                  <a:gd name="connsiteX10" fmla="*/ 1562681 w 1562681"/>
                  <a:gd name="connsiteY10" fmla="*/ 548640 h 548640"/>
                  <a:gd name="connsiteX0" fmla="*/ 1539515 w 1570723"/>
                  <a:gd name="connsiteY0" fmla="*/ 0 h 548640"/>
                  <a:gd name="connsiteX1" fmla="*/ 37199 w 1570723"/>
                  <a:gd name="connsiteY1" fmla="*/ 0 h 548640"/>
                  <a:gd name="connsiteX2" fmla="*/ 64204 w 1570723"/>
                  <a:gd name="connsiteY2" fmla="*/ 40916 h 548640"/>
                  <a:gd name="connsiteX3" fmla="*/ 8042 w 1570723"/>
                  <a:gd name="connsiteY3" fmla="*/ 40916 h 548640"/>
                  <a:gd name="connsiteX4" fmla="*/ 0 w 1570723"/>
                  <a:gd name="connsiteY4" fmla="*/ 119938 h 548640"/>
                  <a:gd name="connsiteX5" fmla="*/ 128331 w 1570723"/>
                  <a:gd name="connsiteY5" fmla="*/ 350120 h 548640"/>
                  <a:gd name="connsiteX6" fmla="*/ 196495 w 1570723"/>
                  <a:gd name="connsiteY6" fmla="*/ 426843 h 548640"/>
                  <a:gd name="connsiteX7" fmla="*/ 292727 w 1570723"/>
                  <a:gd name="connsiteY7" fmla="*/ 482652 h 548640"/>
                  <a:gd name="connsiteX8" fmla="*/ 356881 w 1570723"/>
                  <a:gd name="connsiteY8" fmla="*/ 517514 h 548640"/>
                  <a:gd name="connsiteX9" fmla="*/ 458214 w 1570723"/>
                  <a:gd name="connsiteY9" fmla="*/ 548640 h 548640"/>
                  <a:gd name="connsiteX10" fmla="*/ 1570723 w 1570723"/>
                  <a:gd name="connsiteY10" fmla="*/ 548640 h 548640"/>
                  <a:gd name="connsiteX0" fmla="*/ 1539515 w 1570723"/>
                  <a:gd name="connsiteY0" fmla="*/ 0 h 548640"/>
                  <a:gd name="connsiteX1" fmla="*/ 37199 w 1570723"/>
                  <a:gd name="connsiteY1" fmla="*/ 0 h 548640"/>
                  <a:gd name="connsiteX2" fmla="*/ 64204 w 1570723"/>
                  <a:gd name="connsiteY2" fmla="*/ 40916 h 548640"/>
                  <a:gd name="connsiteX3" fmla="*/ 8042 w 1570723"/>
                  <a:gd name="connsiteY3" fmla="*/ 40916 h 548640"/>
                  <a:gd name="connsiteX4" fmla="*/ 0 w 1570723"/>
                  <a:gd name="connsiteY4" fmla="*/ 119938 h 548640"/>
                  <a:gd name="connsiteX5" fmla="*/ 76234 w 1570723"/>
                  <a:gd name="connsiteY5" fmla="*/ 243185 h 548640"/>
                  <a:gd name="connsiteX6" fmla="*/ 128331 w 1570723"/>
                  <a:gd name="connsiteY6" fmla="*/ 350120 h 548640"/>
                  <a:gd name="connsiteX7" fmla="*/ 196495 w 1570723"/>
                  <a:gd name="connsiteY7" fmla="*/ 426843 h 548640"/>
                  <a:gd name="connsiteX8" fmla="*/ 292727 w 1570723"/>
                  <a:gd name="connsiteY8" fmla="*/ 482652 h 548640"/>
                  <a:gd name="connsiteX9" fmla="*/ 356881 w 1570723"/>
                  <a:gd name="connsiteY9" fmla="*/ 517514 h 548640"/>
                  <a:gd name="connsiteX10" fmla="*/ 458214 w 1570723"/>
                  <a:gd name="connsiteY10" fmla="*/ 548640 h 548640"/>
                  <a:gd name="connsiteX11" fmla="*/ 1570723 w 1570723"/>
                  <a:gd name="connsiteY11" fmla="*/ 548640 h 548640"/>
                  <a:gd name="connsiteX0" fmla="*/ 1539515 w 1570723"/>
                  <a:gd name="connsiteY0" fmla="*/ 0 h 548640"/>
                  <a:gd name="connsiteX1" fmla="*/ 37199 w 1570723"/>
                  <a:gd name="connsiteY1" fmla="*/ 0 h 548640"/>
                  <a:gd name="connsiteX2" fmla="*/ 64204 w 1570723"/>
                  <a:gd name="connsiteY2" fmla="*/ 40916 h 548640"/>
                  <a:gd name="connsiteX3" fmla="*/ 8042 w 1570723"/>
                  <a:gd name="connsiteY3" fmla="*/ 40916 h 548640"/>
                  <a:gd name="connsiteX4" fmla="*/ 0 w 1570723"/>
                  <a:gd name="connsiteY4" fmla="*/ 119938 h 548640"/>
                  <a:gd name="connsiteX5" fmla="*/ 76234 w 1570723"/>
                  <a:gd name="connsiteY5" fmla="*/ 243185 h 548640"/>
                  <a:gd name="connsiteX6" fmla="*/ 128331 w 1570723"/>
                  <a:gd name="connsiteY6" fmla="*/ 350120 h 548640"/>
                  <a:gd name="connsiteX7" fmla="*/ 196495 w 1570723"/>
                  <a:gd name="connsiteY7" fmla="*/ 426843 h 548640"/>
                  <a:gd name="connsiteX8" fmla="*/ 292727 w 1570723"/>
                  <a:gd name="connsiteY8" fmla="*/ 482652 h 548640"/>
                  <a:gd name="connsiteX9" fmla="*/ 356881 w 1570723"/>
                  <a:gd name="connsiteY9" fmla="*/ 517514 h 548640"/>
                  <a:gd name="connsiteX10" fmla="*/ 458214 w 1570723"/>
                  <a:gd name="connsiteY10" fmla="*/ 548640 h 548640"/>
                  <a:gd name="connsiteX11" fmla="*/ 1570723 w 1570723"/>
                  <a:gd name="connsiteY11" fmla="*/ 548640 h 548640"/>
                  <a:gd name="connsiteX0" fmla="*/ 1539515 w 1570723"/>
                  <a:gd name="connsiteY0" fmla="*/ 0 h 548640"/>
                  <a:gd name="connsiteX1" fmla="*/ 37199 w 1570723"/>
                  <a:gd name="connsiteY1" fmla="*/ 0 h 548640"/>
                  <a:gd name="connsiteX2" fmla="*/ 64204 w 1570723"/>
                  <a:gd name="connsiteY2" fmla="*/ 40916 h 548640"/>
                  <a:gd name="connsiteX3" fmla="*/ 8042 w 1570723"/>
                  <a:gd name="connsiteY3" fmla="*/ 40916 h 548640"/>
                  <a:gd name="connsiteX4" fmla="*/ 0 w 1570723"/>
                  <a:gd name="connsiteY4" fmla="*/ 119938 h 548640"/>
                  <a:gd name="connsiteX5" fmla="*/ 16067 w 1570723"/>
                  <a:gd name="connsiteY5" fmla="*/ 212946 h 548640"/>
                  <a:gd name="connsiteX6" fmla="*/ 128331 w 1570723"/>
                  <a:gd name="connsiteY6" fmla="*/ 350120 h 548640"/>
                  <a:gd name="connsiteX7" fmla="*/ 196495 w 1570723"/>
                  <a:gd name="connsiteY7" fmla="*/ 426843 h 548640"/>
                  <a:gd name="connsiteX8" fmla="*/ 292727 w 1570723"/>
                  <a:gd name="connsiteY8" fmla="*/ 482652 h 548640"/>
                  <a:gd name="connsiteX9" fmla="*/ 356881 w 1570723"/>
                  <a:gd name="connsiteY9" fmla="*/ 517514 h 548640"/>
                  <a:gd name="connsiteX10" fmla="*/ 458214 w 1570723"/>
                  <a:gd name="connsiteY10" fmla="*/ 548640 h 548640"/>
                  <a:gd name="connsiteX11" fmla="*/ 1570723 w 1570723"/>
                  <a:gd name="connsiteY11" fmla="*/ 548640 h 548640"/>
                  <a:gd name="connsiteX0" fmla="*/ 1539515 w 1570723"/>
                  <a:gd name="connsiteY0" fmla="*/ 0 h 548640"/>
                  <a:gd name="connsiteX1" fmla="*/ 37199 w 1570723"/>
                  <a:gd name="connsiteY1" fmla="*/ 0 h 548640"/>
                  <a:gd name="connsiteX2" fmla="*/ 64204 w 1570723"/>
                  <a:gd name="connsiteY2" fmla="*/ 40916 h 548640"/>
                  <a:gd name="connsiteX3" fmla="*/ 8042 w 1570723"/>
                  <a:gd name="connsiteY3" fmla="*/ 40916 h 548640"/>
                  <a:gd name="connsiteX4" fmla="*/ 0 w 1570723"/>
                  <a:gd name="connsiteY4" fmla="*/ 119938 h 548640"/>
                  <a:gd name="connsiteX5" fmla="*/ 16067 w 1570723"/>
                  <a:gd name="connsiteY5" fmla="*/ 212946 h 548640"/>
                  <a:gd name="connsiteX6" fmla="*/ 80243 w 1570723"/>
                  <a:gd name="connsiteY6" fmla="*/ 292008 h 548640"/>
                  <a:gd name="connsiteX7" fmla="*/ 128331 w 1570723"/>
                  <a:gd name="connsiteY7" fmla="*/ 350120 h 548640"/>
                  <a:gd name="connsiteX8" fmla="*/ 196495 w 1570723"/>
                  <a:gd name="connsiteY8" fmla="*/ 426843 h 548640"/>
                  <a:gd name="connsiteX9" fmla="*/ 292727 w 1570723"/>
                  <a:gd name="connsiteY9" fmla="*/ 482652 h 548640"/>
                  <a:gd name="connsiteX10" fmla="*/ 356881 w 1570723"/>
                  <a:gd name="connsiteY10" fmla="*/ 517514 h 548640"/>
                  <a:gd name="connsiteX11" fmla="*/ 458214 w 1570723"/>
                  <a:gd name="connsiteY11" fmla="*/ 548640 h 548640"/>
                  <a:gd name="connsiteX12" fmla="*/ 1570723 w 1570723"/>
                  <a:gd name="connsiteY12" fmla="*/ 548640 h 548640"/>
                  <a:gd name="connsiteX0" fmla="*/ 1539515 w 1570723"/>
                  <a:gd name="connsiteY0" fmla="*/ 0 h 548640"/>
                  <a:gd name="connsiteX1" fmla="*/ 37199 w 1570723"/>
                  <a:gd name="connsiteY1" fmla="*/ 0 h 548640"/>
                  <a:gd name="connsiteX2" fmla="*/ 64204 w 1570723"/>
                  <a:gd name="connsiteY2" fmla="*/ 40916 h 548640"/>
                  <a:gd name="connsiteX3" fmla="*/ 8042 w 1570723"/>
                  <a:gd name="connsiteY3" fmla="*/ 40916 h 548640"/>
                  <a:gd name="connsiteX4" fmla="*/ 0 w 1570723"/>
                  <a:gd name="connsiteY4" fmla="*/ 119938 h 548640"/>
                  <a:gd name="connsiteX5" fmla="*/ 16067 w 1570723"/>
                  <a:gd name="connsiteY5" fmla="*/ 212946 h 548640"/>
                  <a:gd name="connsiteX6" fmla="*/ 64205 w 1570723"/>
                  <a:gd name="connsiteY6" fmla="*/ 315257 h 548640"/>
                  <a:gd name="connsiteX7" fmla="*/ 128331 w 1570723"/>
                  <a:gd name="connsiteY7" fmla="*/ 350120 h 548640"/>
                  <a:gd name="connsiteX8" fmla="*/ 196495 w 1570723"/>
                  <a:gd name="connsiteY8" fmla="*/ 426843 h 548640"/>
                  <a:gd name="connsiteX9" fmla="*/ 292727 w 1570723"/>
                  <a:gd name="connsiteY9" fmla="*/ 482652 h 548640"/>
                  <a:gd name="connsiteX10" fmla="*/ 356881 w 1570723"/>
                  <a:gd name="connsiteY10" fmla="*/ 517514 h 548640"/>
                  <a:gd name="connsiteX11" fmla="*/ 458214 w 1570723"/>
                  <a:gd name="connsiteY11" fmla="*/ 548640 h 548640"/>
                  <a:gd name="connsiteX12" fmla="*/ 1570723 w 1570723"/>
                  <a:gd name="connsiteY12" fmla="*/ 548640 h 548640"/>
                  <a:gd name="connsiteX0" fmla="*/ 1539515 w 1570723"/>
                  <a:gd name="connsiteY0" fmla="*/ 0 h 548640"/>
                  <a:gd name="connsiteX1" fmla="*/ 37199 w 1570723"/>
                  <a:gd name="connsiteY1" fmla="*/ 0 h 548640"/>
                  <a:gd name="connsiteX2" fmla="*/ 64204 w 1570723"/>
                  <a:gd name="connsiteY2" fmla="*/ 40916 h 548640"/>
                  <a:gd name="connsiteX3" fmla="*/ 8042 w 1570723"/>
                  <a:gd name="connsiteY3" fmla="*/ 40916 h 548640"/>
                  <a:gd name="connsiteX4" fmla="*/ 0 w 1570723"/>
                  <a:gd name="connsiteY4" fmla="*/ 119938 h 548640"/>
                  <a:gd name="connsiteX5" fmla="*/ 16067 w 1570723"/>
                  <a:gd name="connsiteY5" fmla="*/ 212946 h 548640"/>
                  <a:gd name="connsiteX6" fmla="*/ 64205 w 1570723"/>
                  <a:gd name="connsiteY6" fmla="*/ 315257 h 548640"/>
                  <a:gd name="connsiteX7" fmla="*/ 128331 w 1570723"/>
                  <a:gd name="connsiteY7" fmla="*/ 373369 h 548640"/>
                  <a:gd name="connsiteX8" fmla="*/ 196495 w 1570723"/>
                  <a:gd name="connsiteY8" fmla="*/ 426843 h 548640"/>
                  <a:gd name="connsiteX9" fmla="*/ 292727 w 1570723"/>
                  <a:gd name="connsiteY9" fmla="*/ 482652 h 548640"/>
                  <a:gd name="connsiteX10" fmla="*/ 356881 w 1570723"/>
                  <a:gd name="connsiteY10" fmla="*/ 517514 h 548640"/>
                  <a:gd name="connsiteX11" fmla="*/ 458214 w 1570723"/>
                  <a:gd name="connsiteY11" fmla="*/ 548640 h 548640"/>
                  <a:gd name="connsiteX12" fmla="*/ 1570723 w 1570723"/>
                  <a:gd name="connsiteY12" fmla="*/ 548640 h 548640"/>
                  <a:gd name="connsiteX0" fmla="*/ 1547507 w 1578715"/>
                  <a:gd name="connsiteY0" fmla="*/ 0 h 548640"/>
                  <a:gd name="connsiteX1" fmla="*/ 45191 w 1578715"/>
                  <a:gd name="connsiteY1" fmla="*/ 0 h 548640"/>
                  <a:gd name="connsiteX2" fmla="*/ 0 w 1578715"/>
                  <a:gd name="connsiteY2" fmla="*/ 29278 h 548640"/>
                  <a:gd name="connsiteX3" fmla="*/ 16034 w 1578715"/>
                  <a:gd name="connsiteY3" fmla="*/ 40916 h 548640"/>
                  <a:gd name="connsiteX4" fmla="*/ 7992 w 1578715"/>
                  <a:gd name="connsiteY4" fmla="*/ 119938 h 548640"/>
                  <a:gd name="connsiteX5" fmla="*/ 24059 w 1578715"/>
                  <a:gd name="connsiteY5" fmla="*/ 212946 h 548640"/>
                  <a:gd name="connsiteX6" fmla="*/ 72197 w 1578715"/>
                  <a:gd name="connsiteY6" fmla="*/ 315257 h 548640"/>
                  <a:gd name="connsiteX7" fmla="*/ 136323 w 1578715"/>
                  <a:gd name="connsiteY7" fmla="*/ 373369 h 548640"/>
                  <a:gd name="connsiteX8" fmla="*/ 204487 w 1578715"/>
                  <a:gd name="connsiteY8" fmla="*/ 426843 h 548640"/>
                  <a:gd name="connsiteX9" fmla="*/ 300719 w 1578715"/>
                  <a:gd name="connsiteY9" fmla="*/ 482652 h 548640"/>
                  <a:gd name="connsiteX10" fmla="*/ 364873 w 1578715"/>
                  <a:gd name="connsiteY10" fmla="*/ 517514 h 548640"/>
                  <a:gd name="connsiteX11" fmla="*/ 466206 w 1578715"/>
                  <a:gd name="connsiteY11" fmla="*/ 548640 h 548640"/>
                  <a:gd name="connsiteX12" fmla="*/ 1578715 w 1578715"/>
                  <a:gd name="connsiteY12" fmla="*/ 548640 h 548640"/>
                  <a:gd name="connsiteX0" fmla="*/ 1547507 w 1578715"/>
                  <a:gd name="connsiteY0" fmla="*/ 0 h 548640"/>
                  <a:gd name="connsiteX1" fmla="*/ 45191 w 1578715"/>
                  <a:gd name="connsiteY1" fmla="*/ 0 h 548640"/>
                  <a:gd name="connsiteX2" fmla="*/ 0 w 1578715"/>
                  <a:gd name="connsiteY2" fmla="*/ 29278 h 548640"/>
                  <a:gd name="connsiteX3" fmla="*/ 16034 w 1578715"/>
                  <a:gd name="connsiteY3" fmla="*/ 40916 h 548640"/>
                  <a:gd name="connsiteX4" fmla="*/ 7992 w 1578715"/>
                  <a:gd name="connsiteY4" fmla="*/ 119938 h 548640"/>
                  <a:gd name="connsiteX5" fmla="*/ 24059 w 1578715"/>
                  <a:gd name="connsiteY5" fmla="*/ 212946 h 548640"/>
                  <a:gd name="connsiteX6" fmla="*/ 72197 w 1578715"/>
                  <a:gd name="connsiteY6" fmla="*/ 315257 h 548640"/>
                  <a:gd name="connsiteX7" fmla="*/ 136323 w 1578715"/>
                  <a:gd name="connsiteY7" fmla="*/ 373369 h 548640"/>
                  <a:gd name="connsiteX8" fmla="*/ 204487 w 1578715"/>
                  <a:gd name="connsiteY8" fmla="*/ 426843 h 548640"/>
                  <a:gd name="connsiteX9" fmla="*/ 300719 w 1578715"/>
                  <a:gd name="connsiteY9" fmla="*/ 482652 h 548640"/>
                  <a:gd name="connsiteX10" fmla="*/ 364873 w 1578715"/>
                  <a:gd name="connsiteY10" fmla="*/ 517514 h 548640"/>
                  <a:gd name="connsiteX11" fmla="*/ 466206 w 1578715"/>
                  <a:gd name="connsiteY11" fmla="*/ 548640 h 548640"/>
                  <a:gd name="connsiteX12" fmla="*/ 1578715 w 1578715"/>
                  <a:gd name="connsiteY12" fmla="*/ 548640 h 548640"/>
                  <a:gd name="connsiteX0" fmla="*/ 1547533 w 1578741"/>
                  <a:gd name="connsiteY0" fmla="*/ 0 h 548640"/>
                  <a:gd name="connsiteX1" fmla="*/ 45217 w 1578741"/>
                  <a:gd name="connsiteY1" fmla="*/ 0 h 548640"/>
                  <a:gd name="connsiteX2" fmla="*/ 26 w 1578741"/>
                  <a:gd name="connsiteY2" fmla="*/ 29278 h 548640"/>
                  <a:gd name="connsiteX3" fmla="*/ 0 w 1578741"/>
                  <a:gd name="connsiteY3" fmla="*/ 87401 h 548640"/>
                  <a:gd name="connsiteX4" fmla="*/ 8018 w 1578741"/>
                  <a:gd name="connsiteY4" fmla="*/ 119938 h 548640"/>
                  <a:gd name="connsiteX5" fmla="*/ 24085 w 1578741"/>
                  <a:gd name="connsiteY5" fmla="*/ 212946 h 548640"/>
                  <a:gd name="connsiteX6" fmla="*/ 72223 w 1578741"/>
                  <a:gd name="connsiteY6" fmla="*/ 315257 h 548640"/>
                  <a:gd name="connsiteX7" fmla="*/ 136349 w 1578741"/>
                  <a:gd name="connsiteY7" fmla="*/ 373369 h 548640"/>
                  <a:gd name="connsiteX8" fmla="*/ 204513 w 1578741"/>
                  <a:gd name="connsiteY8" fmla="*/ 426843 h 548640"/>
                  <a:gd name="connsiteX9" fmla="*/ 300745 w 1578741"/>
                  <a:gd name="connsiteY9" fmla="*/ 482652 h 548640"/>
                  <a:gd name="connsiteX10" fmla="*/ 364899 w 1578741"/>
                  <a:gd name="connsiteY10" fmla="*/ 517514 h 548640"/>
                  <a:gd name="connsiteX11" fmla="*/ 466232 w 1578741"/>
                  <a:gd name="connsiteY11" fmla="*/ 548640 h 548640"/>
                  <a:gd name="connsiteX12" fmla="*/ 1578741 w 1578741"/>
                  <a:gd name="connsiteY12" fmla="*/ 548640 h 548640"/>
                  <a:gd name="connsiteX0" fmla="*/ 1547533 w 1578741"/>
                  <a:gd name="connsiteY0" fmla="*/ 0 h 548640"/>
                  <a:gd name="connsiteX1" fmla="*/ 33166 w 1578741"/>
                  <a:gd name="connsiteY1" fmla="*/ 6961 h 548640"/>
                  <a:gd name="connsiteX2" fmla="*/ 26 w 1578741"/>
                  <a:gd name="connsiteY2" fmla="*/ 29278 h 548640"/>
                  <a:gd name="connsiteX3" fmla="*/ 0 w 1578741"/>
                  <a:gd name="connsiteY3" fmla="*/ 87401 h 548640"/>
                  <a:gd name="connsiteX4" fmla="*/ 8018 w 1578741"/>
                  <a:gd name="connsiteY4" fmla="*/ 119938 h 548640"/>
                  <a:gd name="connsiteX5" fmla="*/ 24085 w 1578741"/>
                  <a:gd name="connsiteY5" fmla="*/ 212946 h 548640"/>
                  <a:gd name="connsiteX6" fmla="*/ 72223 w 1578741"/>
                  <a:gd name="connsiteY6" fmla="*/ 315257 h 548640"/>
                  <a:gd name="connsiteX7" fmla="*/ 136349 w 1578741"/>
                  <a:gd name="connsiteY7" fmla="*/ 373369 h 548640"/>
                  <a:gd name="connsiteX8" fmla="*/ 204513 w 1578741"/>
                  <a:gd name="connsiteY8" fmla="*/ 426843 h 548640"/>
                  <a:gd name="connsiteX9" fmla="*/ 300745 w 1578741"/>
                  <a:gd name="connsiteY9" fmla="*/ 482652 h 548640"/>
                  <a:gd name="connsiteX10" fmla="*/ 364899 w 1578741"/>
                  <a:gd name="connsiteY10" fmla="*/ 517514 h 548640"/>
                  <a:gd name="connsiteX11" fmla="*/ 466232 w 1578741"/>
                  <a:gd name="connsiteY11" fmla="*/ 548640 h 548640"/>
                  <a:gd name="connsiteX12" fmla="*/ 1578741 w 1578741"/>
                  <a:gd name="connsiteY12" fmla="*/ 548640 h 548640"/>
                  <a:gd name="connsiteX0" fmla="*/ 1547533 w 1578741"/>
                  <a:gd name="connsiteY0" fmla="*/ 0 h 548640"/>
                  <a:gd name="connsiteX1" fmla="*/ 33166 w 1578741"/>
                  <a:gd name="connsiteY1" fmla="*/ 6961 h 548640"/>
                  <a:gd name="connsiteX2" fmla="*/ 26 w 1578741"/>
                  <a:gd name="connsiteY2" fmla="*/ 29278 h 548640"/>
                  <a:gd name="connsiteX3" fmla="*/ 0 w 1578741"/>
                  <a:gd name="connsiteY3" fmla="*/ 87401 h 548640"/>
                  <a:gd name="connsiteX4" fmla="*/ 8018 w 1578741"/>
                  <a:gd name="connsiteY4" fmla="*/ 119938 h 548640"/>
                  <a:gd name="connsiteX5" fmla="*/ 24085 w 1578741"/>
                  <a:gd name="connsiteY5" fmla="*/ 212946 h 548640"/>
                  <a:gd name="connsiteX6" fmla="*/ 72223 w 1578741"/>
                  <a:gd name="connsiteY6" fmla="*/ 315257 h 548640"/>
                  <a:gd name="connsiteX7" fmla="*/ 136349 w 1578741"/>
                  <a:gd name="connsiteY7" fmla="*/ 373369 h 548640"/>
                  <a:gd name="connsiteX8" fmla="*/ 204513 w 1578741"/>
                  <a:gd name="connsiteY8" fmla="*/ 426843 h 548640"/>
                  <a:gd name="connsiteX9" fmla="*/ 300745 w 1578741"/>
                  <a:gd name="connsiteY9" fmla="*/ 482652 h 548640"/>
                  <a:gd name="connsiteX10" fmla="*/ 364899 w 1578741"/>
                  <a:gd name="connsiteY10" fmla="*/ 517514 h 548640"/>
                  <a:gd name="connsiteX11" fmla="*/ 466232 w 1578741"/>
                  <a:gd name="connsiteY11" fmla="*/ 548640 h 548640"/>
                  <a:gd name="connsiteX12" fmla="*/ 1363328 w 1578741"/>
                  <a:gd name="connsiteY12" fmla="*/ 545425 h 548640"/>
                  <a:gd name="connsiteX13" fmla="*/ 1578741 w 1578741"/>
                  <a:gd name="connsiteY13" fmla="*/ 548640 h 548640"/>
                  <a:gd name="connsiteX0" fmla="*/ 1547533 w 1578741"/>
                  <a:gd name="connsiteY0" fmla="*/ 0 h 548640"/>
                  <a:gd name="connsiteX1" fmla="*/ 33166 w 1578741"/>
                  <a:gd name="connsiteY1" fmla="*/ 6961 h 548640"/>
                  <a:gd name="connsiteX2" fmla="*/ 26 w 1578741"/>
                  <a:gd name="connsiteY2" fmla="*/ 29278 h 548640"/>
                  <a:gd name="connsiteX3" fmla="*/ 0 w 1578741"/>
                  <a:gd name="connsiteY3" fmla="*/ 87401 h 548640"/>
                  <a:gd name="connsiteX4" fmla="*/ 8018 w 1578741"/>
                  <a:gd name="connsiteY4" fmla="*/ 119938 h 548640"/>
                  <a:gd name="connsiteX5" fmla="*/ 24085 w 1578741"/>
                  <a:gd name="connsiteY5" fmla="*/ 212946 h 548640"/>
                  <a:gd name="connsiteX6" fmla="*/ 72223 w 1578741"/>
                  <a:gd name="connsiteY6" fmla="*/ 315257 h 548640"/>
                  <a:gd name="connsiteX7" fmla="*/ 136349 w 1578741"/>
                  <a:gd name="connsiteY7" fmla="*/ 373369 h 548640"/>
                  <a:gd name="connsiteX8" fmla="*/ 204513 w 1578741"/>
                  <a:gd name="connsiteY8" fmla="*/ 426843 h 548640"/>
                  <a:gd name="connsiteX9" fmla="*/ 300745 w 1578741"/>
                  <a:gd name="connsiteY9" fmla="*/ 482652 h 548640"/>
                  <a:gd name="connsiteX10" fmla="*/ 364899 w 1578741"/>
                  <a:gd name="connsiteY10" fmla="*/ 517514 h 548640"/>
                  <a:gd name="connsiteX11" fmla="*/ 466232 w 1578741"/>
                  <a:gd name="connsiteY11" fmla="*/ 548640 h 548640"/>
                  <a:gd name="connsiteX12" fmla="*/ 1379335 w 1578741"/>
                  <a:gd name="connsiteY12" fmla="*/ 547732 h 548640"/>
                  <a:gd name="connsiteX13" fmla="*/ 1578741 w 1578741"/>
                  <a:gd name="connsiteY13" fmla="*/ 548640 h 548640"/>
                  <a:gd name="connsiteX0" fmla="*/ 1547533 w 1574698"/>
                  <a:gd name="connsiteY0" fmla="*/ 0 h 548640"/>
                  <a:gd name="connsiteX1" fmla="*/ 33166 w 1574698"/>
                  <a:gd name="connsiteY1" fmla="*/ 6961 h 548640"/>
                  <a:gd name="connsiteX2" fmla="*/ 26 w 1574698"/>
                  <a:gd name="connsiteY2" fmla="*/ 29278 h 548640"/>
                  <a:gd name="connsiteX3" fmla="*/ 0 w 1574698"/>
                  <a:gd name="connsiteY3" fmla="*/ 87401 h 548640"/>
                  <a:gd name="connsiteX4" fmla="*/ 8018 w 1574698"/>
                  <a:gd name="connsiteY4" fmla="*/ 119938 h 548640"/>
                  <a:gd name="connsiteX5" fmla="*/ 24085 w 1574698"/>
                  <a:gd name="connsiteY5" fmla="*/ 212946 h 548640"/>
                  <a:gd name="connsiteX6" fmla="*/ 72223 w 1574698"/>
                  <a:gd name="connsiteY6" fmla="*/ 315257 h 548640"/>
                  <a:gd name="connsiteX7" fmla="*/ 136349 w 1574698"/>
                  <a:gd name="connsiteY7" fmla="*/ 373369 h 548640"/>
                  <a:gd name="connsiteX8" fmla="*/ 204513 w 1574698"/>
                  <a:gd name="connsiteY8" fmla="*/ 426843 h 548640"/>
                  <a:gd name="connsiteX9" fmla="*/ 300745 w 1574698"/>
                  <a:gd name="connsiteY9" fmla="*/ 482652 h 548640"/>
                  <a:gd name="connsiteX10" fmla="*/ 364899 w 1574698"/>
                  <a:gd name="connsiteY10" fmla="*/ 517514 h 548640"/>
                  <a:gd name="connsiteX11" fmla="*/ 466232 w 1574698"/>
                  <a:gd name="connsiteY11" fmla="*/ 548640 h 548640"/>
                  <a:gd name="connsiteX12" fmla="*/ 1379335 w 1574698"/>
                  <a:gd name="connsiteY12" fmla="*/ 547732 h 548640"/>
                  <a:gd name="connsiteX13" fmla="*/ 1574698 w 1574698"/>
                  <a:gd name="connsiteY13" fmla="*/ 457951 h 5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74698" h="548640">
                    <a:moveTo>
                      <a:pt x="1547533" y="0"/>
                    </a:moveTo>
                    <a:lnTo>
                      <a:pt x="33166" y="6961"/>
                    </a:lnTo>
                    <a:lnTo>
                      <a:pt x="26" y="29278"/>
                    </a:lnTo>
                    <a:cubicBezTo>
                      <a:pt x="17" y="48652"/>
                      <a:pt x="9" y="68027"/>
                      <a:pt x="0" y="87401"/>
                    </a:cubicBezTo>
                    <a:lnTo>
                      <a:pt x="8018" y="119938"/>
                    </a:lnTo>
                    <a:lnTo>
                      <a:pt x="24085" y="212946"/>
                    </a:lnTo>
                    <a:lnTo>
                      <a:pt x="72223" y="315257"/>
                    </a:lnTo>
                    <a:lnTo>
                      <a:pt x="136349" y="373369"/>
                    </a:lnTo>
                    <a:lnTo>
                      <a:pt x="204513" y="426843"/>
                    </a:lnTo>
                    <a:lnTo>
                      <a:pt x="300745" y="482652"/>
                    </a:lnTo>
                    <a:lnTo>
                      <a:pt x="364899" y="517514"/>
                    </a:lnTo>
                    <a:lnTo>
                      <a:pt x="466232" y="548640"/>
                    </a:lnTo>
                    <a:lnTo>
                      <a:pt x="1379335" y="547732"/>
                    </a:lnTo>
                    <a:lnTo>
                      <a:pt x="1574698" y="457951"/>
                    </a:lnTo>
                  </a:path>
                </a:pathLst>
              </a:cu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cxnSp>
            <p:nvCxnSpPr>
              <p:cNvPr id="453" name="AutoShape 148"/>
              <p:cNvCxnSpPr>
                <a:cxnSpLocks noChangeShapeType="1"/>
              </p:cNvCxnSpPr>
              <p:nvPr/>
            </p:nvCxnSpPr>
            <p:spPr bwMode="auto">
              <a:xfrm flipV="1">
                <a:off x="8367678" y="7492050"/>
                <a:ext cx="0" cy="2770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54" name="AutoShape 149"/>
              <p:cNvCxnSpPr>
                <a:cxnSpLocks noChangeShapeType="1"/>
              </p:cNvCxnSpPr>
              <p:nvPr/>
            </p:nvCxnSpPr>
            <p:spPr bwMode="auto">
              <a:xfrm flipV="1">
                <a:off x="8477538" y="7492050"/>
                <a:ext cx="0" cy="2770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55" name="AutoShape 151"/>
              <p:cNvCxnSpPr>
                <a:cxnSpLocks noChangeShapeType="1"/>
              </p:cNvCxnSpPr>
              <p:nvPr/>
            </p:nvCxnSpPr>
            <p:spPr bwMode="auto">
              <a:xfrm flipV="1">
                <a:off x="8587128" y="7492050"/>
                <a:ext cx="0" cy="2770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56" name="AutoShape 152"/>
              <p:cNvCxnSpPr>
                <a:cxnSpLocks noChangeShapeType="1"/>
              </p:cNvCxnSpPr>
              <p:nvPr/>
            </p:nvCxnSpPr>
            <p:spPr bwMode="auto">
              <a:xfrm flipV="1">
                <a:off x="8698122" y="7492050"/>
                <a:ext cx="0" cy="2770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57" name="AutoShape 153"/>
              <p:cNvCxnSpPr>
                <a:cxnSpLocks noChangeShapeType="1"/>
              </p:cNvCxnSpPr>
              <p:nvPr/>
            </p:nvCxnSpPr>
            <p:spPr bwMode="auto">
              <a:xfrm flipV="1">
                <a:off x="8808763" y="7492050"/>
                <a:ext cx="0" cy="2770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58" name="AutoShape 154"/>
              <p:cNvCxnSpPr>
                <a:cxnSpLocks noChangeShapeType="1"/>
              </p:cNvCxnSpPr>
              <p:nvPr/>
            </p:nvCxnSpPr>
            <p:spPr bwMode="auto">
              <a:xfrm flipV="1">
                <a:off x="8917636" y="7492050"/>
                <a:ext cx="0" cy="2770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59" name="AutoShape 155"/>
              <p:cNvCxnSpPr>
                <a:cxnSpLocks noChangeShapeType="1"/>
              </p:cNvCxnSpPr>
              <p:nvPr/>
            </p:nvCxnSpPr>
            <p:spPr bwMode="auto">
              <a:xfrm flipV="1">
                <a:off x="9028630" y="7492050"/>
                <a:ext cx="0" cy="2770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60" name="AutoShape 156"/>
              <p:cNvCxnSpPr>
                <a:cxnSpLocks noChangeShapeType="1"/>
              </p:cNvCxnSpPr>
              <p:nvPr/>
            </p:nvCxnSpPr>
            <p:spPr bwMode="auto">
              <a:xfrm flipV="1">
                <a:off x="9133086" y="7492050"/>
                <a:ext cx="0" cy="2770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61" name="AutoShape 157"/>
              <p:cNvCxnSpPr>
                <a:cxnSpLocks noChangeShapeType="1"/>
              </p:cNvCxnSpPr>
              <p:nvPr/>
            </p:nvCxnSpPr>
            <p:spPr bwMode="auto">
              <a:xfrm flipV="1">
                <a:off x="9243019" y="7492050"/>
                <a:ext cx="0" cy="2770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62" name="AutoShape 158"/>
              <p:cNvCxnSpPr>
                <a:cxnSpLocks noChangeShapeType="1"/>
              </p:cNvCxnSpPr>
              <p:nvPr/>
            </p:nvCxnSpPr>
            <p:spPr bwMode="auto">
              <a:xfrm flipV="1">
                <a:off x="9348533" y="7492050"/>
                <a:ext cx="0" cy="2770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63" name="AutoShape 159"/>
              <p:cNvCxnSpPr>
                <a:cxnSpLocks noChangeShapeType="1"/>
              </p:cNvCxnSpPr>
              <p:nvPr/>
            </p:nvCxnSpPr>
            <p:spPr bwMode="auto">
              <a:xfrm flipV="1">
                <a:off x="9458291" y="7492050"/>
                <a:ext cx="0" cy="2770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64" name="AutoShape 160"/>
              <p:cNvCxnSpPr>
                <a:cxnSpLocks noChangeShapeType="1"/>
              </p:cNvCxnSpPr>
              <p:nvPr/>
            </p:nvCxnSpPr>
            <p:spPr bwMode="auto">
              <a:xfrm flipV="1">
                <a:off x="9546485" y="7492050"/>
                <a:ext cx="0" cy="2770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65" name="AutoShape 162"/>
              <p:cNvCxnSpPr>
                <a:cxnSpLocks noChangeShapeType="1"/>
              </p:cNvCxnSpPr>
              <p:nvPr/>
            </p:nvCxnSpPr>
            <p:spPr bwMode="auto">
              <a:xfrm flipV="1">
                <a:off x="9659668" y="7489853"/>
                <a:ext cx="0" cy="2770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66" name="AutoShape 163"/>
              <p:cNvCxnSpPr>
                <a:cxnSpLocks noChangeShapeType="1"/>
              </p:cNvCxnSpPr>
              <p:nvPr/>
            </p:nvCxnSpPr>
            <p:spPr bwMode="auto">
              <a:xfrm flipV="1">
                <a:off x="9774111" y="7489853"/>
                <a:ext cx="0" cy="2770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67" name="AutoShape 164"/>
              <p:cNvCxnSpPr>
                <a:cxnSpLocks noChangeShapeType="1"/>
              </p:cNvCxnSpPr>
              <p:nvPr/>
            </p:nvCxnSpPr>
            <p:spPr bwMode="auto">
              <a:xfrm flipV="1">
                <a:off x="9888189" y="7489853"/>
                <a:ext cx="0" cy="2770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74" name="AutoShape 191"/>
              <p:cNvCxnSpPr>
                <a:cxnSpLocks noChangeShapeType="1"/>
              </p:cNvCxnSpPr>
              <p:nvPr/>
            </p:nvCxnSpPr>
            <p:spPr bwMode="auto">
              <a:xfrm flipV="1">
                <a:off x="8592902" y="7463889"/>
                <a:ext cx="0" cy="429843"/>
              </a:xfrm>
              <a:prstGeom prst="straightConnector1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75" name="AutoShape 192"/>
              <p:cNvCxnSpPr>
                <a:cxnSpLocks noChangeShapeType="1"/>
              </p:cNvCxnSpPr>
              <p:nvPr/>
            </p:nvCxnSpPr>
            <p:spPr bwMode="auto">
              <a:xfrm flipV="1">
                <a:off x="9665441" y="7463889"/>
                <a:ext cx="0" cy="429843"/>
              </a:xfrm>
              <a:prstGeom prst="straightConnector1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483" name="Text Box 203"/>
              <p:cNvSpPr txBox="1">
                <a:spLocks noChangeArrowheads="1"/>
              </p:cNvSpPr>
              <p:nvPr/>
            </p:nvSpPr>
            <p:spPr bwMode="auto">
              <a:xfrm>
                <a:off x="8473527" y="7879047"/>
                <a:ext cx="1286328" cy="10950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750"/>
                  </a:spcAft>
                </a:pPr>
                <a:r>
                  <a:rPr lang="fr-FR" sz="1050" dirty="0">
                    <a:latin typeface="Calibri" pitchFamily="34" charset="0"/>
                  </a:rPr>
                  <a:t>7</a:t>
                </a:r>
                <a:endParaRPr lang="fr-FR" sz="1050" dirty="0">
                  <a:latin typeface="Arial" pitchFamily="34" charset="0"/>
                </a:endParaRPr>
              </a:p>
            </p:txBody>
          </p:sp>
          <p:sp>
            <p:nvSpPr>
              <p:cNvPr id="484" name="Text Box 204"/>
              <p:cNvSpPr txBox="1">
                <a:spLocks noChangeArrowheads="1"/>
              </p:cNvSpPr>
              <p:nvPr/>
            </p:nvSpPr>
            <p:spPr bwMode="auto">
              <a:xfrm>
                <a:off x="9547261" y="7879046"/>
                <a:ext cx="1286328" cy="10950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750"/>
                  </a:spcAft>
                </a:pPr>
                <a:r>
                  <a:rPr lang="fr-FR" sz="1050" dirty="0">
                    <a:latin typeface="Calibri" pitchFamily="34" charset="0"/>
                  </a:rPr>
                  <a:t>8</a:t>
                </a:r>
                <a:endParaRPr lang="fr-FR" sz="1050" dirty="0">
                  <a:latin typeface="Arial" pitchFamily="34" charset="0"/>
                </a:endParaRPr>
              </a:p>
            </p:txBody>
          </p:sp>
          <p:sp>
            <p:nvSpPr>
              <p:cNvPr id="489" name="Forma livre 488"/>
              <p:cNvSpPr/>
              <p:nvPr/>
            </p:nvSpPr>
            <p:spPr>
              <a:xfrm>
                <a:off x="8364612" y="6778220"/>
                <a:ext cx="1031001" cy="641308"/>
              </a:xfrm>
              <a:custGeom>
                <a:avLst/>
                <a:gdLst>
                  <a:gd name="connsiteX0" fmla="*/ 1031001 w 1031001"/>
                  <a:gd name="connsiteY0" fmla="*/ 3069 h 641308"/>
                  <a:gd name="connsiteX1" fmla="*/ 1031001 w 1031001"/>
                  <a:gd name="connsiteY1" fmla="*/ 641308 h 641308"/>
                  <a:gd name="connsiteX2" fmla="*/ 0 w 1031001"/>
                  <a:gd name="connsiteY2" fmla="*/ 638239 h 641308"/>
                  <a:gd name="connsiteX3" fmla="*/ 21479 w 1031001"/>
                  <a:gd name="connsiteY3" fmla="*/ 583007 h 641308"/>
                  <a:gd name="connsiteX4" fmla="*/ 70575 w 1031001"/>
                  <a:gd name="connsiteY4" fmla="*/ 463337 h 641308"/>
                  <a:gd name="connsiteX5" fmla="*/ 141149 w 1031001"/>
                  <a:gd name="connsiteY5" fmla="*/ 328325 h 641308"/>
                  <a:gd name="connsiteX6" fmla="*/ 230134 w 1031001"/>
                  <a:gd name="connsiteY6" fmla="*/ 190244 h 641308"/>
                  <a:gd name="connsiteX7" fmla="*/ 346736 w 1031001"/>
                  <a:gd name="connsiteY7" fmla="*/ 64438 h 641308"/>
                  <a:gd name="connsiteX8" fmla="*/ 417310 w 1031001"/>
                  <a:gd name="connsiteY8" fmla="*/ 0 h 641308"/>
                  <a:gd name="connsiteX9" fmla="*/ 417310 w 1031001"/>
                  <a:gd name="connsiteY9" fmla="*/ 0 h 641308"/>
                  <a:gd name="connsiteX10" fmla="*/ 1031001 w 1031001"/>
                  <a:gd name="connsiteY10" fmla="*/ 3069 h 641308"/>
                  <a:gd name="connsiteX0" fmla="*/ 1031001 w 1031001"/>
                  <a:gd name="connsiteY0" fmla="*/ 3069 h 641308"/>
                  <a:gd name="connsiteX1" fmla="*/ 1031001 w 1031001"/>
                  <a:gd name="connsiteY1" fmla="*/ 641308 h 641308"/>
                  <a:gd name="connsiteX2" fmla="*/ 0 w 1031001"/>
                  <a:gd name="connsiteY2" fmla="*/ 638239 h 641308"/>
                  <a:gd name="connsiteX3" fmla="*/ 21479 w 1031001"/>
                  <a:gd name="connsiteY3" fmla="*/ 583007 h 641308"/>
                  <a:gd name="connsiteX4" fmla="*/ 70575 w 1031001"/>
                  <a:gd name="connsiteY4" fmla="*/ 463337 h 641308"/>
                  <a:gd name="connsiteX5" fmla="*/ 141149 w 1031001"/>
                  <a:gd name="connsiteY5" fmla="*/ 328325 h 641308"/>
                  <a:gd name="connsiteX6" fmla="*/ 230134 w 1031001"/>
                  <a:gd name="connsiteY6" fmla="*/ 190244 h 641308"/>
                  <a:gd name="connsiteX7" fmla="*/ 346736 w 1031001"/>
                  <a:gd name="connsiteY7" fmla="*/ 64438 h 641308"/>
                  <a:gd name="connsiteX8" fmla="*/ 417310 w 1031001"/>
                  <a:gd name="connsiteY8" fmla="*/ 0 h 641308"/>
                  <a:gd name="connsiteX9" fmla="*/ 417310 w 1031001"/>
                  <a:gd name="connsiteY9" fmla="*/ 0 h 641308"/>
                  <a:gd name="connsiteX10" fmla="*/ 1031001 w 1031001"/>
                  <a:gd name="connsiteY10" fmla="*/ 3069 h 641308"/>
                  <a:gd name="connsiteX0" fmla="*/ 1031001 w 1031001"/>
                  <a:gd name="connsiteY0" fmla="*/ 3069 h 641308"/>
                  <a:gd name="connsiteX1" fmla="*/ 1031001 w 1031001"/>
                  <a:gd name="connsiteY1" fmla="*/ 641308 h 641308"/>
                  <a:gd name="connsiteX2" fmla="*/ 0 w 1031001"/>
                  <a:gd name="connsiteY2" fmla="*/ 638239 h 641308"/>
                  <a:gd name="connsiteX3" fmla="*/ 21479 w 1031001"/>
                  <a:gd name="connsiteY3" fmla="*/ 583007 h 641308"/>
                  <a:gd name="connsiteX4" fmla="*/ 54630 w 1031001"/>
                  <a:gd name="connsiteY4" fmla="*/ 480475 h 641308"/>
                  <a:gd name="connsiteX5" fmla="*/ 141149 w 1031001"/>
                  <a:gd name="connsiteY5" fmla="*/ 328325 h 641308"/>
                  <a:gd name="connsiteX6" fmla="*/ 230134 w 1031001"/>
                  <a:gd name="connsiteY6" fmla="*/ 190244 h 641308"/>
                  <a:gd name="connsiteX7" fmla="*/ 346736 w 1031001"/>
                  <a:gd name="connsiteY7" fmla="*/ 64438 h 641308"/>
                  <a:gd name="connsiteX8" fmla="*/ 417310 w 1031001"/>
                  <a:gd name="connsiteY8" fmla="*/ 0 h 641308"/>
                  <a:gd name="connsiteX9" fmla="*/ 417310 w 1031001"/>
                  <a:gd name="connsiteY9" fmla="*/ 0 h 641308"/>
                  <a:gd name="connsiteX10" fmla="*/ 1031001 w 1031001"/>
                  <a:gd name="connsiteY10" fmla="*/ 3069 h 641308"/>
                  <a:gd name="connsiteX0" fmla="*/ 1031001 w 1031001"/>
                  <a:gd name="connsiteY0" fmla="*/ 3069 h 641308"/>
                  <a:gd name="connsiteX1" fmla="*/ 1031001 w 1031001"/>
                  <a:gd name="connsiteY1" fmla="*/ 641308 h 641308"/>
                  <a:gd name="connsiteX2" fmla="*/ 0 w 1031001"/>
                  <a:gd name="connsiteY2" fmla="*/ 638239 h 641308"/>
                  <a:gd name="connsiteX3" fmla="*/ 21479 w 1031001"/>
                  <a:gd name="connsiteY3" fmla="*/ 583007 h 641308"/>
                  <a:gd name="connsiteX4" fmla="*/ 54630 w 1031001"/>
                  <a:gd name="connsiteY4" fmla="*/ 480475 h 641308"/>
                  <a:gd name="connsiteX5" fmla="*/ 128875 w 1031001"/>
                  <a:gd name="connsiteY5" fmla="*/ 316052 h 641308"/>
                  <a:gd name="connsiteX6" fmla="*/ 230134 w 1031001"/>
                  <a:gd name="connsiteY6" fmla="*/ 190244 h 641308"/>
                  <a:gd name="connsiteX7" fmla="*/ 346736 w 1031001"/>
                  <a:gd name="connsiteY7" fmla="*/ 64438 h 641308"/>
                  <a:gd name="connsiteX8" fmla="*/ 417310 w 1031001"/>
                  <a:gd name="connsiteY8" fmla="*/ 0 h 641308"/>
                  <a:gd name="connsiteX9" fmla="*/ 417310 w 1031001"/>
                  <a:gd name="connsiteY9" fmla="*/ 0 h 641308"/>
                  <a:gd name="connsiteX10" fmla="*/ 1031001 w 1031001"/>
                  <a:gd name="connsiteY10" fmla="*/ 3069 h 641308"/>
                  <a:gd name="connsiteX0" fmla="*/ 1031001 w 1031001"/>
                  <a:gd name="connsiteY0" fmla="*/ 3069 h 641308"/>
                  <a:gd name="connsiteX1" fmla="*/ 1031001 w 1031001"/>
                  <a:gd name="connsiteY1" fmla="*/ 641308 h 641308"/>
                  <a:gd name="connsiteX2" fmla="*/ 0 w 1031001"/>
                  <a:gd name="connsiteY2" fmla="*/ 638239 h 641308"/>
                  <a:gd name="connsiteX3" fmla="*/ 21479 w 1031001"/>
                  <a:gd name="connsiteY3" fmla="*/ 583007 h 641308"/>
                  <a:gd name="connsiteX4" fmla="*/ 54630 w 1031001"/>
                  <a:gd name="connsiteY4" fmla="*/ 480475 h 641308"/>
                  <a:gd name="connsiteX5" fmla="*/ 128875 w 1031001"/>
                  <a:gd name="connsiteY5" fmla="*/ 316052 h 641308"/>
                  <a:gd name="connsiteX6" fmla="*/ 242408 w 1031001"/>
                  <a:gd name="connsiteY6" fmla="*/ 162628 h 641308"/>
                  <a:gd name="connsiteX7" fmla="*/ 346736 w 1031001"/>
                  <a:gd name="connsiteY7" fmla="*/ 64438 h 641308"/>
                  <a:gd name="connsiteX8" fmla="*/ 417310 w 1031001"/>
                  <a:gd name="connsiteY8" fmla="*/ 0 h 641308"/>
                  <a:gd name="connsiteX9" fmla="*/ 417310 w 1031001"/>
                  <a:gd name="connsiteY9" fmla="*/ 0 h 641308"/>
                  <a:gd name="connsiteX10" fmla="*/ 1031001 w 1031001"/>
                  <a:gd name="connsiteY10" fmla="*/ 3069 h 641308"/>
                  <a:gd name="connsiteX0" fmla="*/ 1031001 w 1031001"/>
                  <a:gd name="connsiteY0" fmla="*/ 3069 h 641308"/>
                  <a:gd name="connsiteX1" fmla="*/ 1031001 w 1031001"/>
                  <a:gd name="connsiteY1" fmla="*/ 641308 h 641308"/>
                  <a:gd name="connsiteX2" fmla="*/ 0 w 1031001"/>
                  <a:gd name="connsiteY2" fmla="*/ 638239 h 641308"/>
                  <a:gd name="connsiteX3" fmla="*/ 21479 w 1031001"/>
                  <a:gd name="connsiteY3" fmla="*/ 583007 h 641308"/>
                  <a:gd name="connsiteX4" fmla="*/ 54630 w 1031001"/>
                  <a:gd name="connsiteY4" fmla="*/ 480475 h 641308"/>
                  <a:gd name="connsiteX5" fmla="*/ 128875 w 1031001"/>
                  <a:gd name="connsiteY5" fmla="*/ 316052 h 641308"/>
                  <a:gd name="connsiteX6" fmla="*/ 242408 w 1031001"/>
                  <a:gd name="connsiteY6" fmla="*/ 162628 h 641308"/>
                  <a:gd name="connsiteX7" fmla="*/ 346736 w 1031001"/>
                  <a:gd name="connsiteY7" fmla="*/ 64438 h 641308"/>
                  <a:gd name="connsiteX8" fmla="*/ 417310 w 1031001"/>
                  <a:gd name="connsiteY8" fmla="*/ 0 h 641308"/>
                  <a:gd name="connsiteX9" fmla="*/ 417310 w 1031001"/>
                  <a:gd name="connsiteY9" fmla="*/ 0 h 641308"/>
                  <a:gd name="connsiteX10" fmla="*/ 773251 w 1031001"/>
                  <a:gd name="connsiteY10" fmla="*/ 0 h 641308"/>
                  <a:gd name="connsiteX11" fmla="*/ 1031001 w 1031001"/>
                  <a:gd name="connsiteY11" fmla="*/ 3069 h 641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31001" h="641308">
                    <a:moveTo>
                      <a:pt x="1031001" y="3069"/>
                    </a:moveTo>
                    <a:lnTo>
                      <a:pt x="1031001" y="641308"/>
                    </a:lnTo>
                    <a:lnTo>
                      <a:pt x="0" y="638239"/>
                    </a:lnTo>
                    <a:lnTo>
                      <a:pt x="21479" y="583007"/>
                    </a:lnTo>
                    <a:lnTo>
                      <a:pt x="54630" y="480475"/>
                    </a:lnTo>
                    <a:lnTo>
                      <a:pt x="128875" y="316052"/>
                    </a:lnTo>
                    <a:lnTo>
                      <a:pt x="242408" y="162628"/>
                    </a:lnTo>
                    <a:lnTo>
                      <a:pt x="346736" y="64438"/>
                    </a:lnTo>
                    <a:lnTo>
                      <a:pt x="417310" y="0"/>
                    </a:lnTo>
                    <a:lnTo>
                      <a:pt x="417310" y="0"/>
                    </a:lnTo>
                    <a:lnTo>
                      <a:pt x="773251" y="0"/>
                    </a:lnTo>
                    <a:lnTo>
                      <a:pt x="1031001" y="306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1620000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Elipse 485"/>
              <p:cNvSpPr>
                <a:spLocks noChangeAspect="1"/>
              </p:cNvSpPr>
              <p:nvPr/>
            </p:nvSpPr>
            <p:spPr>
              <a:xfrm>
                <a:off x="8321298" y="6572272"/>
                <a:ext cx="2160000" cy="2160000"/>
              </a:xfrm>
              <a:prstGeom prst="ellipse">
                <a:avLst/>
              </a:prstGeom>
              <a:noFill/>
              <a:ln w="53975"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50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535473"/>
              </p:ext>
            </p:extLst>
          </p:nvPr>
        </p:nvGraphicFramePr>
        <p:xfrm>
          <a:off x="6429535" y="4486303"/>
          <a:ext cx="1232306" cy="34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4" imgW="736560" imgH="203040" progId="">
                  <p:embed/>
                </p:oleObj>
              </mc:Choice>
              <mc:Fallback>
                <p:oleObj name="Equation" r:id="rId4" imgW="736560" imgH="203040" progId="">
                  <p:embed/>
                  <p:pic>
                    <p:nvPicPr>
                      <p:cNvPr id="50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535" y="4486303"/>
                        <a:ext cx="1232306" cy="3482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3366">
                                <a:alpha val="8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2F5F1EB-6A1F-4134-AA17-F659838B1C32}"/>
                  </a:ext>
                </a:extLst>
              </p:cNvPr>
              <p:cNvSpPr/>
              <p:nvPr/>
            </p:nvSpPr>
            <p:spPr>
              <a:xfrm>
                <a:off x="2187367" y="2954761"/>
                <a:ext cx="1744108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00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pt-BR" sz="30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BR" sz="3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000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2F5F1EB-6A1F-4134-AA17-F659838B1C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67" y="2954761"/>
                <a:ext cx="1744108" cy="553998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FD173891-B04B-4787-82E3-E1FD9F64EAAC}"/>
                  </a:ext>
                </a:extLst>
              </p:cNvPr>
              <p:cNvSpPr/>
              <p:nvPr/>
            </p:nvSpPr>
            <p:spPr>
              <a:xfrm>
                <a:off x="2088931" y="3120481"/>
                <a:ext cx="783188" cy="9800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groupChr>
                        </m:e>
                        <m:lim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Valor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medida</m:t>
                                </m:r>
                              </m:e>
                            </m:mr>
                          </m:m>
                        </m:lim>
                      </m:limLow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FD173891-B04B-4787-82E3-E1FD9F64E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31" y="3120481"/>
                <a:ext cx="783188" cy="980012"/>
              </a:xfrm>
              <a:prstGeom prst="rect">
                <a:avLst/>
              </a:prstGeom>
              <a:blipFill>
                <a:blip r:embed="rId7"/>
                <a:stretch>
                  <a:fillRect l="-1587" r="-22222" b="-102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28AC18FA-995F-4CD0-8AEF-2A201A630B5B}"/>
                  </a:ext>
                </a:extLst>
              </p:cNvPr>
              <p:cNvSpPr/>
              <p:nvPr/>
            </p:nvSpPr>
            <p:spPr>
              <a:xfrm>
                <a:off x="2858766" y="3085174"/>
                <a:ext cx="1156086" cy="767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r>
                                <m:rPr>
                                  <m:nor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Incerteza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28AC18FA-995F-4CD0-8AEF-2A201A630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66" y="3085174"/>
                <a:ext cx="1156086" cy="767261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06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8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8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1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7" grpId="0"/>
      <p:bldP spid="19" grpId="0" animBg="1" autoUpdateAnimBg="0"/>
      <p:bldP spid="30" grpId="0" autoUpdateAnimBg="0"/>
      <p:bldP spid="32" grpId="0" animBg="1"/>
      <p:bldP spid="34" grpId="0"/>
      <p:bldP spid="44" grpId="0" animBg="1"/>
      <p:bldP spid="382" grpId="0" animBg="1"/>
      <p:bldP spid="4" grpId="0"/>
      <p:bldP spid="5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Teoria de Erros e Medidas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BC70-D66A-394F-A350-54311003523A}" type="datetime1">
              <a:rPr lang="pt-BR" smtClean="0"/>
              <a:t>16/03/2020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11" name="CaixaDeTexto 10"/>
          <p:cNvSpPr txBox="1"/>
          <p:nvPr/>
        </p:nvSpPr>
        <p:spPr>
          <a:xfrm>
            <a:off x="1179387" y="2351634"/>
            <a:ext cx="2713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Medindo-se uma única vez</a:t>
            </a:r>
          </a:p>
        </p:txBody>
      </p:sp>
      <p:sp>
        <p:nvSpPr>
          <p:cNvPr id="814090" name="Rectangle 10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814092" name="Rectangle 1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72" name="CaixaDeTexto 71"/>
          <p:cNvSpPr txBox="1"/>
          <p:nvPr/>
        </p:nvSpPr>
        <p:spPr>
          <a:xfrm>
            <a:off x="2414101" y="894379"/>
            <a:ext cx="429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Incertezas em Medidas Diretas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5000734" y="2351634"/>
            <a:ext cx="3675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Medindo-se 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vezes a mesma grandeza</a:t>
            </a:r>
          </a:p>
        </p:txBody>
      </p:sp>
      <p:sp>
        <p:nvSpPr>
          <p:cNvPr id="954415" name="Rectangle 47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82" name="Seta para baixo 81"/>
          <p:cNvSpPr/>
          <p:nvPr/>
        </p:nvSpPr>
        <p:spPr>
          <a:xfrm rot="2944965" flipH="1">
            <a:off x="6161977" y="3668536"/>
            <a:ext cx="348375" cy="802590"/>
          </a:xfrm>
          <a:prstGeom prst="downArrow">
            <a:avLst/>
          </a:prstGeom>
          <a:solidFill>
            <a:srgbClr val="932968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chemeClr val="tx1"/>
              </a:solidFill>
            </a:endParaRPr>
          </a:p>
        </p:txBody>
      </p:sp>
      <p:grpSp>
        <p:nvGrpSpPr>
          <p:cNvPr id="84" name="Grupo 83"/>
          <p:cNvGrpSpPr>
            <a:grpSpLocks noChangeAspect="1"/>
          </p:cNvGrpSpPr>
          <p:nvPr/>
        </p:nvGrpSpPr>
        <p:grpSpPr>
          <a:xfrm>
            <a:off x="4104000" y="1377839"/>
            <a:ext cx="1166516" cy="1188000"/>
            <a:chOff x="3682071" y="1928807"/>
            <a:chExt cx="915874" cy="932742"/>
          </a:xfrm>
        </p:grpSpPr>
        <p:grpSp>
          <p:nvGrpSpPr>
            <p:cNvPr id="76" name="Grupo 75"/>
            <p:cNvGrpSpPr/>
            <p:nvPr/>
          </p:nvGrpSpPr>
          <p:grpSpPr>
            <a:xfrm>
              <a:off x="3958467" y="1928807"/>
              <a:ext cx="639478" cy="763228"/>
              <a:chOff x="4165258" y="2211651"/>
              <a:chExt cx="639478" cy="909401"/>
            </a:xfrm>
          </p:grpSpPr>
          <p:sp>
            <p:nvSpPr>
              <p:cNvPr id="19" name="Seta para a direita 18"/>
              <p:cNvSpPr/>
              <p:nvPr/>
            </p:nvSpPr>
            <p:spPr>
              <a:xfrm rot="5400000">
                <a:off x="3976502" y="2400407"/>
                <a:ext cx="571504" cy="193992"/>
              </a:xfrm>
              <a:prstGeom prst="rightArrow">
                <a:avLst>
                  <a:gd name="adj1" fmla="val 76935"/>
                  <a:gd name="adj2" fmla="val 48984"/>
                </a:avLst>
              </a:prstGeom>
              <a:solidFill>
                <a:srgbClr val="932968"/>
              </a:solidFill>
              <a:ln w="127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Seta para a direita 73"/>
              <p:cNvSpPr/>
              <p:nvPr/>
            </p:nvSpPr>
            <p:spPr>
              <a:xfrm rot="2662962">
                <a:off x="4233232" y="2835300"/>
                <a:ext cx="571504" cy="285752"/>
              </a:xfrm>
              <a:prstGeom prst="rightArrow">
                <a:avLst/>
              </a:prstGeom>
              <a:solidFill>
                <a:srgbClr val="932968"/>
              </a:solidFill>
              <a:ln w="127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" name="Seta para a direita 82"/>
            <p:cNvSpPr/>
            <p:nvPr/>
          </p:nvSpPr>
          <p:spPr>
            <a:xfrm rot="8062962">
              <a:off x="3516230" y="2455886"/>
              <a:ext cx="571504" cy="239821"/>
            </a:xfrm>
            <a:prstGeom prst="rightArrow">
              <a:avLst/>
            </a:prstGeom>
            <a:solidFill>
              <a:srgbClr val="932968"/>
            </a:solidFill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5" name="Seta para baixo 84"/>
          <p:cNvSpPr/>
          <p:nvPr/>
        </p:nvSpPr>
        <p:spPr>
          <a:xfrm>
            <a:off x="7486650" y="3791094"/>
            <a:ext cx="325710" cy="553998"/>
          </a:xfrm>
          <a:prstGeom prst="downArrow">
            <a:avLst/>
          </a:prstGeom>
          <a:solidFill>
            <a:srgbClr val="932968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chemeClr val="tx1"/>
              </a:solidFill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6730337" y="4345092"/>
            <a:ext cx="18962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Incerteza na medida e pode se determinada a partir dos dados experimentais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1AB4C87E-807F-471F-B8DC-220487EF2104}"/>
                  </a:ext>
                </a:extLst>
              </p:cNvPr>
              <p:cNvSpPr/>
              <p:nvPr/>
            </p:nvSpPr>
            <p:spPr>
              <a:xfrm>
                <a:off x="1714871" y="3182631"/>
                <a:ext cx="1398460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00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pt-BR" sz="30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BR" sz="3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0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1AB4C87E-807F-471F-B8DC-220487EF21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871" y="3182631"/>
                <a:ext cx="1398460" cy="553998"/>
              </a:xfrm>
              <a:prstGeom prst="rect">
                <a:avLst/>
              </a:prstGeom>
              <a:blipFill>
                <a:blip r:embed="rId2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E21C48C3-04F8-4455-AE45-9DBE9AFC5082}"/>
                  </a:ext>
                </a:extLst>
              </p:cNvPr>
              <p:cNvSpPr/>
              <p:nvPr/>
            </p:nvSpPr>
            <p:spPr>
              <a:xfrm>
                <a:off x="5645744" y="3177680"/>
                <a:ext cx="2382640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pt-BR" sz="3000" i="1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pt-BR" sz="30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BR" sz="3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E21C48C3-04F8-4455-AE45-9DBE9AFC5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744" y="3177680"/>
                <a:ext cx="2382640" cy="553998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7F45BED-C3A9-4563-A495-86A28E09D3F2}"/>
                  </a:ext>
                </a:extLst>
              </p:cNvPr>
              <p:cNvSpPr/>
              <p:nvPr/>
            </p:nvSpPr>
            <p:spPr>
              <a:xfrm>
                <a:off x="4256726" y="4188212"/>
                <a:ext cx="1759649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7F45BED-C3A9-4563-A495-86A28E09D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726" y="4188212"/>
                <a:ext cx="1759649" cy="1130822"/>
              </a:xfrm>
              <a:prstGeom prst="rect">
                <a:avLst/>
              </a:prstGeom>
              <a:blipFill>
                <a:blip r:embed="rId4"/>
                <a:stretch>
                  <a:fillRect l="-14286" t="-101111" r="-18571" b="-15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4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72" grpId="0" autoUpdateAnimBg="0"/>
      <p:bldP spid="73" grpId="0"/>
      <p:bldP spid="82" grpId="0" animBg="1"/>
      <p:bldP spid="85" grpId="0" animBg="1"/>
      <p:bldP spid="86" grpId="0"/>
      <p:bldP spid="2" grpId="0"/>
      <p:bldP spid="3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Teoria de </a:t>
            </a:r>
            <a:r>
              <a:rPr lang="en-US" dirty="0" err="1"/>
              <a:t>Erros</a:t>
            </a:r>
            <a:r>
              <a:rPr lang="en-US" dirty="0"/>
              <a:t> e </a:t>
            </a:r>
            <a:r>
              <a:rPr lang="en-US" dirty="0" err="1"/>
              <a:t>Medidas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141E-822C-F545-B188-D95EE19BCADB}" type="datetime1">
              <a:rPr lang="pt-BR" smtClean="0"/>
              <a:t>16/03/2020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72" name="CaixaDeTexto 71"/>
          <p:cNvSpPr txBox="1"/>
          <p:nvPr/>
        </p:nvSpPr>
        <p:spPr>
          <a:xfrm>
            <a:off x="378340" y="1381570"/>
            <a:ext cx="241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Incerteza absoluta</a:t>
            </a:r>
          </a:p>
        </p:txBody>
      </p:sp>
      <p:sp>
        <p:nvSpPr>
          <p:cNvPr id="82" name="Seta para baixo 81"/>
          <p:cNvSpPr/>
          <p:nvPr/>
        </p:nvSpPr>
        <p:spPr>
          <a:xfrm rot="16200000">
            <a:off x="3055595" y="1419155"/>
            <a:ext cx="252000" cy="468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78340" y="3358366"/>
            <a:ext cx="2227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just"/>
            <a:r>
              <a:rPr lang="pt-BR" dirty="0"/>
              <a:t>Desvio Padrão</a:t>
            </a:r>
          </a:p>
        </p:txBody>
      </p:sp>
      <p:sp>
        <p:nvSpPr>
          <p:cNvPr id="27" name="Seta para baixo 26"/>
          <p:cNvSpPr/>
          <p:nvPr/>
        </p:nvSpPr>
        <p:spPr>
          <a:xfrm rot="16200000">
            <a:off x="2643772" y="3373955"/>
            <a:ext cx="252000" cy="468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6016AD43-9316-4C0A-B746-9C51DD35318F}"/>
                  </a:ext>
                </a:extLst>
              </p:cNvPr>
              <p:cNvSpPr/>
              <p:nvPr/>
            </p:nvSpPr>
            <p:spPr>
              <a:xfrm>
                <a:off x="3578054" y="910945"/>
                <a:ext cx="2915735" cy="143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pt-BR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4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6016AD43-9316-4C0A-B746-9C51DD353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54" y="910945"/>
                <a:ext cx="2915735" cy="1431417"/>
              </a:xfrm>
              <a:prstGeom prst="rect">
                <a:avLst/>
              </a:prstGeom>
              <a:blipFill>
                <a:blip r:embed="rId2"/>
                <a:stretch>
                  <a:fillRect l="-29130" t="-131250" b="-1991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7EC018EA-E203-4DFD-A7A2-F51DF20D3A6D}"/>
                  </a:ext>
                </a:extLst>
              </p:cNvPr>
              <p:cNvSpPr/>
              <p:nvPr/>
            </p:nvSpPr>
            <p:spPr>
              <a:xfrm>
                <a:off x="3181595" y="2759741"/>
                <a:ext cx="3940053" cy="1529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nary>
                        </m:e>
                      </m:rad>
                    </m:oMath>
                  </m:oMathPara>
                </a14:m>
                <a:endParaRPr lang="pt-BR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7EC018EA-E203-4DFD-A7A2-F51DF20D3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595" y="2759741"/>
                <a:ext cx="3940053" cy="1529201"/>
              </a:xfrm>
              <a:prstGeom prst="rect">
                <a:avLst/>
              </a:prstGeom>
              <a:blipFill>
                <a:blip r:embed="rId3"/>
                <a:stretch>
                  <a:fillRect l="-965" t="-114754" b="-1819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>
            <a:extLst>
              <a:ext uri="{FF2B5EF4-FFF2-40B4-BE49-F238E27FC236}">
                <a16:creationId xmlns:a16="http://schemas.microsoft.com/office/drawing/2014/main" id="{5518A198-B023-457C-B0A7-0641DB0B2A4D}"/>
              </a:ext>
            </a:extLst>
          </p:cNvPr>
          <p:cNvSpPr txBox="1"/>
          <p:nvPr/>
        </p:nvSpPr>
        <p:spPr>
          <a:xfrm>
            <a:off x="6522142" y="4616385"/>
            <a:ext cx="2452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tivermos um pequeno número de medidas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77114378-406B-4B0C-9E58-4F714C986981}"/>
                  </a:ext>
                </a:extLst>
              </p:cNvPr>
              <p:cNvSpPr/>
              <p:nvPr/>
            </p:nvSpPr>
            <p:spPr>
              <a:xfrm>
                <a:off x="3185212" y="4458887"/>
                <a:ext cx="3352841" cy="1529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nary>
                        </m:e>
                      </m:rad>
                    </m:oMath>
                  </m:oMathPara>
                </a14:m>
                <a:endParaRPr lang="pt-BR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77114378-406B-4B0C-9E58-4F714C986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212" y="4458887"/>
                <a:ext cx="3352841" cy="1529201"/>
              </a:xfrm>
              <a:prstGeom prst="rect">
                <a:avLst/>
              </a:prstGeom>
              <a:blipFill>
                <a:blip r:embed="rId4"/>
                <a:stretch>
                  <a:fillRect l="-18491" t="-114754" b="-1819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Seta para baixo 26">
            <a:extLst>
              <a:ext uri="{FF2B5EF4-FFF2-40B4-BE49-F238E27FC236}">
                <a16:creationId xmlns:a16="http://schemas.microsoft.com/office/drawing/2014/main" id="{28FC5D96-DD95-4FDF-81C8-F04DA412852A}"/>
              </a:ext>
            </a:extLst>
          </p:cNvPr>
          <p:cNvSpPr/>
          <p:nvPr/>
        </p:nvSpPr>
        <p:spPr>
          <a:xfrm rot="19038196">
            <a:off x="2626489" y="4382385"/>
            <a:ext cx="252000" cy="468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3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2" grpId="0" animBg="1"/>
      <p:bldP spid="26" grpId="0"/>
      <p:bldP spid="27" grpId="0" animBg="1"/>
      <p:bldP spid="6" grpId="0"/>
      <p:bldP spid="8" grpId="0"/>
      <p:bldP spid="29" grpId="0"/>
      <p:bldP spid="30" grpId="0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9AAE0-525D-4A92-A10C-4EE7C182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Teoria de </a:t>
            </a:r>
            <a:r>
              <a:rPr lang="en-US" dirty="0" err="1"/>
              <a:t>Erros</a:t>
            </a:r>
            <a:r>
              <a:rPr lang="en-US" dirty="0"/>
              <a:t> e </a:t>
            </a:r>
            <a:r>
              <a:rPr lang="en-US" dirty="0" err="1"/>
              <a:t>Medidas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860852F-9356-4BFE-9BE3-6BFE4456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5D5D-6615-7D49-A733-5916212CC6A7}" type="datetime1">
              <a:rPr lang="pt-BR" smtClean="0"/>
              <a:t>16/03/2020</a:t>
            </a:fld>
            <a:endParaRPr lang="fr-F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762F96-AAFD-4DD9-84C4-88EE06C2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929759-FECA-45E5-914E-54E744E0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0F6E-BE5E-46B8-A387-8FA93C3C9AF4}" type="slidenum">
              <a:rPr lang="fr-FR" smtClean="0"/>
              <a:pPr/>
              <a:t>18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4D6B071F-2E81-4ECC-9BB1-70C10BB4E538}"/>
                  </a:ext>
                </a:extLst>
              </p:cNvPr>
              <p:cNvSpPr/>
              <p:nvPr/>
            </p:nvSpPr>
            <p:spPr>
              <a:xfrm>
                <a:off x="4336281" y="3046235"/>
                <a:ext cx="4788024" cy="1094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7175" indent="-257175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pt-B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68,3% das medidas estão entre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5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pt-BR" sz="1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5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pt-B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5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5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5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pt-BR" sz="15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15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pt-B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57175" indent="-257175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pt-B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95,5% das medidas estão entre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5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pt-BR" sz="15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pt-BR" sz="15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pt-B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5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5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5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pt-BR" sz="1500" i="1" dirty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pt-BR" sz="15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pt-B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57175" indent="-257175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pt-B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97,7% das medidas estão entre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5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pt-BR" sz="1500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pt-BR" sz="15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pt-B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5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5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5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pt-BR" sz="1500" i="1" dirty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pt-BR" sz="15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pt-BR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4D6B071F-2E81-4ECC-9BB1-70C10BB4E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281" y="3046235"/>
                <a:ext cx="4788024" cy="1094723"/>
              </a:xfrm>
              <a:prstGeom prst="rect">
                <a:avLst/>
              </a:prstGeom>
              <a:blipFill>
                <a:blip r:embed="rId2"/>
                <a:stretch>
                  <a:fillRect l="-265"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>
            <a:extLst>
              <a:ext uri="{FF2B5EF4-FFF2-40B4-BE49-F238E27FC236}">
                <a16:creationId xmlns:a16="http://schemas.microsoft.com/office/drawing/2014/main" id="{E2E50A1E-F075-48ED-BC5C-295D46865492}"/>
              </a:ext>
            </a:extLst>
          </p:cNvPr>
          <p:cNvSpPr/>
          <p:nvPr/>
        </p:nvSpPr>
        <p:spPr>
          <a:xfrm>
            <a:off x="395536" y="836215"/>
            <a:ext cx="8352928" cy="18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o número de medidas cresce indefinidamente, a distribuição de frequência das medidas tende, usualmente, à distribuição de Gauss. Medidas diretas que se distribuem segundo a distribuição de Gauss, tem a seguinte propriedade: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BE8633E-1AF9-4481-AB17-1698E89B50A2}"/>
                  </a:ext>
                </a:extLst>
              </p:cNvPr>
              <p:cNvSpPr txBox="1"/>
              <p:nvPr/>
            </p:nvSpPr>
            <p:spPr>
              <a:xfrm>
                <a:off x="2211918" y="5510644"/>
                <a:ext cx="2375971" cy="712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BE8633E-1AF9-4481-AB17-1698E89B5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918" y="5510644"/>
                <a:ext cx="2375971" cy="712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98F92CE8-CE0D-47BD-A85B-1D3E13244D57}"/>
              </a:ext>
            </a:extLst>
          </p:cNvPr>
          <p:cNvGrpSpPr/>
          <p:nvPr/>
        </p:nvGrpSpPr>
        <p:grpSpPr>
          <a:xfrm>
            <a:off x="48263" y="2990461"/>
            <a:ext cx="6467953" cy="2454763"/>
            <a:chOff x="226524" y="3158395"/>
            <a:chExt cx="6888921" cy="2286829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1C0F7375-13DB-4598-BD3D-E65B6EE003F0}"/>
                </a:ext>
              </a:extLst>
            </p:cNvPr>
            <p:cNvGrpSpPr/>
            <p:nvPr/>
          </p:nvGrpSpPr>
          <p:grpSpPr>
            <a:xfrm>
              <a:off x="226524" y="3158395"/>
              <a:ext cx="6888921" cy="2286829"/>
              <a:chOff x="-384721" y="3240783"/>
              <a:chExt cx="6888921" cy="2286829"/>
            </a:xfrm>
          </p:grpSpPr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40BA3A00-8760-48F7-A36D-41301D7B31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19878" t="32562" r="22832" b="30050"/>
              <a:stretch/>
            </p:blipFill>
            <p:spPr>
              <a:xfrm>
                <a:off x="-384721" y="3240783"/>
                <a:ext cx="6888921" cy="228682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tângulo 11">
                    <a:extLst>
                      <a:ext uri="{FF2B5EF4-FFF2-40B4-BE49-F238E27FC236}">
                        <a16:creationId xmlns:a16="http://schemas.microsoft.com/office/drawing/2014/main" id="{29869876-1527-43CC-BACA-8375CC858116}"/>
                      </a:ext>
                    </a:extLst>
                  </p:cNvPr>
                  <p:cNvSpPr/>
                  <p:nvPr/>
                </p:nvSpPr>
                <p:spPr>
                  <a:xfrm>
                    <a:off x="2072594" y="5220446"/>
                    <a:ext cx="958577" cy="3018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5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pt-BR" sz="15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5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pt-BR" sz="1500" dirty="0"/>
                  </a:p>
                </p:txBody>
              </p:sp>
            </mc:Choice>
            <mc:Fallback xmlns="">
              <p:sp>
                <p:nvSpPr>
                  <p:cNvPr id="12" name="Retângulo 11">
                    <a:extLst>
                      <a:ext uri="{FF2B5EF4-FFF2-40B4-BE49-F238E27FC236}">
                        <a16:creationId xmlns:a16="http://schemas.microsoft.com/office/drawing/2014/main" id="{29869876-1527-43CC-BACA-8375CC8581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2594" y="5220446"/>
                    <a:ext cx="958577" cy="3018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tângulo 12">
                    <a:extLst>
                      <a:ext uri="{FF2B5EF4-FFF2-40B4-BE49-F238E27FC236}">
                        <a16:creationId xmlns:a16="http://schemas.microsoft.com/office/drawing/2014/main" id="{BD9491D1-BC94-444F-83F8-2C3EF87C03BB}"/>
                      </a:ext>
                    </a:extLst>
                  </p:cNvPr>
                  <p:cNvSpPr/>
                  <p:nvPr/>
                </p:nvSpPr>
                <p:spPr>
                  <a:xfrm>
                    <a:off x="2957613" y="5220446"/>
                    <a:ext cx="454898" cy="3010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5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pt-BR" sz="1500" dirty="0"/>
                  </a:p>
                </p:txBody>
              </p:sp>
            </mc:Choice>
            <mc:Fallback xmlns="">
              <p:sp>
                <p:nvSpPr>
                  <p:cNvPr id="13" name="Retângulo 12">
                    <a:extLst>
                      <a:ext uri="{FF2B5EF4-FFF2-40B4-BE49-F238E27FC236}">
                        <a16:creationId xmlns:a16="http://schemas.microsoft.com/office/drawing/2014/main" id="{BD9491D1-BC94-444F-83F8-2C3EF87C03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7613" y="5220446"/>
                    <a:ext cx="454898" cy="30105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tângulo 14">
                    <a:extLst>
                      <a:ext uri="{FF2B5EF4-FFF2-40B4-BE49-F238E27FC236}">
                        <a16:creationId xmlns:a16="http://schemas.microsoft.com/office/drawing/2014/main" id="{D195686E-BE0E-4942-93F3-8CD27DCF6DE1}"/>
                      </a:ext>
                    </a:extLst>
                  </p:cNvPr>
                  <p:cNvSpPr/>
                  <p:nvPr/>
                </p:nvSpPr>
                <p:spPr>
                  <a:xfrm>
                    <a:off x="201682" y="5220446"/>
                    <a:ext cx="958577" cy="3018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5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pt-BR" sz="1500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pt-BR" sz="15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pt-BR" sz="1500" dirty="0"/>
                  </a:p>
                </p:txBody>
              </p:sp>
            </mc:Choice>
            <mc:Fallback xmlns="">
              <p:sp>
                <p:nvSpPr>
                  <p:cNvPr id="15" name="Retângulo 14">
                    <a:extLst>
                      <a:ext uri="{FF2B5EF4-FFF2-40B4-BE49-F238E27FC236}">
                        <a16:creationId xmlns:a16="http://schemas.microsoft.com/office/drawing/2014/main" id="{D195686E-BE0E-4942-93F3-8CD27DCF6D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682" y="5220446"/>
                    <a:ext cx="958577" cy="30183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tângulo 15">
                    <a:extLst>
                      <a:ext uri="{FF2B5EF4-FFF2-40B4-BE49-F238E27FC236}">
                        <a16:creationId xmlns:a16="http://schemas.microsoft.com/office/drawing/2014/main" id="{45B17EFC-DC71-4662-ADD0-A0FA2ADEF15F}"/>
                      </a:ext>
                    </a:extLst>
                  </p:cNvPr>
                  <p:cNvSpPr/>
                  <p:nvPr/>
                </p:nvSpPr>
                <p:spPr>
                  <a:xfrm>
                    <a:off x="3349125" y="5220446"/>
                    <a:ext cx="958577" cy="3018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5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pt-BR" sz="15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5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pt-BR" sz="1500" dirty="0"/>
                  </a:p>
                </p:txBody>
              </p:sp>
            </mc:Choice>
            <mc:Fallback xmlns="">
              <p:sp>
                <p:nvSpPr>
                  <p:cNvPr id="16" name="Retângulo 15">
                    <a:extLst>
                      <a:ext uri="{FF2B5EF4-FFF2-40B4-BE49-F238E27FC236}">
                        <a16:creationId xmlns:a16="http://schemas.microsoft.com/office/drawing/2014/main" id="{45B17EFC-DC71-4662-ADD0-A0FA2ADEF1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9125" y="5220446"/>
                    <a:ext cx="958577" cy="30183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tângulo 16">
                    <a:extLst>
                      <a:ext uri="{FF2B5EF4-FFF2-40B4-BE49-F238E27FC236}">
                        <a16:creationId xmlns:a16="http://schemas.microsoft.com/office/drawing/2014/main" id="{C2F00D1A-91DE-4906-BC9E-D4E4F041F163}"/>
                      </a:ext>
                    </a:extLst>
                  </p:cNvPr>
                  <p:cNvSpPr/>
                  <p:nvPr/>
                </p:nvSpPr>
                <p:spPr>
                  <a:xfrm>
                    <a:off x="4207544" y="5220446"/>
                    <a:ext cx="958577" cy="3018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5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pt-BR" sz="150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pt-BR" sz="15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pt-BR" sz="1500" dirty="0"/>
                  </a:p>
                </p:txBody>
              </p:sp>
            </mc:Choice>
            <mc:Fallback xmlns="">
              <p:sp>
                <p:nvSpPr>
                  <p:cNvPr id="17" name="Retângulo 16">
                    <a:extLst>
                      <a:ext uri="{FF2B5EF4-FFF2-40B4-BE49-F238E27FC236}">
                        <a16:creationId xmlns:a16="http://schemas.microsoft.com/office/drawing/2014/main" id="{C2F00D1A-91DE-4906-BC9E-D4E4F041F1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7544" y="5220446"/>
                    <a:ext cx="958577" cy="30183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tângulo 17">
                    <a:extLst>
                      <a:ext uri="{FF2B5EF4-FFF2-40B4-BE49-F238E27FC236}">
                        <a16:creationId xmlns:a16="http://schemas.microsoft.com/office/drawing/2014/main" id="{3B34549C-99A2-4E44-A6FD-9B19C3F9BD0E}"/>
                      </a:ext>
                    </a:extLst>
                  </p:cNvPr>
                  <p:cNvSpPr/>
                  <p:nvPr/>
                </p:nvSpPr>
                <p:spPr>
                  <a:xfrm>
                    <a:off x="5116228" y="5220446"/>
                    <a:ext cx="958577" cy="3018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5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pt-BR" sz="1500" i="1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pt-BR" sz="15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pt-BR" sz="1500" dirty="0"/>
                  </a:p>
                </p:txBody>
              </p:sp>
            </mc:Choice>
            <mc:Fallback xmlns="">
              <p:sp>
                <p:nvSpPr>
                  <p:cNvPr id="18" name="Retângulo 17">
                    <a:extLst>
                      <a:ext uri="{FF2B5EF4-FFF2-40B4-BE49-F238E27FC236}">
                        <a16:creationId xmlns:a16="http://schemas.microsoft.com/office/drawing/2014/main" id="{3B34549C-99A2-4E44-A6FD-9B19C3F9BD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6228" y="5220446"/>
                    <a:ext cx="958577" cy="30183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tângulo 13">
                    <a:extLst>
                      <a:ext uri="{FF2B5EF4-FFF2-40B4-BE49-F238E27FC236}">
                        <a16:creationId xmlns:a16="http://schemas.microsoft.com/office/drawing/2014/main" id="{5084194E-FA6C-4FA6-8214-4ED1A1176E5B}"/>
                      </a:ext>
                    </a:extLst>
                  </p:cNvPr>
                  <p:cNvSpPr/>
                  <p:nvPr/>
                </p:nvSpPr>
                <p:spPr>
                  <a:xfrm>
                    <a:off x="1181673" y="5220446"/>
                    <a:ext cx="958577" cy="3010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5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pt-BR" sz="15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pt-BR" sz="15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pt-BR" sz="1500" dirty="0"/>
                  </a:p>
                </p:txBody>
              </p:sp>
            </mc:Choice>
            <mc:Fallback xmlns="">
              <p:sp>
                <p:nvSpPr>
                  <p:cNvPr id="14" name="Retângulo 13">
                    <a:extLst>
                      <a:ext uri="{FF2B5EF4-FFF2-40B4-BE49-F238E27FC236}">
                        <a16:creationId xmlns:a16="http://schemas.microsoft.com/office/drawing/2014/main" id="{5084194E-FA6C-4FA6-8214-4ED1A1176E5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1673" y="5220446"/>
                    <a:ext cx="958577" cy="30105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B06A8C24-1076-436D-8762-2E5E8DD3496D}"/>
                </a:ext>
              </a:extLst>
            </p:cNvPr>
            <p:cNvSpPr/>
            <p:nvPr/>
          </p:nvSpPr>
          <p:spPr>
            <a:xfrm>
              <a:off x="3324809" y="4266986"/>
              <a:ext cx="864254" cy="3440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pt-BR" dirty="0"/>
                <a:t>68,3%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907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Teoria de Erros e Medidas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0C3A-4DC5-F84E-94CF-AF857B54B8DA}" type="datetime1">
              <a:rPr lang="pt-BR" smtClean="0"/>
              <a:t>16/03/2020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11" name="CaixaDeTexto 10"/>
          <p:cNvSpPr txBox="1"/>
          <p:nvPr/>
        </p:nvSpPr>
        <p:spPr>
          <a:xfrm>
            <a:off x="3841188" y="735976"/>
            <a:ext cx="49072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Geralmente é necessário usar valores medidos e afetados por incertezas para realizar cálculos a fim de se obter o valor de outras grandezas indiretas. </a:t>
            </a:r>
          </a:p>
        </p:txBody>
      </p:sp>
      <p:sp>
        <p:nvSpPr>
          <p:cNvPr id="814090" name="Rectangle 10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814092" name="Rectangle 1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72" name="CaixaDeTexto 71"/>
          <p:cNvSpPr txBox="1"/>
          <p:nvPr/>
        </p:nvSpPr>
        <p:spPr>
          <a:xfrm>
            <a:off x="227521" y="1105307"/>
            <a:ext cx="3464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Incertezas em Medidas Indiretas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494283" y="3002152"/>
            <a:ext cx="3464790" cy="498856"/>
          </a:xfrm>
          <a:prstGeom prst="rect">
            <a:avLst/>
          </a:prstGeom>
          <a:noFill/>
          <a:ln/>
          <a:scene3d>
            <a:camera prst="orthographicFront"/>
            <a:lightRig rig="soft" dir="t">
              <a:rot lat="0" lon="0" rev="16800000"/>
            </a:lightRig>
          </a:scene3d>
          <a:sp3d>
            <a:bevelT/>
          </a:sp3d>
        </p:spPr>
        <p:txBody>
          <a:bodyPr vert="horz" wrap="square" lIns="67866" tIns="33338" rIns="67866" bIns="33338" anchor="ctr">
            <a:noAutofit/>
            <a:sp3d prstMaterial="softEdge">
              <a:bevelT w="38100" h="38100"/>
            </a:sp3d>
          </a:bodyPr>
          <a:lstStyle>
            <a:defPPr>
              <a:defRPr lang="en-US"/>
            </a:defPPr>
            <a:lvl1pPr algn="just">
              <a:spcBef>
                <a:spcPct val="0"/>
              </a:spcBef>
              <a:defRPr sz="3000" b="1">
                <a:ln w="6350">
                  <a:noFill/>
                </a:ln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  <a:ea typeface="+mj-ea"/>
                <a:cs typeface="+mj-cs"/>
              </a:defRPr>
            </a:lvl1pPr>
          </a:lstStyle>
          <a:p>
            <a:r>
              <a:rPr lang="pt-BR" sz="2400" dirty="0"/>
              <a:t> Soma ou subtração</a:t>
            </a:r>
          </a:p>
        </p:txBody>
      </p:sp>
      <p:sp>
        <p:nvSpPr>
          <p:cNvPr id="954415" name="Rectangle 47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24" name="Chave direita 23"/>
          <p:cNvSpPr/>
          <p:nvPr/>
        </p:nvSpPr>
        <p:spPr>
          <a:xfrm rot="10800000">
            <a:off x="3543435" y="833691"/>
            <a:ext cx="375050" cy="1932551"/>
          </a:xfrm>
          <a:prstGeom prst="rightBrace">
            <a:avLst>
              <a:gd name="adj1" fmla="val 291659"/>
              <a:gd name="adj2" fmla="val 64138"/>
            </a:avLst>
          </a:prstGeom>
          <a:noFill/>
          <a:ln>
            <a:solidFill>
              <a:srgbClr val="862254"/>
            </a:solidFill>
          </a:ln>
          <a:effectLst>
            <a:glow rad="101600">
              <a:srgbClr val="932968">
                <a:alpha val="60000"/>
              </a:srgb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6422" name="Rectangle 6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6424" name="Rectangle 8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9CBB7962-4017-411E-993F-CD7BF007BE71}"/>
                  </a:ext>
                </a:extLst>
              </p:cNvPr>
              <p:cNvSpPr/>
              <p:nvPr/>
            </p:nvSpPr>
            <p:spPr>
              <a:xfrm>
                <a:off x="4456085" y="2318453"/>
                <a:ext cx="36774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,...</m:t>
                          </m:r>
                        </m:e>
                      </m:d>
                    </m:oMath>
                  </m:oMathPara>
                </a14:m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9CBB7962-4017-411E-993F-CD7BF007B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085" y="2318453"/>
                <a:ext cx="3677482" cy="461665"/>
              </a:xfrm>
              <a:prstGeom prst="rect">
                <a:avLst/>
              </a:prstGeom>
              <a:blipFill>
                <a:blip r:embed="rId2"/>
                <a:stretch>
                  <a:fillRect t="-127027" r="-7931" b="-1918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936B414-EA60-47AD-90C5-4D2FCA89DA06}"/>
                  </a:ext>
                </a:extLst>
              </p:cNvPr>
              <p:cNvSpPr/>
              <p:nvPr/>
            </p:nvSpPr>
            <p:spPr>
              <a:xfrm>
                <a:off x="351122" y="3653554"/>
                <a:ext cx="8441755" cy="13459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pt-BR" sz="22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pt-BR" sz="220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pt-BR" sz="22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pt-BR" sz="220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pt-BR" sz="22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pt-BR" sz="220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2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220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pt-BR" sz="22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  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pt-BR" sz="22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  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pt-BR" sz="2200">
                                    <a:latin typeface="Cambria Math" panose="02040503050406030204" pitchFamily="18" charset="0"/>
                                  </a:rPr>
                                  <m:t>,⋯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  </m:t>
                                </m:r>
                                <m:r>
                                  <a:rPr lang="pt-BR" sz="22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  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𝑣𝑎𝑙𝑜𝑟𝑒𝑠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  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𝑚𝑒𝑑𝑖𝑑𝑜𝑠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2200">
                                        <a:latin typeface="Cambria Math" panose="02040503050406030204" pitchFamily="18" charset="0"/>
                                      </a:rPr>
                                      <m:t>±</m:t>
                                    </m:r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pt-BR" sz="22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200" i="1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  </m:t>
                                    </m:r>
                                    <m:r>
                                      <a:rPr lang="pt-BR" sz="2200">
                                        <a:latin typeface="Cambria Math" panose="02040503050406030204" pitchFamily="18" charset="0"/>
                                      </a:rPr>
                                      <m:t>±</m:t>
                                    </m:r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pt-BR" sz="22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200" i="1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  </m:t>
                                    </m:r>
                                    <m:r>
                                      <a:rPr lang="pt-BR" sz="2200">
                                        <a:latin typeface="Cambria Math" panose="02040503050406030204" pitchFamily="18" charset="0"/>
                                      </a:rPr>
                                      <m:t>±</m:t>
                                    </m:r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pt-BR" sz="2200">
                                        <a:latin typeface="Cambria Math" panose="02040503050406030204" pitchFamily="18" charset="0"/>
                                      </a:rPr>
                                      <m:t>,⋯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200" i="1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  </m:t>
                                    </m:r>
                                    <m:r>
                                      <a:rPr lang="pt-BR" sz="220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200" i="1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  </m:t>
                                    </m:r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𝑖𝑛𝑐𝑒𝑟𝑡𝑒𝑧𝑎𝑠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200" i="1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  </m:t>
                                    </m:r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𝑎𝑏𝑠𝑜𝑙𝑢𝑡𝑎𝑠</m:t>
                                    </m:r>
                                  </m:e>
                                  <m:e/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936B414-EA60-47AD-90C5-4D2FCA89D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22" y="3653554"/>
                <a:ext cx="8441755" cy="1345946"/>
              </a:xfrm>
              <a:prstGeom prst="rect">
                <a:avLst/>
              </a:prstGeom>
              <a:blipFill>
                <a:blip r:embed="rId3"/>
                <a:stretch>
                  <a:fillRect l="-10977" t="-217925" b="-3094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5533FFA-B7B5-4C50-ADF3-FF9FFC6F1BA8}"/>
                  </a:ext>
                </a:extLst>
              </p:cNvPr>
              <p:cNvSpPr/>
              <p:nvPr/>
            </p:nvSpPr>
            <p:spPr>
              <a:xfrm>
                <a:off x="351122" y="5347465"/>
                <a:ext cx="257968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sz="220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5533FFA-B7B5-4C50-ADF3-FF9FFC6F1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22" y="5347465"/>
                <a:ext cx="257968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FBA672FE-EAE7-4419-9665-E4606B14EAE0}"/>
                  </a:ext>
                </a:extLst>
              </p:cNvPr>
              <p:cNvSpPr/>
              <p:nvPr/>
            </p:nvSpPr>
            <p:spPr>
              <a:xfrm>
                <a:off x="2685335" y="5206400"/>
                <a:ext cx="6423169" cy="689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20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BR" sz="22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20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pt-BR" sz="22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𝑣𝑎𝑙𝑜𝑟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𝑐𝑎𝑙𝑐𝑢𝑙𝑎𝑑𝑜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𝑑𝑎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𝑠𝑜𝑚𝑎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20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 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pt-BR" sz="22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𝑖𝑛𝑐𝑒𝑟𝑡𝑒𝑧𝑎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𝑎𝑏𝑠𝑜𝑙𝑢𝑡𝑎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𝑑𝑎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𝑠𝑜𝑚𝑎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FBA672FE-EAE7-4419-9665-E4606B14E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335" y="5206400"/>
                <a:ext cx="6423169" cy="689484"/>
              </a:xfrm>
              <a:prstGeom prst="rect">
                <a:avLst/>
              </a:prstGeom>
              <a:blipFill>
                <a:blip r:embed="rId5"/>
                <a:stretch>
                  <a:fillRect t="-5455" b="-1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80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73" grpId="0" animBg="1"/>
      <p:bldP spid="24" grpId="0" animBg="1"/>
      <p:bldP spid="3" grpId="0"/>
      <p:bldP spid="6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Revisão algarísmos significativos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395536" y="692696"/>
            <a:ext cx="832316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OPERAÇÃO DE ADIÇÃO E SUBTRAÇÃO 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Adição 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20,23 +17,853 + 23,78 + 2,6 =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Subtração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154,75 - 110,1 = 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211960" y="2513415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64,5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429762" y="3993757"/>
            <a:ext cx="774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44,7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9ABFA3-0F52-1843-A580-6E312B69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6BC2-95F1-9C4C-8468-907AA985CE0D}" type="datetime1">
              <a:rPr lang="pt-BR" smtClean="0"/>
              <a:t>16/03/2020</a:t>
            </a:fld>
            <a:endParaRPr lang="fr-F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925080-F6FB-F248-BAF6-7A121249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4000C5-3924-F344-AE3B-44A08B65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0F6E-BE5E-46B8-A387-8FA93C3C9AF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66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Teoria de Erros e Medidas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F1F6-1FB8-BF41-8098-56ECE3D1842E}" type="datetime1">
              <a:rPr lang="pt-BR" smtClean="0"/>
              <a:t>16/03/2020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72" name="CaixaDeTexto 71"/>
          <p:cNvSpPr txBox="1"/>
          <p:nvPr/>
        </p:nvSpPr>
        <p:spPr>
          <a:xfrm>
            <a:off x="2389555" y="1348224"/>
            <a:ext cx="4364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Incertezas em Medidas Indiretas</a:t>
            </a:r>
          </a:p>
        </p:txBody>
      </p:sp>
      <p:sp>
        <p:nvSpPr>
          <p:cNvPr id="25" name="Seta para baixo 24"/>
          <p:cNvSpPr/>
          <p:nvPr/>
        </p:nvSpPr>
        <p:spPr>
          <a:xfrm>
            <a:off x="4426267" y="2610132"/>
            <a:ext cx="304752" cy="552518"/>
          </a:xfrm>
          <a:prstGeom prst="downArrow">
            <a:avLst/>
          </a:prstGeom>
          <a:solidFill>
            <a:schemeClr val="accent2"/>
          </a:solidFill>
          <a:ln w="12700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44976" y="4820308"/>
            <a:ext cx="2678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Critério mais desfavorável</a:t>
            </a:r>
          </a:p>
        </p:txBody>
      </p:sp>
      <p:sp>
        <p:nvSpPr>
          <p:cNvPr id="29" name="Seta para baixo 28"/>
          <p:cNvSpPr/>
          <p:nvPr/>
        </p:nvSpPr>
        <p:spPr>
          <a:xfrm rot="16200000">
            <a:off x="3277491" y="4972986"/>
            <a:ext cx="250820" cy="504000"/>
          </a:xfrm>
          <a:prstGeom prst="downArrow">
            <a:avLst/>
          </a:prstGeom>
          <a:solidFill>
            <a:schemeClr val="accent2"/>
          </a:solidFill>
          <a:ln w="12700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2D6BA22F-5503-4C84-96C4-2616F7573041}"/>
                  </a:ext>
                </a:extLst>
              </p:cNvPr>
              <p:cNvSpPr/>
              <p:nvPr/>
            </p:nvSpPr>
            <p:spPr>
              <a:xfrm>
                <a:off x="1657350" y="2039991"/>
                <a:ext cx="61178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2D6BA22F-5503-4C84-96C4-2616F7573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2039991"/>
                <a:ext cx="6117893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290CBC12-8E54-4744-BA91-00C14F443A32}"/>
                  </a:ext>
                </a:extLst>
              </p:cNvPr>
              <p:cNvSpPr/>
              <p:nvPr/>
            </p:nvSpPr>
            <p:spPr>
              <a:xfrm>
                <a:off x="1007571" y="3330890"/>
                <a:ext cx="70752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+⋯</m:t>
                          </m:r>
                        </m:e>
                      </m:d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+±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+±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+±⋯</m:t>
                          </m:r>
                        </m:e>
                      </m:d>
                    </m:oMath>
                  </m:oMathPara>
                </a14:m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290CBC12-8E54-4744-BA91-00C14F443A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71" y="3330890"/>
                <a:ext cx="707527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BC4E649E-8588-47F1-A787-5ECFD5ABD0A9}"/>
                  </a:ext>
                </a:extLst>
              </p:cNvPr>
              <p:cNvSpPr/>
              <p:nvPr/>
            </p:nvSpPr>
            <p:spPr>
              <a:xfrm>
                <a:off x="3774343" y="4989289"/>
                <a:ext cx="48045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>
                          <a:latin typeface="Cambria Math" panose="02040503050406030204" pitchFamily="18" charset="0"/>
                        </a:rPr>
                        <m:t>±</m:t>
                      </m:r>
                      <m:r>
                        <m:rPr>
                          <m:nor/>
                        </m:rPr>
                        <a:rPr lang="pt-BR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 </m:t>
                      </m:r>
                      <m:r>
                        <m:rPr>
                          <m:sty m:val="p"/>
                        </m:rPr>
                        <a:rPr lang="pt-BR" sz="2400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=±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|+|</m:t>
                          </m:r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|+|</m:t>
                          </m:r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|+⋯</m:t>
                          </m:r>
                        </m:e>
                      </m:d>
                    </m:oMath>
                  </m:oMathPara>
                </a14:m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BC4E649E-8588-47F1-A787-5ECFD5ABD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343" y="4989289"/>
                <a:ext cx="4804520" cy="461665"/>
              </a:xfrm>
              <a:prstGeom prst="rect">
                <a:avLst/>
              </a:prstGeom>
              <a:blipFill>
                <a:blip r:embed="rId5"/>
                <a:stretch>
                  <a:fillRect t="-2703" b="-189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>
            <a:extLst>
              <a:ext uri="{FF2B5EF4-FFF2-40B4-BE49-F238E27FC236}">
                <a16:creationId xmlns:a16="http://schemas.microsoft.com/office/drawing/2014/main" id="{0B805C9D-1E37-DC43-BB7F-9E4B2BEBAFD2}"/>
              </a:ext>
            </a:extLst>
          </p:cNvPr>
          <p:cNvSpPr txBox="1"/>
          <p:nvPr/>
        </p:nvSpPr>
        <p:spPr>
          <a:xfrm>
            <a:off x="494283" y="836712"/>
            <a:ext cx="3464790" cy="498856"/>
          </a:xfrm>
          <a:prstGeom prst="rect">
            <a:avLst/>
          </a:prstGeom>
          <a:noFill/>
          <a:ln/>
          <a:scene3d>
            <a:camera prst="orthographicFront"/>
            <a:lightRig rig="soft" dir="t">
              <a:rot lat="0" lon="0" rev="16800000"/>
            </a:lightRig>
          </a:scene3d>
          <a:sp3d>
            <a:bevelT/>
          </a:sp3d>
        </p:spPr>
        <p:txBody>
          <a:bodyPr vert="horz" wrap="square" lIns="67866" tIns="33338" rIns="67866" bIns="33338" anchor="ctr">
            <a:noAutofit/>
            <a:sp3d prstMaterial="softEdge">
              <a:bevelT w="38100" h="38100"/>
            </a:sp3d>
          </a:bodyPr>
          <a:lstStyle>
            <a:defPPr>
              <a:defRPr lang="en-US"/>
            </a:defPPr>
            <a:lvl1pPr algn="just">
              <a:spcBef>
                <a:spcPct val="0"/>
              </a:spcBef>
              <a:defRPr sz="3000" b="1">
                <a:ln w="6350">
                  <a:noFill/>
                </a:ln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  <a:ea typeface="+mj-ea"/>
                <a:cs typeface="+mj-cs"/>
              </a:defRPr>
            </a:lvl1pPr>
          </a:lstStyle>
          <a:p>
            <a:r>
              <a:rPr lang="pt-BR" sz="2400" dirty="0"/>
              <a:t> Soma ou subtração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C392F53F-06F6-2741-96CE-1C5847B58BE0}"/>
              </a:ext>
            </a:extLst>
          </p:cNvPr>
          <p:cNvGrpSpPr/>
          <p:nvPr/>
        </p:nvGrpSpPr>
        <p:grpSpPr>
          <a:xfrm>
            <a:off x="1662786" y="3678971"/>
            <a:ext cx="2261141" cy="790179"/>
            <a:chOff x="1662786" y="3678971"/>
            <a:chExt cx="2261141" cy="790179"/>
          </a:xfrm>
        </p:grpSpPr>
        <p:sp>
          <p:nvSpPr>
            <p:cNvPr id="9" name="Chave Esquerda 8">
              <a:extLst>
                <a:ext uri="{FF2B5EF4-FFF2-40B4-BE49-F238E27FC236}">
                  <a16:creationId xmlns:a16="http://schemas.microsoft.com/office/drawing/2014/main" id="{3231E88C-7117-D34D-A0EC-A495591E959B}"/>
                </a:ext>
              </a:extLst>
            </p:cNvPr>
            <p:cNvSpPr/>
            <p:nvPr/>
          </p:nvSpPr>
          <p:spPr>
            <a:xfrm rot="16200000">
              <a:off x="2586031" y="2755726"/>
              <a:ext cx="414652" cy="2261141"/>
            </a:xfrm>
            <a:prstGeom prst="leftBrace">
              <a:avLst>
                <a:gd name="adj1" fmla="val 54759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E1AAFB4E-5C56-FA4C-9F11-1D7E6367765D}"/>
                    </a:ext>
                  </a:extLst>
                </p:cNvPr>
                <p:cNvSpPr txBox="1"/>
                <p:nvPr/>
              </p:nvSpPr>
              <p:spPr>
                <a:xfrm>
                  <a:off x="2588076" y="4007485"/>
                  <a:ext cx="41056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oMath>
                    </m:oMathPara>
                  </a14:m>
                  <a:endParaRPr lang="pt-B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E1AAFB4E-5C56-FA4C-9F11-1D7E63677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8076" y="4007485"/>
                  <a:ext cx="410561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BFF92E14-4A14-0D46-84EA-495A3AB4048F}"/>
              </a:ext>
            </a:extLst>
          </p:cNvPr>
          <p:cNvGrpSpPr/>
          <p:nvPr/>
        </p:nvGrpSpPr>
        <p:grpSpPr>
          <a:xfrm>
            <a:off x="4191157" y="3688701"/>
            <a:ext cx="3765221" cy="825178"/>
            <a:chOff x="1662787" y="3678971"/>
            <a:chExt cx="3765221" cy="825178"/>
          </a:xfrm>
        </p:grpSpPr>
        <p:sp>
          <p:nvSpPr>
            <p:cNvPr id="30" name="Chave Esquerda 29">
              <a:extLst>
                <a:ext uri="{FF2B5EF4-FFF2-40B4-BE49-F238E27FC236}">
                  <a16:creationId xmlns:a16="http://schemas.microsoft.com/office/drawing/2014/main" id="{A4FCED2A-368E-9C40-B594-7486A1CBC034}"/>
                </a:ext>
              </a:extLst>
            </p:cNvPr>
            <p:cNvSpPr/>
            <p:nvPr/>
          </p:nvSpPr>
          <p:spPr>
            <a:xfrm rot="16200000">
              <a:off x="3338072" y="2003686"/>
              <a:ext cx="414652" cy="3765221"/>
            </a:xfrm>
            <a:prstGeom prst="leftBrace">
              <a:avLst>
                <a:gd name="adj1" fmla="val 54759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CEA1DAFF-6725-2F49-B5ED-60C359CB520F}"/>
                    </a:ext>
                  </a:extLst>
                </p:cNvPr>
                <p:cNvSpPr txBox="1"/>
                <p:nvPr/>
              </p:nvSpPr>
              <p:spPr>
                <a:xfrm>
                  <a:off x="3248746" y="4042484"/>
                  <a:ext cx="59330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oMath>
                    </m:oMathPara>
                  </a14:m>
                  <a:endParaRPr lang="pt-B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CEA1DAFF-6725-2F49-B5ED-60C359CB5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746" y="4042484"/>
                  <a:ext cx="59330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6873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utoUpdateAnimBg="0"/>
      <p:bldP spid="29" grpId="0" animBg="1"/>
      <p:bldP spid="3" grpId="0"/>
      <p:bldP spid="6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Teoria de Erros e Medidas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9BFC-2E71-0B43-B100-57D6C2E81397}" type="datetime1">
              <a:rPr lang="pt-BR" smtClean="0"/>
              <a:t>16/03/2020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1143001" y="1542213"/>
            <a:ext cx="162545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75">
                <a:latin typeface="Arial" pitchFamily="34" charset="0"/>
              </a:rPr>
              <a:t> </a:t>
            </a:r>
            <a:endParaRPr lang="fr-FR" sz="1350">
              <a:latin typeface="Arial" pitchFamily="34" charset="0"/>
            </a:endParaRPr>
          </a:p>
        </p:txBody>
      </p:sp>
      <p:sp>
        <p:nvSpPr>
          <p:cNvPr id="814090" name="Rectangle 10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814092" name="Rectangle 1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4415" name="Rectangle 47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6422" name="Rectangle 6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6424" name="Rectangle 8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6427" name="Rectangle 11"/>
          <p:cNvSpPr>
            <a:spLocks noChangeArrowheads="1"/>
          </p:cNvSpPr>
          <p:nvPr/>
        </p:nvSpPr>
        <p:spPr bwMode="auto">
          <a:xfrm>
            <a:off x="1143001" y="89020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6428" name="Rectangle 12"/>
          <p:cNvSpPr>
            <a:spLocks noChangeArrowheads="1"/>
          </p:cNvSpPr>
          <p:nvPr/>
        </p:nvSpPr>
        <p:spPr bwMode="auto">
          <a:xfrm>
            <a:off x="1143001" y="1162758"/>
            <a:ext cx="232178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indent="336947" fontAlgn="base">
              <a:spcBef>
                <a:spcPct val="0"/>
              </a:spcBef>
              <a:spcAft>
                <a:spcPct val="0"/>
              </a:spcAft>
              <a:tabLst>
                <a:tab pos="2162175" algn="ctr"/>
                <a:tab pos="4324350" algn="r"/>
              </a:tabLst>
            </a:pPr>
            <a:r>
              <a:rPr lang="pt-BR" sz="900"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endParaRPr lang="pt-BR" sz="900">
              <a:latin typeface="Arial" pitchFamily="34" charset="0"/>
              <a:ea typeface="Times New Roman" pitchFamily="18" charset="0"/>
            </a:endParaRPr>
          </a:p>
          <a:p>
            <a:pPr indent="336947" eaLnBrk="0" fontAlgn="base" hangingPunct="0">
              <a:spcBef>
                <a:spcPct val="0"/>
              </a:spcBef>
              <a:spcAft>
                <a:spcPct val="0"/>
              </a:spcAft>
              <a:tabLst>
                <a:tab pos="2162175" algn="ctr"/>
                <a:tab pos="4324350" algn="r"/>
              </a:tabLst>
            </a:pPr>
            <a:r>
              <a:rPr lang="pt-BR" sz="900">
                <a:latin typeface="Arial" pitchFamily="34" charset="0"/>
                <a:ea typeface="Times New Roman" pitchFamily="18" charset="0"/>
              </a:rPr>
              <a:t>	</a:t>
            </a:r>
            <a:endParaRPr lang="pt-BR" sz="1350">
              <a:latin typeface="Arial" pitchFamily="34" charset="0"/>
            </a:endParaRPr>
          </a:p>
        </p:txBody>
      </p:sp>
      <p:sp>
        <p:nvSpPr>
          <p:cNvPr id="956429" name="Rectangle 13"/>
          <p:cNvSpPr>
            <a:spLocks noChangeArrowheads="1"/>
          </p:cNvSpPr>
          <p:nvPr/>
        </p:nvSpPr>
        <p:spPr bwMode="auto">
          <a:xfrm>
            <a:off x="1143001" y="1592219"/>
            <a:ext cx="162545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75">
                <a:latin typeface="Arial" pitchFamily="34" charset="0"/>
              </a:rPr>
              <a:t> </a:t>
            </a:r>
            <a:endParaRPr lang="fr-FR" sz="1350">
              <a:latin typeface="Arial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53637" y="4647787"/>
            <a:ext cx="2678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Critério mais desfavorável</a:t>
            </a:r>
          </a:p>
        </p:txBody>
      </p:sp>
      <p:sp>
        <p:nvSpPr>
          <p:cNvPr id="957449" name="Rectangle 9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29" name="Seta para baixo 28"/>
          <p:cNvSpPr/>
          <p:nvPr/>
        </p:nvSpPr>
        <p:spPr>
          <a:xfrm rot="16200000">
            <a:off x="3358537" y="4834481"/>
            <a:ext cx="252000" cy="503999"/>
          </a:xfrm>
          <a:prstGeom prst="downArrow">
            <a:avLst/>
          </a:prstGeom>
          <a:solidFill>
            <a:schemeClr val="accent2"/>
          </a:solidFill>
          <a:ln w="12700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95536" y="1916832"/>
            <a:ext cx="8409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Medindo-se com uma régua milimetrada, em duas etapas, o comprimento de um tubo obteve-se os valores indicados abaixo, juntamente com as incertezas adotadas pelo operador:</a:t>
            </a:r>
            <a:endParaRPr lang="pt-BR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3158" name="Rectangle 6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073161" name="Rectangle 9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FA91BFCA-7431-4417-B6E2-85153A9EB5BA}"/>
                  </a:ext>
                </a:extLst>
              </p:cNvPr>
              <p:cNvSpPr/>
              <p:nvPr/>
            </p:nvSpPr>
            <p:spPr>
              <a:xfrm>
                <a:off x="597346" y="3266982"/>
                <a:ext cx="37371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1,0000±0,0003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FA91BFCA-7431-4417-B6E2-85153A9EB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46" y="3266982"/>
                <a:ext cx="3737177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3A97987-2A23-4A6B-9BC6-A11B38062967}"/>
                  </a:ext>
                </a:extLst>
              </p:cNvPr>
              <p:cNvSpPr/>
              <p:nvPr/>
            </p:nvSpPr>
            <p:spPr>
              <a:xfrm>
                <a:off x="5202668" y="3266982"/>
                <a:ext cx="37442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0,0123±0,0005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3A97987-2A23-4A6B-9BC6-A11B38062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668" y="3266982"/>
                <a:ext cx="3744294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6619CBB-BD30-4D52-B73C-FFD7BB022E08}"/>
                  </a:ext>
                </a:extLst>
              </p:cNvPr>
              <p:cNvSpPr/>
              <p:nvPr/>
            </p:nvSpPr>
            <p:spPr>
              <a:xfrm>
                <a:off x="910467" y="3916524"/>
                <a:ext cx="18027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6619CBB-BD30-4D52-B73C-FFD7BB022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67" y="3916524"/>
                <a:ext cx="180273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6BB89094-5037-44F1-AE6A-A5689323956C}"/>
                  </a:ext>
                </a:extLst>
              </p:cNvPr>
              <p:cNvSpPr/>
              <p:nvPr/>
            </p:nvSpPr>
            <p:spPr>
              <a:xfrm>
                <a:off x="2465767" y="3921756"/>
                <a:ext cx="63126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>
                                  <a:latin typeface="Cambria Math" panose="02040503050406030204" pitchFamily="18" charset="0"/>
                                </a:rPr>
                                <m:t>1,0000+0,0123</m:t>
                              </m:r>
                            </m:e>
                          </m:d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±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>
                                  <a:latin typeface="Cambria Math" panose="02040503050406030204" pitchFamily="18" charset="0"/>
                                </a:rPr>
                                <m:t>0,0003+0,0005</m:t>
                              </m:r>
                            </m:e>
                          </m:d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6BB89094-5037-44F1-AE6A-A56893239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767" y="3921756"/>
                <a:ext cx="6312626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9639DD25-D0D8-42B6-B0A2-31BA06E9A3C4}"/>
                  </a:ext>
                </a:extLst>
              </p:cNvPr>
              <p:cNvSpPr/>
              <p:nvPr/>
            </p:nvSpPr>
            <p:spPr>
              <a:xfrm>
                <a:off x="3959073" y="4814827"/>
                <a:ext cx="35326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1,0123±0,0008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9639DD25-D0D8-42B6-B0A2-31BA06E9A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073" y="4814827"/>
                <a:ext cx="3532634" cy="461665"/>
              </a:xfrm>
              <a:prstGeom prst="rect">
                <a:avLst/>
              </a:prstGeom>
              <a:blipFill>
                <a:blip r:embed="rId6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ixaDeTexto 27">
            <a:extLst>
              <a:ext uri="{FF2B5EF4-FFF2-40B4-BE49-F238E27FC236}">
                <a16:creationId xmlns:a16="http://schemas.microsoft.com/office/drawing/2014/main" id="{D69D22E5-DB16-0041-AE8F-FFF996C762BF}"/>
              </a:ext>
            </a:extLst>
          </p:cNvPr>
          <p:cNvSpPr txBox="1"/>
          <p:nvPr/>
        </p:nvSpPr>
        <p:spPr>
          <a:xfrm>
            <a:off x="494283" y="836712"/>
            <a:ext cx="3464790" cy="498856"/>
          </a:xfrm>
          <a:prstGeom prst="rect">
            <a:avLst/>
          </a:prstGeom>
          <a:noFill/>
          <a:ln/>
          <a:scene3d>
            <a:camera prst="orthographicFront"/>
            <a:lightRig rig="soft" dir="t">
              <a:rot lat="0" lon="0" rev="16800000"/>
            </a:lightRig>
          </a:scene3d>
          <a:sp3d>
            <a:bevelT/>
          </a:sp3d>
        </p:spPr>
        <p:txBody>
          <a:bodyPr vert="horz" wrap="square" lIns="67866" tIns="33338" rIns="67866" bIns="33338" anchor="ctr">
            <a:noAutofit/>
            <a:sp3d prstMaterial="softEdge">
              <a:bevelT w="38100" h="38100"/>
            </a:sp3d>
          </a:bodyPr>
          <a:lstStyle>
            <a:defPPr>
              <a:defRPr lang="en-US"/>
            </a:defPPr>
            <a:lvl1pPr algn="just">
              <a:spcBef>
                <a:spcPct val="0"/>
              </a:spcBef>
              <a:defRPr sz="3000" b="1">
                <a:ln w="6350">
                  <a:noFill/>
                </a:ln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  <a:ea typeface="+mj-ea"/>
                <a:cs typeface="+mj-cs"/>
              </a:defRPr>
            </a:lvl1pPr>
          </a:lstStyle>
          <a:p>
            <a:r>
              <a:rPr lang="pt-BR" sz="2400" dirty="0"/>
              <a:t> Soma ou subtração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9EE7D9E-4C68-C94F-AD8B-6BF3E64EB370}"/>
              </a:ext>
            </a:extLst>
          </p:cNvPr>
          <p:cNvSpPr txBox="1"/>
          <p:nvPr/>
        </p:nvSpPr>
        <p:spPr>
          <a:xfrm>
            <a:off x="2389555" y="1348224"/>
            <a:ext cx="4364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Incertezas em Medidas Indiretas</a:t>
            </a:r>
          </a:p>
        </p:txBody>
      </p:sp>
    </p:spTree>
    <p:extLst>
      <p:ext uri="{BB962C8B-B14F-4D97-AF65-F5344CB8AC3E}">
        <p14:creationId xmlns:p14="http://schemas.microsoft.com/office/powerpoint/2010/main" val="98102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  <p:bldP spid="29" grpId="0" animBg="1" autoUpdateAnimBg="0"/>
      <p:bldP spid="24" grpId="0" autoUpdateAnimBg="0"/>
      <p:bldP spid="3" grpId="0"/>
      <p:bldP spid="6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Teoria de Erros e Medidas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4C27-AD46-6C4F-9A6A-60E74768887F}" type="datetime1">
              <a:rPr lang="pt-BR" smtClean="0"/>
              <a:t>16/03/2020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1143001" y="1542213"/>
            <a:ext cx="162545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75">
                <a:latin typeface="Arial" pitchFamily="34" charset="0"/>
              </a:rPr>
              <a:t> </a:t>
            </a:r>
            <a:endParaRPr lang="fr-FR" sz="1350">
              <a:latin typeface="Arial" pitchFamily="34" charset="0"/>
            </a:endParaRPr>
          </a:p>
        </p:txBody>
      </p:sp>
      <p:sp>
        <p:nvSpPr>
          <p:cNvPr id="956429" name="Rectangle 13"/>
          <p:cNvSpPr>
            <a:spLocks noChangeArrowheads="1"/>
          </p:cNvSpPr>
          <p:nvPr/>
        </p:nvSpPr>
        <p:spPr bwMode="auto">
          <a:xfrm>
            <a:off x="1143001" y="1592219"/>
            <a:ext cx="162545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75">
                <a:latin typeface="Arial" pitchFamily="34" charset="0"/>
              </a:rPr>
              <a:t> </a:t>
            </a:r>
            <a:endParaRPr lang="fr-FR" sz="1350">
              <a:latin typeface="Arial" pitchFamily="34" charset="0"/>
            </a:endParaRPr>
          </a:p>
        </p:txBody>
      </p:sp>
      <p:sp>
        <p:nvSpPr>
          <p:cNvPr id="29" name="Seta para baixo 28"/>
          <p:cNvSpPr/>
          <p:nvPr/>
        </p:nvSpPr>
        <p:spPr>
          <a:xfrm rot="16200000">
            <a:off x="3014221" y="2153113"/>
            <a:ext cx="321471" cy="589364"/>
          </a:xfrm>
          <a:prstGeom prst="downArrow">
            <a:avLst/>
          </a:prstGeom>
          <a:solidFill>
            <a:schemeClr val="accent2"/>
          </a:solidFill>
          <a:ln w="12700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179512" y="1992908"/>
            <a:ext cx="2709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Utilização do MONÔMIO</a:t>
            </a:r>
            <a:endParaRPr lang="pt-BR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C66481F2-B8F4-49EE-9219-712F5C2F3B0B}"/>
                  </a:ext>
                </a:extLst>
              </p:cNvPr>
              <p:cNvSpPr/>
              <p:nvPr/>
            </p:nvSpPr>
            <p:spPr>
              <a:xfrm>
                <a:off x="3923928" y="2163773"/>
                <a:ext cx="2903552" cy="575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0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sz="3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0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pt-BR" sz="30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3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300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pt-BR" sz="300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pt-BR" sz="3000" dirty="0"/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C66481F2-B8F4-49EE-9219-712F5C2F3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163773"/>
                <a:ext cx="2903552" cy="575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6179B9E9-38E5-4C49-8BFA-FE189976D809}"/>
                  </a:ext>
                </a:extLst>
              </p:cNvPr>
              <p:cNvSpPr/>
              <p:nvPr/>
            </p:nvSpPr>
            <p:spPr>
              <a:xfrm>
                <a:off x="921224" y="2978061"/>
                <a:ext cx="7301551" cy="14920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pt-BR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pt-BR" sz="2400"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mr>
                        <m:m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pt-BR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pt-BR" sz="2400"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pt-BR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pt-BR" sz="2400"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mr>
                        <m:m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pt-BR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sz="2400"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sz="240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m:rPr>
                                <m:nor/>
                              </m:rPr>
                              <a:rPr lang="pt-BR" sz="2400" i="1">
                                <a:latin typeface="Cambria Math" panose="02040503050406030204" pitchFamily="18" charset="0"/>
                              </a:rPr>
                              <m:t>Constante</m:t>
                            </m:r>
                            <m:r>
                              <m:rPr>
                                <m:nor/>
                              </m:rPr>
                              <a:rPr lang="pt-BR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BR" sz="2400" i="1">
                                <a:latin typeface="Cambria Math" panose="02040503050406030204" pitchFamily="18" charset="0"/>
                              </a:rPr>
                              <m:t>que</m:t>
                            </m:r>
                            <m:r>
                              <m:rPr>
                                <m:nor/>
                              </m:rPr>
                              <a:rPr lang="pt-BR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BR" sz="24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pt-BR" sz="2400" i="1">
                                <a:latin typeface="Cambria Math" panose="02040503050406030204" pitchFamily="18" charset="0"/>
                              </a:rPr>
                              <m:t>ã</m:t>
                            </m:r>
                            <m:r>
                              <m:rPr>
                                <m:nor/>
                              </m:rPr>
                              <a:rPr lang="pt-BR" sz="2400" i="1"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pt-BR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BR" sz="2400" i="1">
                                <a:latin typeface="Cambria Math" panose="02040503050406030204" pitchFamily="18" charset="0"/>
                              </a:rPr>
                              <m:t>depende</m:t>
                            </m:r>
                            <m:r>
                              <m:rPr>
                                <m:nor/>
                              </m:rPr>
                              <a:rPr lang="pt-BR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BR" sz="2400" i="1">
                                <a:latin typeface="Cambria Math" panose="02040503050406030204" pitchFamily="18" charset="0"/>
                              </a:rPr>
                              <m:t>da</m:t>
                            </m:r>
                            <m:r>
                              <m:rPr>
                                <m:nor/>
                              </m:rPr>
                              <a:rPr lang="pt-BR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BR" sz="2400" i="1">
                                <a:latin typeface="Cambria Math" panose="02040503050406030204" pitchFamily="18" charset="0"/>
                              </a:rPr>
                              <m:t>medida</m:t>
                            </m:r>
                          </m:e>
                        </m:mr>
                      </m:m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6179B9E9-38E5-4C49-8BFA-FE189976D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24" y="2978061"/>
                <a:ext cx="7301551" cy="1492012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46DF614A-09EB-438C-A6DE-D7E3F0C53F0F}"/>
                  </a:ext>
                </a:extLst>
              </p:cNvPr>
              <p:cNvSpPr/>
              <p:nvPr/>
            </p:nvSpPr>
            <p:spPr>
              <a:xfrm>
                <a:off x="3469639" y="5136213"/>
                <a:ext cx="2161874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0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sz="3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00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pt-BR" sz="30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BR" sz="30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3000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46DF614A-09EB-438C-A6DE-D7E3F0C53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639" y="5136213"/>
                <a:ext cx="2161874" cy="553998"/>
              </a:xfrm>
              <a:prstGeom prst="rect">
                <a:avLst/>
              </a:prstGeom>
              <a:blipFill>
                <a:blip r:embed="rId4"/>
                <a:stretch>
                  <a:fillRect r="-117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CB9914C0-73D8-8749-AD50-0ED224D8ED0C}"/>
              </a:ext>
            </a:extLst>
          </p:cNvPr>
          <p:cNvSpPr txBox="1"/>
          <p:nvPr/>
        </p:nvSpPr>
        <p:spPr>
          <a:xfrm>
            <a:off x="444909" y="719276"/>
            <a:ext cx="8254182" cy="830997"/>
          </a:xfrm>
          <a:prstGeom prst="rect">
            <a:avLst/>
          </a:prstGeom>
          <a:noFill/>
          <a:ln/>
          <a:scene3d>
            <a:camera prst="orthographicFront"/>
            <a:lightRig rig="soft" dir="t">
              <a:rot lat="0" lon="0" rev="16800000"/>
            </a:lightRig>
          </a:scene3d>
          <a:sp3d>
            <a:bevelT/>
          </a:sp3d>
        </p:spPr>
        <p:txBody>
          <a:bodyPr vert="horz" wrap="square" lIns="67866" tIns="33338" rIns="67866" bIns="33338" anchor="ctr">
            <a:noAutofit/>
            <a:sp3d prstMaterial="softEdge">
              <a:bevelT w="38100" h="38100"/>
            </a:sp3d>
          </a:bodyPr>
          <a:lstStyle>
            <a:defPPr>
              <a:defRPr lang="en-US"/>
            </a:defPPr>
            <a:lvl1pPr algn="just">
              <a:spcBef>
                <a:spcPct val="0"/>
              </a:spcBef>
              <a:defRPr sz="2400" b="1">
                <a:ln w="6350">
                  <a:noFill/>
                </a:ln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  <a:ea typeface="+mj-ea"/>
                <a:cs typeface="+mj-cs"/>
              </a:defRPr>
            </a:lvl1pPr>
          </a:lstStyle>
          <a:p>
            <a:r>
              <a:rPr lang="pt-BR" dirty="0"/>
              <a:t> Multiplicação, divisão, radiciação e potenciação</a:t>
            </a:r>
          </a:p>
        </p:txBody>
      </p:sp>
    </p:spTree>
    <p:extLst>
      <p:ext uri="{BB962C8B-B14F-4D97-AF65-F5344CB8AC3E}">
        <p14:creationId xmlns:p14="http://schemas.microsoft.com/office/powerpoint/2010/main" val="195910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 autoUpdateAnimBg="0"/>
      <p:bldP spid="24" grpId="0" autoUpdateAnimBg="0"/>
      <p:bldP spid="3" grpId="0"/>
      <p:bldP spid="6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Teoria de Erros e Medidas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AD40-212F-C645-BDF6-B27E8D92AE0F}" type="datetime1">
              <a:rPr lang="pt-BR" smtClean="0"/>
              <a:t>16/03/2020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1143001" y="1542213"/>
            <a:ext cx="162545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75">
                <a:latin typeface="Arial" pitchFamily="34" charset="0"/>
              </a:rPr>
              <a:t> </a:t>
            </a:r>
            <a:endParaRPr lang="fr-FR" sz="1350">
              <a:latin typeface="Arial" pitchFamily="34" charset="0"/>
            </a:endParaRPr>
          </a:p>
        </p:txBody>
      </p:sp>
      <p:sp>
        <p:nvSpPr>
          <p:cNvPr id="814090" name="Rectangle 10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814092" name="Rectangle 1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4415" name="Rectangle 47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6422" name="Rectangle 6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6424" name="Rectangle 8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6427" name="Rectangle 11"/>
          <p:cNvSpPr>
            <a:spLocks noChangeArrowheads="1"/>
          </p:cNvSpPr>
          <p:nvPr/>
        </p:nvSpPr>
        <p:spPr bwMode="auto">
          <a:xfrm>
            <a:off x="1143001" y="89020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6428" name="Rectangle 12"/>
          <p:cNvSpPr>
            <a:spLocks noChangeArrowheads="1"/>
          </p:cNvSpPr>
          <p:nvPr/>
        </p:nvSpPr>
        <p:spPr bwMode="auto">
          <a:xfrm>
            <a:off x="1143001" y="1162758"/>
            <a:ext cx="232178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indent="336947" fontAlgn="base">
              <a:spcBef>
                <a:spcPct val="0"/>
              </a:spcBef>
              <a:spcAft>
                <a:spcPct val="0"/>
              </a:spcAft>
              <a:tabLst>
                <a:tab pos="2162175" algn="ctr"/>
                <a:tab pos="4324350" algn="r"/>
              </a:tabLst>
            </a:pPr>
            <a:r>
              <a:rPr lang="pt-BR" sz="900"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endParaRPr lang="pt-BR" sz="900">
              <a:latin typeface="Arial" pitchFamily="34" charset="0"/>
              <a:ea typeface="Times New Roman" pitchFamily="18" charset="0"/>
            </a:endParaRPr>
          </a:p>
          <a:p>
            <a:pPr indent="336947" eaLnBrk="0" fontAlgn="base" hangingPunct="0">
              <a:spcBef>
                <a:spcPct val="0"/>
              </a:spcBef>
              <a:spcAft>
                <a:spcPct val="0"/>
              </a:spcAft>
              <a:tabLst>
                <a:tab pos="2162175" algn="ctr"/>
                <a:tab pos="4324350" algn="r"/>
              </a:tabLst>
            </a:pPr>
            <a:r>
              <a:rPr lang="pt-BR" sz="900">
                <a:latin typeface="Arial" pitchFamily="34" charset="0"/>
                <a:ea typeface="Times New Roman" pitchFamily="18" charset="0"/>
              </a:rPr>
              <a:t>	</a:t>
            </a:r>
            <a:endParaRPr lang="pt-BR" sz="1350">
              <a:latin typeface="Arial" pitchFamily="34" charset="0"/>
            </a:endParaRPr>
          </a:p>
        </p:txBody>
      </p:sp>
      <p:sp>
        <p:nvSpPr>
          <p:cNvPr id="956429" name="Rectangle 13"/>
          <p:cNvSpPr>
            <a:spLocks noChangeArrowheads="1"/>
          </p:cNvSpPr>
          <p:nvPr/>
        </p:nvSpPr>
        <p:spPr bwMode="auto">
          <a:xfrm>
            <a:off x="1143001" y="1592219"/>
            <a:ext cx="162545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75">
                <a:latin typeface="Arial" pitchFamily="34" charset="0"/>
              </a:rPr>
              <a:t> </a:t>
            </a:r>
            <a:endParaRPr lang="fr-FR" sz="1350">
              <a:latin typeface="Arial" pitchFamily="34" charset="0"/>
            </a:endParaRPr>
          </a:p>
        </p:txBody>
      </p:sp>
      <p:sp>
        <p:nvSpPr>
          <p:cNvPr id="957449" name="Rectangle 9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073158" name="Rectangle 6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073161" name="Rectangle 9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189896" name="Rectangle 8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189898" name="Rectangle 10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189900" name="Rectangle 1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190918" name="Rectangle 6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190920" name="Rectangle 8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32" name="Seta para baixo 31"/>
          <p:cNvSpPr/>
          <p:nvPr/>
        </p:nvSpPr>
        <p:spPr>
          <a:xfrm>
            <a:off x="5251487" y="3014571"/>
            <a:ext cx="297556" cy="931456"/>
          </a:xfrm>
          <a:prstGeom prst="downArrow">
            <a:avLst/>
          </a:prstGeom>
          <a:solidFill>
            <a:schemeClr val="accent2"/>
          </a:solidFill>
          <a:ln w="12700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274611" y="2996455"/>
            <a:ext cx="2678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Critério mais desfavorável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61F019D3-9631-4293-AC7D-80CC2A0B3D0A}"/>
                  </a:ext>
                </a:extLst>
              </p:cNvPr>
              <p:cNvSpPr/>
              <p:nvPr/>
            </p:nvSpPr>
            <p:spPr>
              <a:xfrm>
                <a:off x="3243495" y="2112673"/>
                <a:ext cx="2657009" cy="669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75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sz="375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75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75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pt-BR" sz="375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BR" sz="375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375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61F019D3-9631-4293-AC7D-80CC2A0B3D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495" y="2112673"/>
                <a:ext cx="2657009" cy="669414"/>
              </a:xfrm>
              <a:prstGeom prst="rect">
                <a:avLst/>
              </a:prstGeom>
              <a:blipFill>
                <a:blip r:embed="rId2"/>
                <a:stretch>
                  <a:fillRect r="-1422" b="-203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F936983-C0ED-4C91-A301-6138D88A9D4C}"/>
                  </a:ext>
                </a:extLst>
              </p:cNvPr>
              <p:cNvSpPr/>
              <p:nvPr/>
            </p:nvSpPr>
            <p:spPr>
              <a:xfrm>
                <a:off x="3464790" y="2062164"/>
                <a:ext cx="1935658" cy="1555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40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sz="40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pt-BR" sz="40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p>
                              </m:sSup>
                            </m:e>
                          </m:eqArr>
                        </m:lim>
                      </m:limLow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F936983-C0ED-4C91-A301-6138D88A9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790" y="2062164"/>
                <a:ext cx="1935658" cy="1555875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75032D33-E2D1-4E39-88B3-84854E9F3B51}"/>
                  </a:ext>
                </a:extLst>
              </p:cNvPr>
              <p:cNvSpPr/>
              <p:nvPr/>
            </p:nvSpPr>
            <p:spPr>
              <a:xfrm>
                <a:off x="4913776" y="2062164"/>
                <a:ext cx="973343" cy="1097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</m:groupChr>
                        </m:e>
                        <m:lim/>
                      </m:limLow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75032D33-E2D1-4E39-88B3-84854E9F3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776" y="2062164"/>
                <a:ext cx="973343" cy="1097545"/>
              </a:xfrm>
              <a:prstGeom prst="rect">
                <a:avLst/>
              </a:prstGeom>
              <a:blipFill>
                <a:blip r:embed="rId4"/>
                <a:stretch>
                  <a:fillRect l="-10256" r="-8974" b="-1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50F960AF-FADA-4843-91C0-BC6C50B372F5}"/>
                  </a:ext>
                </a:extLst>
              </p:cNvPr>
              <p:cNvSpPr/>
              <p:nvPr/>
            </p:nvSpPr>
            <p:spPr>
              <a:xfrm>
                <a:off x="960787" y="4228269"/>
                <a:ext cx="7222426" cy="9812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000">
                          <a:latin typeface="Cambria Math" panose="02040503050406030204" pitchFamily="18" charset="0"/>
                        </a:rPr>
                        <m:t>±</m:t>
                      </m:r>
                      <m:r>
                        <m:rPr>
                          <m:nor/>
                        </m:rPr>
                        <a:rPr lang="pt-BR" sz="30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pt-BR" sz="30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BR" sz="3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000">
                          <a:latin typeface="Cambria Math" panose="02040503050406030204" pitchFamily="18" charset="0"/>
                        </a:rPr>
                        <m:t>=±</m:t>
                      </m:r>
                      <m:r>
                        <a:rPr lang="pt-BR" sz="3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000" i="1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pt-BR" sz="3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pt-BR" sz="3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r>
                            <a:rPr lang="pt-BR" sz="300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000" i="1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pt-BR" sz="3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pt-BR" sz="3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lang="pt-BR" sz="300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f>
                                <m:fPr>
                                  <m:ctrlPr>
                                    <a:rPr lang="pt-BR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000" i="1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pt-BR" sz="3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pt-BR" sz="3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  <m:r>
                            <a:rPr lang="pt-BR" sz="300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f>
                                <m:fPr>
                                  <m:ctrlPr>
                                    <a:rPr lang="pt-BR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000" i="1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pt-BR" sz="3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pt-BR" sz="3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pt-BR" sz="3000" dirty="0"/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50F960AF-FADA-4843-91C0-BC6C50B37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87" y="4228269"/>
                <a:ext cx="7222426" cy="981231"/>
              </a:xfrm>
              <a:prstGeom prst="rect">
                <a:avLst/>
              </a:prstGeom>
              <a:blipFill>
                <a:blip r:embed="rId5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0DEAA3-5A80-3145-9618-BBC73F060EDA}"/>
              </a:ext>
            </a:extLst>
          </p:cNvPr>
          <p:cNvSpPr txBox="1"/>
          <p:nvPr/>
        </p:nvSpPr>
        <p:spPr>
          <a:xfrm>
            <a:off x="444909" y="719276"/>
            <a:ext cx="8254182" cy="830997"/>
          </a:xfrm>
          <a:prstGeom prst="rect">
            <a:avLst/>
          </a:prstGeom>
          <a:noFill/>
          <a:ln/>
          <a:scene3d>
            <a:camera prst="orthographicFront"/>
            <a:lightRig rig="soft" dir="t">
              <a:rot lat="0" lon="0" rev="16800000"/>
            </a:lightRig>
          </a:scene3d>
          <a:sp3d>
            <a:bevelT/>
          </a:sp3d>
        </p:spPr>
        <p:txBody>
          <a:bodyPr vert="horz" wrap="square" lIns="67866" tIns="33338" rIns="67866" bIns="33338" anchor="ctr">
            <a:noAutofit/>
            <a:sp3d prstMaterial="softEdge">
              <a:bevelT w="38100" h="38100"/>
            </a:sp3d>
          </a:bodyPr>
          <a:lstStyle>
            <a:defPPr>
              <a:defRPr lang="en-US"/>
            </a:defPPr>
            <a:lvl1pPr algn="just">
              <a:spcBef>
                <a:spcPct val="0"/>
              </a:spcBef>
              <a:defRPr sz="2400" b="1">
                <a:ln w="6350">
                  <a:noFill/>
                </a:ln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  <a:ea typeface="+mj-ea"/>
                <a:cs typeface="+mj-cs"/>
              </a:defRPr>
            </a:lvl1pPr>
          </a:lstStyle>
          <a:p>
            <a:r>
              <a:rPr lang="pt-BR" dirty="0"/>
              <a:t> Multiplicação, divisão, radiciação e potenciação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77F19497-4190-0849-AE66-5A8243061A22}"/>
                  </a:ext>
                </a:extLst>
              </p:cNvPr>
              <p:cNvSpPr/>
              <p:nvPr/>
            </p:nvSpPr>
            <p:spPr>
              <a:xfrm>
                <a:off x="3120224" y="1390377"/>
                <a:ext cx="2903552" cy="575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0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sz="3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0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pt-BR" sz="30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3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300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pt-BR" sz="300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pt-BR" sz="3000" dirty="0"/>
              </a:p>
            </p:txBody>
          </p:sp>
        </mc:Choice>
        <mc:Fallback xmlns="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77F19497-4190-0849-AE66-5A8243061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224" y="1390377"/>
                <a:ext cx="2903552" cy="5756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95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 autoUpdateAnimBg="0"/>
      <p:bldP spid="34" grpId="0" autoUpdateAnimBg="0"/>
      <p:bldP spid="8" grpId="0"/>
      <p:bldP spid="41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Teoria de Erros e Medidas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2535-89E9-A146-9455-431936C6FEE5}" type="datetime1">
              <a:rPr lang="pt-BR" smtClean="0"/>
              <a:t>16/03/2020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1143001" y="1542213"/>
            <a:ext cx="162545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75">
                <a:latin typeface="Arial" pitchFamily="34" charset="0"/>
              </a:rPr>
              <a:t> </a:t>
            </a:r>
            <a:endParaRPr lang="fr-FR" sz="1350">
              <a:latin typeface="Arial" pitchFamily="34" charset="0"/>
            </a:endParaRPr>
          </a:p>
        </p:txBody>
      </p:sp>
      <p:sp>
        <p:nvSpPr>
          <p:cNvPr id="814090" name="Rectangle 10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814092" name="Rectangle 1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4415" name="Rectangle 47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6422" name="Rectangle 6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6424" name="Rectangle 8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6427" name="Rectangle 11"/>
          <p:cNvSpPr>
            <a:spLocks noChangeArrowheads="1"/>
          </p:cNvSpPr>
          <p:nvPr/>
        </p:nvSpPr>
        <p:spPr bwMode="auto">
          <a:xfrm>
            <a:off x="1143001" y="89020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6428" name="Rectangle 12"/>
          <p:cNvSpPr>
            <a:spLocks noChangeArrowheads="1"/>
          </p:cNvSpPr>
          <p:nvPr/>
        </p:nvSpPr>
        <p:spPr bwMode="auto">
          <a:xfrm>
            <a:off x="1143001" y="1162758"/>
            <a:ext cx="232178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indent="336947" fontAlgn="base">
              <a:spcBef>
                <a:spcPct val="0"/>
              </a:spcBef>
              <a:spcAft>
                <a:spcPct val="0"/>
              </a:spcAft>
              <a:tabLst>
                <a:tab pos="2162175" algn="ctr"/>
                <a:tab pos="4324350" algn="r"/>
              </a:tabLst>
            </a:pPr>
            <a:r>
              <a:rPr lang="pt-BR" sz="900"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endParaRPr lang="pt-BR" sz="900">
              <a:latin typeface="Arial" pitchFamily="34" charset="0"/>
              <a:ea typeface="Times New Roman" pitchFamily="18" charset="0"/>
            </a:endParaRPr>
          </a:p>
          <a:p>
            <a:pPr indent="336947" eaLnBrk="0" fontAlgn="base" hangingPunct="0">
              <a:spcBef>
                <a:spcPct val="0"/>
              </a:spcBef>
              <a:spcAft>
                <a:spcPct val="0"/>
              </a:spcAft>
              <a:tabLst>
                <a:tab pos="2162175" algn="ctr"/>
                <a:tab pos="4324350" algn="r"/>
              </a:tabLst>
            </a:pPr>
            <a:r>
              <a:rPr lang="pt-BR" sz="900">
                <a:latin typeface="Arial" pitchFamily="34" charset="0"/>
                <a:ea typeface="Times New Roman" pitchFamily="18" charset="0"/>
              </a:rPr>
              <a:t>	</a:t>
            </a:r>
            <a:endParaRPr lang="pt-BR" sz="1350">
              <a:latin typeface="Arial" pitchFamily="34" charset="0"/>
            </a:endParaRPr>
          </a:p>
        </p:txBody>
      </p:sp>
      <p:sp>
        <p:nvSpPr>
          <p:cNvPr id="956429" name="Rectangle 13"/>
          <p:cNvSpPr>
            <a:spLocks noChangeArrowheads="1"/>
          </p:cNvSpPr>
          <p:nvPr/>
        </p:nvSpPr>
        <p:spPr bwMode="auto">
          <a:xfrm>
            <a:off x="1143001" y="1592219"/>
            <a:ext cx="162545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75">
                <a:latin typeface="Arial" pitchFamily="34" charset="0"/>
              </a:rPr>
              <a:t> </a:t>
            </a:r>
            <a:endParaRPr lang="fr-FR" sz="1350">
              <a:latin typeface="Arial" pitchFamily="34" charset="0"/>
            </a:endParaRPr>
          </a:p>
        </p:txBody>
      </p:sp>
      <p:sp>
        <p:nvSpPr>
          <p:cNvPr id="957449" name="Rectangle 9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073158" name="Rectangle 6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073161" name="Rectangle 9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189896" name="Rectangle 8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189898" name="Rectangle 10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189900" name="Rectangle 1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190918" name="Rectangle 6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190920" name="Rectangle 8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34" name="CaixaDeTexto 33"/>
          <p:cNvSpPr txBox="1"/>
          <p:nvPr/>
        </p:nvSpPr>
        <p:spPr>
          <a:xfrm>
            <a:off x="323383" y="2103239"/>
            <a:ext cx="5791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Critério mais desfavorável? De onde surgiu?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AF99EB-0302-4880-8ACE-476C9248F243}"/>
              </a:ext>
            </a:extLst>
          </p:cNvPr>
          <p:cNvSpPr txBox="1"/>
          <p:nvPr/>
        </p:nvSpPr>
        <p:spPr>
          <a:xfrm>
            <a:off x="329605" y="2642373"/>
            <a:ext cx="4962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método é baseado na aplicação do cálculo diferencial e nos diz que: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C319FCC0-DF30-4EEB-B962-34E0C0A2ACED}"/>
                  </a:ext>
                </a:extLst>
              </p:cNvPr>
              <p:cNvSpPr/>
              <p:nvPr/>
            </p:nvSpPr>
            <p:spPr>
              <a:xfrm>
                <a:off x="5451488" y="2465125"/>
                <a:ext cx="2632837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C319FCC0-DF30-4EEB-B962-34E0C0A2A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488" y="2465125"/>
                <a:ext cx="2632837" cy="1100558"/>
              </a:xfrm>
              <a:prstGeom prst="rect">
                <a:avLst/>
              </a:prstGeom>
              <a:blipFill>
                <a:blip r:embed="rId2"/>
                <a:stretch>
                  <a:fillRect l="-9091" t="-105682" b="-1602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3B659DF4-E306-42D1-874D-D790DE0D6815}"/>
                  </a:ext>
                </a:extLst>
              </p:cNvPr>
              <p:cNvSpPr/>
              <p:nvPr/>
            </p:nvSpPr>
            <p:spPr>
              <a:xfrm>
                <a:off x="1676400" y="5314298"/>
                <a:ext cx="5818259" cy="803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>
                          <a:latin typeface="Cambria Math" panose="02040503050406030204" pitchFamily="18" charset="0"/>
                        </a:rPr>
                        <m:t>±</m:t>
                      </m:r>
                      <m:r>
                        <m:rPr>
                          <m:nor/>
                        </m:rPr>
                        <a:rPr lang="pt-BR" sz="24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=±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3B659DF4-E306-42D1-874D-D790DE0D6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314298"/>
                <a:ext cx="5818259" cy="803490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87FF7E41-1A8C-4D23-A82C-080CA9FBFD3C}"/>
                  </a:ext>
                </a:extLst>
              </p:cNvPr>
              <p:cNvSpPr/>
              <p:nvPr/>
            </p:nvSpPr>
            <p:spPr>
              <a:xfrm>
                <a:off x="1072918" y="3582507"/>
                <a:ext cx="7011407" cy="1493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pt-BR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pt-BR" sz="2400"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mr>
                        <m:m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pt-BR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pt-BR" sz="2400"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pt-BR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pt-BR" sz="2400"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mr>
                        <m:m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pt-BR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sz="2400"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sz="240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m:rPr>
                                <m:nor/>
                              </m:rPr>
                              <a:rPr lang="pt-BR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Constante</m:t>
                            </m:r>
                            <m:r>
                              <m:rPr>
                                <m:nor/>
                              </m:rPr>
                              <a:rPr lang="pt-BR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BR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que</m:t>
                            </m:r>
                            <m:r>
                              <m:rPr>
                                <m:nor/>
                              </m:rPr>
                              <a:rPr lang="pt-BR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BR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pt-BR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ã</m:t>
                            </m:r>
                            <m:r>
                              <m:rPr>
                                <m:nor/>
                              </m:rPr>
                              <a:rPr lang="pt-BR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pt-BR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BR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depende</m:t>
                            </m:r>
                            <m:r>
                              <m:rPr>
                                <m:nor/>
                              </m:rPr>
                              <a:rPr lang="pt-BR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BR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da</m:t>
                            </m:r>
                            <m:r>
                              <m:rPr>
                                <m:nor/>
                              </m:rPr>
                              <a:rPr lang="pt-BR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BR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medida</m:t>
                            </m:r>
                          </m:e>
                        </m:mr>
                      </m:m>
                    </m:oMath>
                  </m:oMathPara>
                </a14:m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87FF7E41-1A8C-4D23-A82C-080CA9FBFD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18" y="3582507"/>
                <a:ext cx="7011407" cy="1493229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>
            <a:extLst>
              <a:ext uri="{FF2B5EF4-FFF2-40B4-BE49-F238E27FC236}">
                <a16:creationId xmlns:a16="http://schemas.microsoft.com/office/drawing/2014/main" id="{DA5E1347-9FA5-8E45-9B97-C2192F55D167}"/>
              </a:ext>
            </a:extLst>
          </p:cNvPr>
          <p:cNvSpPr txBox="1"/>
          <p:nvPr/>
        </p:nvSpPr>
        <p:spPr>
          <a:xfrm>
            <a:off x="444909" y="719276"/>
            <a:ext cx="8254182" cy="830997"/>
          </a:xfrm>
          <a:prstGeom prst="rect">
            <a:avLst/>
          </a:prstGeom>
          <a:noFill/>
          <a:ln/>
          <a:scene3d>
            <a:camera prst="orthographicFront"/>
            <a:lightRig rig="soft" dir="t">
              <a:rot lat="0" lon="0" rev="16800000"/>
            </a:lightRig>
          </a:scene3d>
          <a:sp3d>
            <a:bevelT/>
          </a:sp3d>
        </p:spPr>
        <p:txBody>
          <a:bodyPr vert="horz" wrap="square" lIns="67866" tIns="33338" rIns="67866" bIns="33338" anchor="ctr">
            <a:noAutofit/>
            <a:sp3d prstMaterial="softEdge">
              <a:bevelT w="38100" h="38100"/>
            </a:sp3d>
          </a:bodyPr>
          <a:lstStyle>
            <a:defPPr>
              <a:defRPr lang="en-US"/>
            </a:defPPr>
            <a:lvl1pPr algn="just">
              <a:spcBef>
                <a:spcPct val="0"/>
              </a:spcBef>
              <a:defRPr sz="2400" b="1">
                <a:ln w="6350">
                  <a:noFill/>
                </a:ln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  <a:ea typeface="+mj-ea"/>
                <a:cs typeface="+mj-cs"/>
              </a:defRPr>
            </a:lvl1pPr>
          </a:lstStyle>
          <a:p>
            <a:r>
              <a:rPr lang="pt-BR" dirty="0"/>
              <a:t> Multiplicação, divisão, radiciação e potenciação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053F035A-8374-9345-8F9A-B6442F19AC32}"/>
                  </a:ext>
                </a:extLst>
              </p:cNvPr>
              <p:cNvSpPr/>
              <p:nvPr/>
            </p:nvSpPr>
            <p:spPr>
              <a:xfrm>
                <a:off x="3120224" y="1390377"/>
                <a:ext cx="2903552" cy="575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0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sz="3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0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pt-BR" sz="30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3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300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pt-BR" sz="300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pt-BR" sz="3000" dirty="0"/>
              </a:p>
            </p:txBody>
          </p:sp>
        </mc:Choice>
        <mc:Fallback xmlns=""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053F035A-8374-9345-8F9A-B6442F19AC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224" y="1390377"/>
                <a:ext cx="2903552" cy="575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80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Teoria de Erros e Medidas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1EAB-BF5A-8443-B963-BCFE661D5804}" type="datetime1">
              <a:rPr lang="pt-BR" smtClean="0"/>
              <a:t>16/03/2020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1143001" y="1542213"/>
            <a:ext cx="162545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75">
                <a:latin typeface="Arial" pitchFamily="34" charset="0"/>
              </a:rPr>
              <a:t> </a:t>
            </a:r>
            <a:endParaRPr lang="fr-FR" sz="1350">
              <a:latin typeface="Arial" pitchFamily="34" charset="0"/>
            </a:endParaRPr>
          </a:p>
        </p:txBody>
      </p:sp>
      <p:sp>
        <p:nvSpPr>
          <p:cNvPr id="814090" name="Rectangle 10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814092" name="Rectangle 1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4415" name="Rectangle 47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6422" name="Rectangle 6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6424" name="Rectangle 8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6427" name="Rectangle 11"/>
          <p:cNvSpPr>
            <a:spLocks noChangeArrowheads="1"/>
          </p:cNvSpPr>
          <p:nvPr/>
        </p:nvSpPr>
        <p:spPr bwMode="auto">
          <a:xfrm>
            <a:off x="1143001" y="89020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6428" name="Rectangle 12"/>
          <p:cNvSpPr>
            <a:spLocks noChangeArrowheads="1"/>
          </p:cNvSpPr>
          <p:nvPr/>
        </p:nvSpPr>
        <p:spPr bwMode="auto">
          <a:xfrm>
            <a:off x="1143001" y="1162758"/>
            <a:ext cx="232178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indent="336947" fontAlgn="base">
              <a:spcBef>
                <a:spcPct val="0"/>
              </a:spcBef>
              <a:spcAft>
                <a:spcPct val="0"/>
              </a:spcAft>
              <a:tabLst>
                <a:tab pos="2162175" algn="ctr"/>
                <a:tab pos="4324350" algn="r"/>
              </a:tabLst>
            </a:pPr>
            <a:r>
              <a:rPr lang="pt-BR" sz="900"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endParaRPr lang="pt-BR" sz="900">
              <a:latin typeface="Arial" pitchFamily="34" charset="0"/>
              <a:ea typeface="Times New Roman" pitchFamily="18" charset="0"/>
            </a:endParaRPr>
          </a:p>
          <a:p>
            <a:pPr indent="336947" eaLnBrk="0" fontAlgn="base" hangingPunct="0">
              <a:spcBef>
                <a:spcPct val="0"/>
              </a:spcBef>
              <a:spcAft>
                <a:spcPct val="0"/>
              </a:spcAft>
              <a:tabLst>
                <a:tab pos="2162175" algn="ctr"/>
                <a:tab pos="4324350" algn="r"/>
              </a:tabLst>
            </a:pPr>
            <a:r>
              <a:rPr lang="pt-BR" sz="900">
                <a:latin typeface="Arial" pitchFamily="34" charset="0"/>
                <a:ea typeface="Times New Roman" pitchFamily="18" charset="0"/>
              </a:rPr>
              <a:t>	</a:t>
            </a:r>
            <a:endParaRPr lang="pt-BR" sz="1350">
              <a:latin typeface="Arial" pitchFamily="34" charset="0"/>
            </a:endParaRPr>
          </a:p>
        </p:txBody>
      </p:sp>
      <p:sp>
        <p:nvSpPr>
          <p:cNvPr id="956429" name="Rectangle 13"/>
          <p:cNvSpPr>
            <a:spLocks noChangeArrowheads="1"/>
          </p:cNvSpPr>
          <p:nvPr/>
        </p:nvSpPr>
        <p:spPr bwMode="auto">
          <a:xfrm>
            <a:off x="1143001" y="1592219"/>
            <a:ext cx="162545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75">
                <a:latin typeface="Arial" pitchFamily="34" charset="0"/>
              </a:rPr>
              <a:t> </a:t>
            </a:r>
            <a:endParaRPr lang="fr-FR" sz="1350">
              <a:latin typeface="Arial" pitchFamily="34" charset="0"/>
            </a:endParaRPr>
          </a:p>
        </p:txBody>
      </p:sp>
      <p:sp>
        <p:nvSpPr>
          <p:cNvPr id="957449" name="Rectangle 9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24" name="CaixaDeTexto 23"/>
          <p:cNvSpPr txBox="1"/>
          <p:nvPr/>
        </p:nvSpPr>
        <p:spPr>
          <a:xfrm>
            <a:off x="351635" y="4573577"/>
            <a:ext cx="8396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Calcule o volume de uma esfera cujo o raio vale: 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r ± </a:t>
            </a:r>
            <a:r>
              <a:rPr lang="pt-BR" sz="2000" i="1" dirty="0" err="1"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pt-B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(232,0 ± 0,1) mm. Neste caso podemos calcular seu volume utilizando uma calculadora com dez dígitos, sem nos preocuparmos com a incerteza que afeta o número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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3158" name="Rectangle 6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073161" name="Rectangle 9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5959B63F-FA47-4865-A02D-BD9C07081F79}"/>
                  </a:ext>
                </a:extLst>
              </p:cNvPr>
              <p:cNvSpPr/>
              <p:nvPr/>
            </p:nvSpPr>
            <p:spPr>
              <a:xfrm>
                <a:off x="1749753" y="5804888"/>
                <a:ext cx="56444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±</m:t>
                      </m:r>
                      <m:r>
                        <m:rPr>
                          <m:nor/>
                        </m:rPr>
                        <a:rPr lang="pt-BR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 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5,231±0,007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pt-BR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5959B63F-FA47-4865-A02D-BD9C07081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53" y="5804888"/>
                <a:ext cx="5644494" cy="461665"/>
              </a:xfrm>
              <a:prstGeom prst="rect">
                <a:avLst/>
              </a:prstGeom>
              <a:blipFill>
                <a:blip r:embed="rId2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79AB87D7-8F85-4CF9-90C0-B0881C2E1107}"/>
              </a:ext>
            </a:extLst>
          </p:cNvPr>
          <p:cNvSpPr txBox="1"/>
          <p:nvPr/>
        </p:nvSpPr>
        <p:spPr>
          <a:xfrm>
            <a:off x="359532" y="1844824"/>
            <a:ext cx="4041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Discussão sobre K (constante)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BF05478-9434-413E-9DE2-CFBF3AA07051}"/>
              </a:ext>
            </a:extLst>
          </p:cNvPr>
          <p:cNvSpPr txBox="1"/>
          <p:nvPr/>
        </p:nvSpPr>
        <p:spPr>
          <a:xfrm>
            <a:off x="359532" y="2204864"/>
            <a:ext cx="8604956" cy="224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 constante pode aparecer de duas maneiras: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 exato. Quantidade finita de dígitos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incerteza nula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Número com quantidade infinita de dígitos (dizimas, irracional, ...)  incerteza dependerá da quantidade de dígitos adotados.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F5C969F-56E4-7F4E-8249-2EF72DD26F57}"/>
              </a:ext>
            </a:extLst>
          </p:cNvPr>
          <p:cNvSpPr txBox="1"/>
          <p:nvPr/>
        </p:nvSpPr>
        <p:spPr>
          <a:xfrm>
            <a:off x="444909" y="719277"/>
            <a:ext cx="8254182" cy="501048"/>
          </a:xfrm>
          <a:prstGeom prst="rect">
            <a:avLst/>
          </a:prstGeom>
          <a:noFill/>
          <a:ln/>
          <a:scene3d>
            <a:camera prst="orthographicFront"/>
            <a:lightRig rig="soft" dir="t">
              <a:rot lat="0" lon="0" rev="16800000"/>
            </a:lightRig>
          </a:scene3d>
          <a:sp3d>
            <a:bevelT/>
          </a:sp3d>
        </p:spPr>
        <p:txBody>
          <a:bodyPr vert="horz" wrap="none" lIns="67866" tIns="33338" rIns="67866" bIns="33338" anchor="ctr">
            <a:noAutofit/>
            <a:sp3d prstMaterial="softEdge">
              <a:bevelT w="38100" h="38100"/>
            </a:sp3d>
          </a:bodyPr>
          <a:lstStyle>
            <a:defPPr>
              <a:defRPr lang="en-US"/>
            </a:defPPr>
            <a:lvl1pPr algn="just">
              <a:spcBef>
                <a:spcPct val="0"/>
              </a:spcBef>
              <a:defRPr sz="2400" b="1">
                <a:ln w="6350">
                  <a:noFill/>
                </a:ln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  <a:ea typeface="+mj-ea"/>
                <a:cs typeface="+mj-cs"/>
              </a:defRPr>
            </a:lvl1pPr>
          </a:lstStyle>
          <a:p>
            <a:r>
              <a:rPr lang="pt-BR" dirty="0"/>
              <a:t> Multiplicação, divisão, radiciação e potenciação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5BE44D0E-9DE6-DF4C-9F25-21FD338D05A4}"/>
                  </a:ext>
                </a:extLst>
              </p:cNvPr>
              <p:cNvSpPr/>
              <p:nvPr/>
            </p:nvSpPr>
            <p:spPr>
              <a:xfrm>
                <a:off x="3410235" y="1268010"/>
                <a:ext cx="2356414" cy="478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pt-BR" sz="240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5BE44D0E-9DE6-DF4C-9F25-21FD338D0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235" y="1268010"/>
                <a:ext cx="2356414" cy="4789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57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  <p:bldP spid="2" grpId="0"/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Teoria de Erros e Medidas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F9EF-B81A-E14C-8098-1A1403E02815}" type="datetime1">
              <a:rPr lang="pt-BR" smtClean="0"/>
              <a:t>16/03/2020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1143001" y="1542213"/>
            <a:ext cx="162545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75">
                <a:latin typeface="Arial" pitchFamily="34" charset="0"/>
              </a:rPr>
              <a:t> </a:t>
            </a:r>
            <a:endParaRPr lang="fr-FR" sz="1350">
              <a:latin typeface="Arial" pitchFamily="34" charset="0"/>
            </a:endParaRPr>
          </a:p>
        </p:txBody>
      </p:sp>
      <p:sp>
        <p:nvSpPr>
          <p:cNvPr id="814090" name="Rectangle 10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814092" name="Rectangle 1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4415" name="Rectangle 47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6422" name="Rectangle 6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6424" name="Rectangle 8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6427" name="Rectangle 11"/>
          <p:cNvSpPr>
            <a:spLocks noChangeArrowheads="1"/>
          </p:cNvSpPr>
          <p:nvPr/>
        </p:nvSpPr>
        <p:spPr bwMode="auto">
          <a:xfrm>
            <a:off x="1143001" y="89020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6428" name="Rectangle 12"/>
          <p:cNvSpPr>
            <a:spLocks noChangeArrowheads="1"/>
          </p:cNvSpPr>
          <p:nvPr/>
        </p:nvSpPr>
        <p:spPr bwMode="auto">
          <a:xfrm>
            <a:off x="1143001" y="1162758"/>
            <a:ext cx="232178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indent="336947" fontAlgn="base">
              <a:spcBef>
                <a:spcPct val="0"/>
              </a:spcBef>
              <a:spcAft>
                <a:spcPct val="0"/>
              </a:spcAft>
              <a:tabLst>
                <a:tab pos="2162175" algn="ctr"/>
                <a:tab pos="4324350" algn="r"/>
              </a:tabLst>
            </a:pPr>
            <a:r>
              <a:rPr lang="pt-BR" sz="900"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endParaRPr lang="pt-BR" sz="900">
              <a:latin typeface="Arial" pitchFamily="34" charset="0"/>
              <a:ea typeface="Times New Roman" pitchFamily="18" charset="0"/>
            </a:endParaRPr>
          </a:p>
          <a:p>
            <a:pPr indent="336947" eaLnBrk="0" fontAlgn="base" hangingPunct="0">
              <a:spcBef>
                <a:spcPct val="0"/>
              </a:spcBef>
              <a:spcAft>
                <a:spcPct val="0"/>
              </a:spcAft>
              <a:tabLst>
                <a:tab pos="2162175" algn="ctr"/>
                <a:tab pos="4324350" algn="r"/>
              </a:tabLst>
            </a:pPr>
            <a:r>
              <a:rPr lang="pt-BR" sz="900">
                <a:latin typeface="Arial" pitchFamily="34" charset="0"/>
                <a:ea typeface="Times New Roman" pitchFamily="18" charset="0"/>
              </a:rPr>
              <a:t>	</a:t>
            </a:r>
            <a:endParaRPr lang="pt-BR" sz="1350">
              <a:latin typeface="Arial" pitchFamily="34" charset="0"/>
            </a:endParaRPr>
          </a:p>
        </p:txBody>
      </p:sp>
      <p:sp>
        <p:nvSpPr>
          <p:cNvPr id="956429" name="Rectangle 13"/>
          <p:cNvSpPr>
            <a:spLocks noChangeArrowheads="1"/>
          </p:cNvSpPr>
          <p:nvPr/>
        </p:nvSpPr>
        <p:spPr bwMode="auto">
          <a:xfrm>
            <a:off x="1143001" y="1592219"/>
            <a:ext cx="162545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75">
                <a:latin typeface="Arial" pitchFamily="34" charset="0"/>
              </a:rPr>
              <a:t> </a:t>
            </a:r>
            <a:endParaRPr lang="fr-FR" sz="1350">
              <a:latin typeface="Arial" pitchFamily="34" charset="0"/>
            </a:endParaRPr>
          </a:p>
        </p:txBody>
      </p:sp>
      <p:sp>
        <p:nvSpPr>
          <p:cNvPr id="957449" name="Rectangle 9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073158" name="Rectangle 6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073161" name="Rectangle 9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586EA94-596A-4AEE-B8D9-50F317E7142B}"/>
              </a:ext>
            </a:extLst>
          </p:cNvPr>
          <p:cNvSpPr txBox="1"/>
          <p:nvPr/>
        </p:nvSpPr>
        <p:spPr>
          <a:xfrm>
            <a:off x="493480" y="730217"/>
            <a:ext cx="4582576" cy="436659"/>
          </a:xfrm>
          <a:prstGeom prst="rect">
            <a:avLst/>
          </a:prstGeom>
          <a:noFill/>
          <a:ln/>
          <a:scene3d>
            <a:camera prst="orthographicFront"/>
            <a:lightRig rig="soft" dir="t">
              <a:rot lat="0" lon="0" rev="16800000"/>
            </a:lightRig>
          </a:scene3d>
          <a:sp3d>
            <a:bevelT/>
          </a:sp3d>
        </p:spPr>
        <p:txBody>
          <a:bodyPr vert="horz" wrap="square" lIns="67866" tIns="33338" rIns="67866" bIns="33338" anchor="ctr">
            <a:spAutoFit/>
            <a:sp3d prstMaterial="softEdge">
              <a:bevelT w="38100" h="38100"/>
            </a:sp3d>
          </a:bodyPr>
          <a:lstStyle>
            <a:defPPr>
              <a:defRPr lang="en-US"/>
            </a:defPPr>
            <a:lvl1pPr algn="just">
              <a:spcBef>
                <a:spcPct val="0"/>
              </a:spcBef>
              <a:defRPr sz="2400" b="1">
                <a:ln w="6350">
                  <a:noFill/>
                </a:ln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  <a:ea typeface="+mj-ea"/>
                <a:cs typeface="+mj-cs"/>
              </a:defRPr>
            </a:lvl1pPr>
          </a:lstStyle>
          <a:p>
            <a:pPr marL="12700"/>
            <a:r>
              <a:rPr lang="pt-BR" dirty="0"/>
              <a:t> Argumento de Funções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BF05478-9434-413E-9DE2-CFBF3AA07051}"/>
                  </a:ext>
                </a:extLst>
              </p:cNvPr>
              <p:cNvSpPr txBox="1"/>
              <p:nvPr/>
            </p:nvSpPr>
            <p:spPr>
              <a:xfrm>
                <a:off x="359531" y="1319487"/>
                <a:ext cx="8381210" cy="1133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caso em que os dados forem usados como argumento de funções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4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pt-B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etc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BF05478-9434-413E-9DE2-CFBF3AA07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1" y="1319487"/>
                <a:ext cx="8381210" cy="1133965"/>
              </a:xfrm>
              <a:prstGeom prst="rect">
                <a:avLst/>
              </a:prstGeom>
              <a:blipFill>
                <a:blip r:embed="rId2"/>
                <a:stretch>
                  <a:fillRect l="-1059" r="-1059" b="-1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0543A409-C381-4297-9854-C6253588F11A}"/>
                  </a:ext>
                </a:extLst>
              </p:cNvPr>
              <p:cNvSpPr/>
              <p:nvPr/>
            </p:nvSpPr>
            <p:spPr>
              <a:xfrm>
                <a:off x="477802" y="2585629"/>
                <a:ext cx="8188395" cy="12020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75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sz="375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75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75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pt-BR" sz="375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BR" sz="375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7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7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7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37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75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3750" i="1">
                                      <a:latin typeface="Cambria Math" panose="02040503050406030204" pitchFamily="18" charset="0"/>
                                    </a:rPr>
                                    <m:t>𝑠𝑢𝑝</m:t>
                                  </m:r>
                                </m:sub>
                              </m:sSub>
                              <m:r>
                                <a:rPr lang="pt-BR" sz="37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375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3750" i="1">
                                  <a:latin typeface="Cambria Math" panose="02040503050406030204" pitchFamily="18" charset="0"/>
                                </a:rPr>
                                <m:t>𝑖𝑛𝑓</m:t>
                              </m:r>
                            </m:sub>
                          </m:sSub>
                        </m:num>
                        <m:den>
                          <m:r>
                            <a:rPr lang="pt-BR" sz="375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3750" i="1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pt-BR" sz="37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7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37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75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3750" i="1">
                                      <a:latin typeface="Cambria Math" panose="02040503050406030204" pitchFamily="18" charset="0"/>
                                    </a:rPr>
                                    <m:t>𝑠𝑢𝑝</m:t>
                                  </m:r>
                                </m:sub>
                              </m:sSub>
                              <m:r>
                                <a:rPr lang="pt-BR" sz="375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75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3750" i="1">
                                  <a:latin typeface="Cambria Math" panose="02040503050406030204" pitchFamily="18" charset="0"/>
                                </a:rPr>
                                <m:t>𝑖𝑛𝑓</m:t>
                              </m:r>
                            </m:sub>
                          </m:sSub>
                        </m:num>
                        <m:den>
                          <m:r>
                            <a:rPr lang="pt-BR" sz="375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750" dirty="0"/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0543A409-C381-4297-9854-C6253588F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02" y="2585629"/>
                <a:ext cx="8188395" cy="1202060"/>
              </a:xfrm>
              <a:prstGeom prst="rect">
                <a:avLst/>
              </a:prstGeom>
              <a:blipFill>
                <a:blip r:embed="rId3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4A9ED414-9C4B-4453-B226-80AB14E5D4C7}"/>
                  </a:ext>
                </a:extLst>
              </p:cNvPr>
              <p:cNvSpPr txBox="1"/>
              <p:nvPr/>
            </p:nvSpPr>
            <p:spPr>
              <a:xfrm>
                <a:off x="359531" y="4296814"/>
                <a:ext cx="8396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/>
                <a:r>
                  <a:rPr lang="pt-BR" sz="2400" i="1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Exemplo: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30,0±0,2</m:t>
                            </m:r>
                          </m:e>
                        </m:d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e>
                    </m:func>
                  </m:oMath>
                </a14:m>
                <a:endParaRPr lang="pt-BR" sz="24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4A9ED414-9C4B-4453-B226-80AB14E5D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1" y="4296814"/>
                <a:ext cx="8396829" cy="461665"/>
              </a:xfrm>
              <a:prstGeom prst="rect">
                <a:avLst/>
              </a:prstGeom>
              <a:blipFill>
                <a:blip r:embed="rId4"/>
                <a:stretch>
                  <a:fillRect l="-1057" t="-7895" b="-34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87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Teoria de Erros e Medidas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00FD-19E1-6E4A-98E0-06AF97B355E1}" type="datetime1">
              <a:rPr lang="pt-BR" smtClean="0"/>
              <a:t>16/03/2020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1143001" y="1542213"/>
            <a:ext cx="162545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75">
                <a:latin typeface="Arial" pitchFamily="34" charset="0"/>
              </a:rPr>
              <a:t> </a:t>
            </a:r>
            <a:endParaRPr lang="fr-FR" sz="1350">
              <a:latin typeface="Arial" pitchFamily="34" charset="0"/>
            </a:endParaRPr>
          </a:p>
        </p:txBody>
      </p:sp>
      <p:sp>
        <p:nvSpPr>
          <p:cNvPr id="814090" name="Rectangle 10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814092" name="Rectangle 1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4415" name="Rectangle 47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6422" name="Rectangle 6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6424" name="Rectangle 8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6427" name="Rectangle 11"/>
          <p:cNvSpPr>
            <a:spLocks noChangeArrowheads="1"/>
          </p:cNvSpPr>
          <p:nvPr/>
        </p:nvSpPr>
        <p:spPr bwMode="auto">
          <a:xfrm>
            <a:off x="1143001" y="89020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956428" name="Rectangle 12"/>
          <p:cNvSpPr>
            <a:spLocks noChangeArrowheads="1"/>
          </p:cNvSpPr>
          <p:nvPr/>
        </p:nvSpPr>
        <p:spPr bwMode="auto">
          <a:xfrm>
            <a:off x="1143001" y="1162758"/>
            <a:ext cx="232178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indent="336947" fontAlgn="base">
              <a:spcBef>
                <a:spcPct val="0"/>
              </a:spcBef>
              <a:spcAft>
                <a:spcPct val="0"/>
              </a:spcAft>
              <a:tabLst>
                <a:tab pos="2162175" algn="ctr"/>
                <a:tab pos="4324350" algn="r"/>
              </a:tabLst>
            </a:pPr>
            <a:r>
              <a:rPr lang="pt-BR" sz="900"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endParaRPr lang="pt-BR" sz="900">
              <a:latin typeface="Arial" pitchFamily="34" charset="0"/>
              <a:ea typeface="Times New Roman" pitchFamily="18" charset="0"/>
            </a:endParaRPr>
          </a:p>
          <a:p>
            <a:pPr indent="336947" eaLnBrk="0" fontAlgn="base" hangingPunct="0">
              <a:spcBef>
                <a:spcPct val="0"/>
              </a:spcBef>
              <a:spcAft>
                <a:spcPct val="0"/>
              </a:spcAft>
              <a:tabLst>
                <a:tab pos="2162175" algn="ctr"/>
                <a:tab pos="4324350" algn="r"/>
              </a:tabLst>
            </a:pPr>
            <a:r>
              <a:rPr lang="pt-BR" sz="900">
                <a:latin typeface="Arial" pitchFamily="34" charset="0"/>
                <a:ea typeface="Times New Roman" pitchFamily="18" charset="0"/>
              </a:rPr>
              <a:t>	</a:t>
            </a:r>
            <a:endParaRPr lang="pt-BR" sz="1350">
              <a:latin typeface="Arial" pitchFamily="34" charset="0"/>
            </a:endParaRPr>
          </a:p>
        </p:txBody>
      </p:sp>
      <p:sp>
        <p:nvSpPr>
          <p:cNvPr id="956429" name="Rectangle 13"/>
          <p:cNvSpPr>
            <a:spLocks noChangeArrowheads="1"/>
          </p:cNvSpPr>
          <p:nvPr/>
        </p:nvSpPr>
        <p:spPr bwMode="auto">
          <a:xfrm>
            <a:off x="1143001" y="1592219"/>
            <a:ext cx="162545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75">
                <a:latin typeface="Arial" pitchFamily="34" charset="0"/>
              </a:rPr>
              <a:t> </a:t>
            </a:r>
            <a:endParaRPr lang="fr-FR" sz="1350">
              <a:latin typeface="Arial" pitchFamily="34" charset="0"/>
            </a:endParaRPr>
          </a:p>
        </p:txBody>
      </p:sp>
      <p:sp>
        <p:nvSpPr>
          <p:cNvPr id="957449" name="Rectangle 9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24" name="CaixaDeTexto 23"/>
          <p:cNvSpPr txBox="1"/>
          <p:nvPr/>
        </p:nvSpPr>
        <p:spPr>
          <a:xfrm>
            <a:off x="1211194" y="3451196"/>
            <a:ext cx="2755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facilitar a vida:</a:t>
            </a:r>
            <a:endParaRPr lang="pt-BR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3158" name="Rectangle 6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073161" name="Rectangle 9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pic>
        <p:nvPicPr>
          <p:cNvPr id="2" name="Imagem 1">
            <a:hlinkClick r:id="rId2" action="ppaction://hlinkfile"/>
            <a:extLst>
              <a:ext uri="{FF2B5EF4-FFF2-40B4-BE49-F238E27FC236}">
                <a16:creationId xmlns:a16="http://schemas.microsoft.com/office/drawing/2014/main" id="{A022A648-F2FA-46E9-A6F8-B25CA8C77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0" t="6909" r="74215" b="50000"/>
          <a:stretch/>
        </p:blipFill>
        <p:spPr>
          <a:xfrm>
            <a:off x="4572000" y="2016940"/>
            <a:ext cx="3686531" cy="3690125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E8D625B1-705F-4442-949C-695CAE56A68A}"/>
              </a:ext>
            </a:extLst>
          </p:cNvPr>
          <p:cNvSpPr txBox="1"/>
          <p:nvPr/>
        </p:nvSpPr>
        <p:spPr>
          <a:xfrm>
            <a:off x="444909" y="719277"/>
            <a:ext cx="8254182" cy="501048"/>
          </a:xfrm>
          <a:prstGeom prst="rect">
            <a:avLst/>
          </a:prstGeom>
          <a:noFill/>
          <a:ln/>
          <a:scene3d>
            <a:camera prst="orthographicFront"/>
            <a:lightRig rig="soft" dir="t">
              <a:rot lat="0" lon="0" rev="16800000"/>
            </a:lightRig>
          </a:scene3d>
          <a:sp3d>
            <a:bevelT/>
          </a:sp3d>
        </p:spPr>
        <p:txBody>
          <a:bodyPr vert="horz" wrap="none" lIns="67866" tIns="33338" rIns="67866" bIns="33338" anchor="ctr">
            <a:noAutofit/>
            <a:sp3d prstMaterial="softEdge">
              <a:bevelT w="38100" h="38100"/>
            </a:sp3d>
          </a:bodyPr>
          <a:lstStyle>
            <a:defPPr>
              <a:defRPr lang="en-US"/>
            </a:defPPr>
            <a:lvl1pPr algn="just">
              <a:spcBef>
                <a:spcPct val="0"/>
              </a:spcBef>
              <a:defRPr sz="2400" b="1">
                <a:ln w="6350">
                  <a:noFill/>
                </a:ln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  <a:ea typeface="+mj-ea"/>
                <a:cs typeface="+mj-cs"/>
              </a:defRPr>
            </a:lvl1pPr>
          </a:lstStyle>
          <a:p>
            <a:r>
              <a:rPr lang="pt-BR" dirty="0"/>
              <a:t> Multiplicação, divisão, radiciação e potenciação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EEFD4B2C-60DE-3242-BDCB-9771070EFDBF}"/>
                  </a:ext>
                </a:extLst>
              </p:cNvPr>
              <p:cNvSpPr/>
              <p:nvPr/>
            </p:nvSpPr>
            <p:spPr>
              <a:xfrm>
                <a:off x="3410235" y="1268010"/>
                <a:ext cx="2356414" cy="478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pt-BR" sz="240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EEFD4B2C-60DE-3242-BDCB-9771070EF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235" y="1268010"/>
                <a:ext cx="2356414" cy="4789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484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Text Box 4">
            <a:extLst>
              <a:ext uri="{FF2B5EF4-FFF2-40B4-BE49-F238E27FC236}">
                <a16:creationId xmlns:a16="http://schemas.microsoft.com/office/drawing/2014/main" id="{11CCEA57-01E2-4303-9667-AF3CED574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7777" y="788138"/>
            <a:ext cx="2261282" cy="50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940" tIns="35471" rIns="70940" bIns="35471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789" b="1">
                <a:solidFill>
                  <a:schemeClr val="bg1"/>
                </a:solidFill>
              </a:rPr>
              <a:t>Bibliografia</a:t>
            </a:r>
          </a:p>
        </p:txBody>
      </p:sp>
      <p:sp>
        <p:nvSpPr>
          <p:cNvPr id="161797" name="Rectangle 7">
            <a:extLst>
              <a:ext uri="{FF2B5EF4-FFF2-40B4-BE49-F238E27FC236}">
                <a16:creationId xmlns:a16="http://schemas.microsoft.com/office/drawing/2014/main" id="{05990A40-88FB-47A9-837F-2BB0A5297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5" y="788138"/>
            <a:ext cx="8352929" cy="561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0940" tIns="35471" rIns="70940" bIns="35471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altLang="pt-B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Bibliografia básica</a:t>
            </a:r>
          </a:p>
          <a:p>
            <a:pPr algn="just" eaLnBrk="1" hangingPunct="1"/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Tipler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P.A.; Mosca, G.; Física para Cientistas e Engenheiros: Mecânica, Oscilações e Ondas, Termodinâmica, vol.1, 6.Ed., Rio de Janeiro: Livros Técnicos e Científicos, 2006. (</a:t>
            </a: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Seções 1.1-1.5</a:t>
            </a:r>
            <a:r>
              <a:rPr lang="pt-BR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pt-BR" altLang="pt-B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Bibliografia complementar</a:t>
            </a:r>
          </a:p>
          <a:p>
            <a:pPr eaLnBrk="1" hangingPunct="1"/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Halliday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D.; </a:t>
            </a:r>
            <a:r>
              <a:rPr lang="pt-BR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Resnick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R.; WALKER, J.; Fundamentos de Física. vol. 1, 8.Ed., Rio de Janeiro: Livros Técnicos e Científicos, 2009. (</a:t>
            </a: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Seções 1.1-1.7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 eaLnBrk="1" hangingPunct="1"/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Serway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R.A.; </a:t>
            </a:r>
            <a:r>
              <a:rPr lang="pt-BR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Jewett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Jr. J.W.; Princípios de Física: Mecânica Clássica, 1.Ed., São Paulo: </a:t>
            </a:r>
            <a:r>
              <a:rPr lang="pt-BR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Cengage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Learning, 2001. (</a:t>
            </a: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Seções 1.3-1.6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35521A1-0C8A-4A0F-8CF7-ADB9BBCC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F4BE12-DDA1-4A13-9064-637156B8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CEF6-C2F5-CB43-B9F1-49628A31EDFB}" type="datetime1">
              <a:rPr lang="pt-BR" smtClean="0"/>
              <a:t>16/03/2020</a:t>
            </a:fld>
            <a:endParaRPr lang="fr-F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401FF4-BB74-4B59-8805-6D20CD8C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E974BB-AD95-4660-BE76-B32648AD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0F6E-BE5E-46B8-A387-8FA93C3C9AF4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03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Revisão algarísmos significativos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395536" y="908720"/>
                <a:ext cx="8334926" cy="5443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OPERAÇÃO DE MULTIPLICAÇÃO OU DIVISÃO </a:t>
                </a:r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itchFamily="2" charset="2"/>
                  <a:buChar char="à"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Multiplicação </a:t>
                </a:r>
              </a:p>
              <a:p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18,56 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6,82</m:t>
                    </m:r>
                  </m:oMath>
                </a14:m>
                <a:r>
                  <a:rPr lang="pt-BR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itchFamily="2" charset="2"/>
                  <a:buChar char="à"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Divisão</a:t>
                </a:r>
              </a:p>
              <a:p>
                <a:pPr marL="342900" indent="-342900">
                  <a:buFont typeface="Wingdings" pitchFamily="2" charset="2"/>
                  <a:buChar char="à"/>
                </a:pPr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pt-BR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8,</m:t>
                        </m:r>
                        <m:r>
                          <a:rPr lang="pt-BR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num>
                      <m:den>
                        <m:r>
                          <a:rPr lang="pt-BR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3,2</m:t>
                        </m:r>
                      </m:den>
                    </m:f>
                  </m:oMath>
                </a14:m>
                <a:r>
                  <a:rPr lang="pt-BR" sz="33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pt-BR" sz="3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BR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3,2</m:t>
                        </m:r>
                      </m:num>
                      <m:den>
                        <m:r>
                          <a:rPr lang="pt-BR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68,32</m:t>
                        </m:r>
                      </m:den>
                    </m:f>
                  </m:oMath>
                </a14:m>
                <a:r>
                  <a:rPr lang="pt-BR" sz="33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08720"/>
                <a:ext cx="8334926" cy="5443670"/>
              </a:xfrm>
              <a:prstGeom prst="rect">
                <a:avLst/>
              </a:prstGeom>
              <a:blipFill>
                <a:blip r:embed="rId8"/>
                <a:stretch>
                  <a:fillRect l="-1065" t="-11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177734" y="2376504"/>
                <a:ext cx="4842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=127 </m:t>
                    </m:r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(três algarismos significativos)</a:t>
                </a: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734" y="2376504"/>
                <a:ext cx="4842538" cy="461665"/>
              </a:xfrm>
              <a:prstGeom prst="rect">
                <a:avLst/>
              </a:prstGeom>
              <a:blipFill>
                <a:blip r:embed="rId3"/>
                <a:stretch>
                  <a:fillRect t="-8108" r="-1305" b="-297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1331640" y="4027926"/>
                <a:ext cx="4842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=21</m:t>
                    </m:r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(dois algarismos significativos)</a:t>
                </a: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027926"/>
                <a:ext cx="4842538" cy="461665"/>
              </a:xfrm>
              <a:prstGeom prst="rect">
                <a:avLst/>
              </a:prstGeom>
              <a:blipFill>
                <a:blip r:embed="rId6"/>
                <a:stretch>
                  <a:fillRect t="-7895" b="-26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325922" y="5126792"/>
                <a:ext cx="6210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0,047</m:t>
                    </m:r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(dois algarismos significativos)</a:t>
                </a: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922" y="5126792"/>
                <a:ext cx="6210690" cy="461665"/>
              </a:xfrm>
              <a:prstGeom prst="rect">
                <a:avLst/>
              </a:prstGeom>
              <a:blipFill>
                <a:blip r:embed="rId10"/>
                <a:stretch>
                  <a:fillRect t="-10811" b="-297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9E0197-484E-EF40-82D5-D4F3B356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B315-7570-4F4E-9A1A-7AAB8E68E3AE}" type="datetime1">
              <a:rPr lang="pt-BR" smtClean="0"/>
              <a:t>16/03/2020</a:t>
            </a:fld>
            <a:endParaRPr lang="fr-F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E8013A3-0AB5-5442-8810-CC88125B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B672A75-D4EB-D847-86C2-FD736195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0F6E-BE5E-46B8-A387-8FA93C3C9AF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97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Revisão algarísmos significativos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95535" y="804474"/>
            <a:ext cx="8352929" cy="40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medida dos lados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uma placa retangular obtivemos os seguintes resultados, supostos merecedores da mesma confiança. </a:t>
            </a: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Lado 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20.25cm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Lado 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9.8cm; </a:t>
            </a:r>
          </a:p>
          <a:p>
            <a:pPr algn="just">
              <a:lnSpc>
                <a:spcPct val="12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Determine: </a:t>
            </a:r>
          </a:p>
          <a:p>
            <a:pPr marL="257175" indent="-257175" algn="just">
              <a:lnSpc>
                <a:spcPct val="120000"/>
              </a:lnSpc>
              <a:buAutoNum type="alphaLcParenR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maneira correta de se exprimir o lados 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57175" indent="-257175" algn="just">
              <a:lnSpc>
                <a:spcPct val="120000"/>
              </a:lnSpc>
              <a:buAutoNum type="alphaLcParenR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o perímetro da placa</a:t>
            </a:r>
          </a:p>
          <a:p>
            <a:pPr marL="257175" indent="-257175" algn="just">
              <a:lnSpc>
                <a:spcPct val="120000"/>
              </a:lnSpc>
              <a:buAutoNum type="alphaLcParenR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a área da placa 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FED0ACA-4277-174D-A855-B935109F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1EE2-713A-7840-B113-DCA9BB43AD93}" type="datetime1">
              <a:rPr lang="pt-BR" smtClean="0"/>
              <a:t>16/03/2020</a:t>
            </a:fld>
            <a:endParaRPr lang="fr-F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70F60E-6BB6-2442-A484-CD387384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670D84-7038-6A47-AD82-DDB453A8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0F6E-BE5E-46B8-A387-8FA93C3C9AF4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5914804-C1B3-8547-BF30-7B8110D642A6}"/>
              </a:ext>
            </a:extLst>
          </p:cNvPr>
          <p:cNvSpPr/>
          <p:nvPr/>
        </p:nvSpPr>
        <p:spPr>
          <a:xfrm>
            <a:off x="4915350" y="4509320"/>
            <a:ext cx="3600000" cy="1800000"/>
          </a:xfrm>
          <a:prstGeom prst="rect">
            <a:avLst/>
          </a:prstGeom>
          <a:solidFill>
            <a:srgbClr val="0000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D864D2A-0AED-C94D-AB27-F032725E610E}"/>
              </a:ext>
            </a:extLst>
          </p:cNvPr>
          <p:cNvSpPr txBox="1"/>
          <p:nvPr/>
        </p:nvSpPr>
        <p:spPr>
          <a:xfrm>
            <a:off x="6537702" y="40474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A4B9EF7-A6B3-AF48-9BF3-B99CBDBA958C}"/>
              </a:ext>
            </a:extLst>
          </p:cNvPr>
          <p:cNvCxnSpPr/>
          <p:nvPr/>
        </p:nvCxnSpPr>
        <p:spPr>
          <a:xfrm>
            <a:off x="6876256" y="4336875"/>
            <a:ext cx="1586374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6394431-E861-DD48-AE90-8B36C1CC9BBE}"/>
              </a:ext>
            </a:extLst>
          </p:cNvPr>
          <p:cNvCxnSpPr>
            <a:cxnSpLocks/>
          </p:cNvCxnSpPr>
          <p:nvPr/>
        </p:nvCxnSpPr>
        <p:spPr>
          <a:xfrm flipH="1" flipV="1">
            <a:off x="4883060" y="4338872"/>
            <a:ext cx="1648356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E2D5DA6-A652-F64E-A551-654C3461A5CD}"/>
              </a:ext>
            </a:extLst>
          </p:cNvPr>
          <p:cNvSpPr txBox="1"/>
          <p:nvPr/>
        </p:nvSpPr>
        <p:spPr>
          <a:xfrm>
            <a:off x="4533022" y="509557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pt-B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DD8F953-9851-534D-85A4-36DDF88A9000}"/>
              </a:ext>
            </a:extLst>
          </p:cNvPr>
          <p:cNvCxnSpPr>
            <a:cxnSpLocks/>
          </p:cNvCxnSpPr>
          <p:nvPr/>
        </p:nvCxnSpPr>
        <p:spPr>
          <a:xfrm>
            <a:off x="4716016" y="5557241"/>
            <a:ext cx="0" cy="752079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E694FB3-0F95-264A-B8F0-BD3C7B357FB0}"/>
              </a:ext>
            </a:extLst>
          </p:cNvPr>
          <p:cNvCxnSpPr>
            <a:cxnSpLocks/>
          </p:cNvCxnSpPr>
          <p:nvPr/>
        </p:nvCxnSpPr>
        <p:spPr>
          <a:xfrm flipV="1">
            <a:off x="4716016" y="4509320"/>
            <a:ext cx="0" cy="5862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9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Teoria</a:t>
            </a:r>
            <a:r>
              <a:rPr lang="en-US" dirty="0"/>
              <a:t> de </a:t>
            </a:r>
            <a:r>
              <a:rPr lang="en-US" dirty="0" err="1"/>
              <a:t>Erros</a:t>
            </a:r>
            <a:r>
              <a:rPr lang="en-US" dirty="0"/>
              <a:t> e </a:t>
            </a:r>
            <a:r>
              <a:rPr lang="en-US" dirty="0" err="1"/>
              <a:t>Medidas</a:t>
            </a:r>
            <a:endParaRPr lang="en-US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B487-D2A6-9040-854F-FB727876E553}" type="datetime1">
              <a:rPr lang="pt-BR" smtClean="0"/>
              <a:pPr/>
              <a:t>16/03/2020</a:t>
            </a:fld>
            <a:endParaRPr lang="fr-F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Física</a:t>
            </a:r>
            <a:r>
              <a:rPr lang="fr-FR" dirty="0"/>
              <a:t> </a:t>
            </a:r>
            <a:r>
              <a:rPr lang="fr-FR" dirty="0" err="1"/>
              <a:t>Experimental</a:t>
            </a:r>
            <a:r>
              <a:rPr lang="fr-FR" dirty="0"/>
              <a:t> I</a:t>
            </a:r>
          </a:p>
        </p:txBody>
      </p:sp>
      <p:sp>
        <p:nvSpPr>
          <p:cNvPr id="1638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7D7F-9E25-4C77-A524-20563648FD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95537" y="1648694"/>
            <a:ext cx="8352927" cy="3148458"/>
          </a:xfrm>
        </p:spPr>
        <p:txBody>
          <a:bodyPr>
            <a:noAutofit/>
          </a:bodyPr>
          <a:lstStyle/>
          <a:p>
            <a:pPr marL="358775" indent="-349250" algn="just">
              <a:lnSpc>
                <a:spcPct val="120000"/>
              </a:lnSpc>
              <a:buClr>
                <a:srgbClr val="932968"/>
              </a:buClr>
              <a:buSzPct val="100000"/>
              <a:buFont typeface="Wingdings" pitchFamily="2" charset="2"/>
              <a:buChar char="ü"/>
              <a:defRPr/>
            </a:pPr>
            <a:r>
              <a:rPr lang="pt-BR" sz="2400" dirty="0">
                <a:ln w="6350">
                  <a:noFill/>
                </a:ln>
                <a:solidFill>
                  <a:srgbClr val="932968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  <a:ea typeface="+mj-ea"/>
                <a:cs typeface="+mj-cs"/>
              </a:rPr>
              <a:t>Medidas diretas: </a:t>
            </a:r>
            <a:r>
              <a:rPr lang="pt-BR" sz="2400" dirty="0"/>
              <a:t>resultado da leitura de uma magnitude diretamente no equipamento ou aparelho de medida.</a:t>
            </a:r>
          </a:p>
          <a:p>
            <a:pPr marL="358775" indent="-349250" algn="ctr">
              <a:lnSpc>
                <a:spcPct val="120000"/>
              </a:lnSpc>
              <a:buFont typeface="Wingdings" pitchFamily="2" charset="2"/>
              <a:buChar char="ü"/>
              <a:defRPr/>
            </a:pPr>
            <a:endParaRPr lang="pt-BR" sz="2400" dirty="0">
              <a:solidFill>
                <a:schemeClr val="bg2"/>
              </a:solidFill>
            </a:endParaRPr>
          </a:p>
          <a:p>
            <a:pPr marL="358775" indent="-349250" algn="just">
              <a:lnSpc>
                <a:spcPct val="120000"/>
              </a:lnSpc>
              <a:buClr>
                <a:srgbClr val="932968"/>
              </a:buClr>
              <a:buSzPct val="100000"/>
              <a:buFont typeface="Wingdings" pitchFamily="2" charset="2"/>
              <a:buChar char="ü"/>
              <a:defRPr/>
            </a:pPr>
            <a:r>
              <a:rPr lang="pt-BR" sz="2400" dirty="0">
                <a:ln w="6350">
                  <a:noFill/>
                </a:ln>
                <a:solidFill>
                  <a:srgbClr val="932968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</a:rPr>
              <a:t>Medidas indiretas: </a:t>
            </a:r>
            <a:r>
              <a:rPr lang="pt-BR" sz="2400" dirty="0"/>
              <a:t>é a resultante da aplicação de relações matemáticas para a obtenção de uma grandeza que esta vinculada a outra facilmente medida.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7" y="792602"/>
            <a:ext cx="3384375" cy="589364"/>
          </a:xfrm>
          <a:prstGeom prst="rect">
            <a:avLst/>
          </a:prstGeom>
          <a:noFill/>
          <a:ln/>
          <a:scene3d>
            <a:camera prst="orthographicFront"/>
            <a:lightRig rig="soft" dir="t">
              <a:rot lat="0" lon="0" rev="16800000"/>
            </a:lightRig>
          </a:scene3d>
          <a:sp3d>
            <a:bevelT/>
          </a:sp3d>
        </p:spPr>
        <p:txBody>
          <a:bodyPr vert="horz" wrap="square" lIns="67866" tIns="33338" rIns="67866" bIns="33338" anchor="ctr">
            <a:normAutofit fontScale="97500"/>
            <a:sp3d prstMaterial="softEdge">
              <a:bevelT w="38100" h="38100"/>
            </a:sp3d>
          </a:bodyPr>
          <a:lstStyle/>
          <a:p>
            <a:pPr algn="just">
              <a:spcBef>
                <a:spcPct val="0"/>
              </a:spcBef>
              <a:defRPr/>
            </a:pPr>
            <a:r>
              <a:rPr lang="en-US" sz="3000" b="1" dirty="0" err="1">
                <a:ln w="6350">
                  <a:noFill/>
                </a:ln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  <a:ea typeface="+mj-ea"/>
                <a:cs typeface="+mj-cs"/>
              </a:rPr>
              <a:t>Medidas</a:t>
            </a:r>
            <a:r>
              <a:rPr lang="en-US" sz="3000" b="1" dirty="0">
                <a:ln w="6350">
                  <a:noFill/>
                </a:ln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  <a:ea typeface="+mj-ea"/>
                <a:cs typeface="+mj-cs"/>
              </a:rPr>
              <a:t> </a:t>
            </a:r>
            <a:r>
              <a:rPr lang="en-US" sz="3000" b="1" dirty="0" err="1">
                <a:ln w="6350">
                  <a:noFill/>
                </a:ln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  <a:ea typeface="+mj-ea"/>
                <a:cs typeface="+mj-cs"/>
              </a:rPr>
              <a:t>Físicas</a:t>
            </a:r>
            <a:endParaRPr lang="en-US" sz="3000" b="1" dirty="0">
              <a:ln w="6350">
                <a:noFill/>
              </a:ln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Lucida Calligraphy" pitchFamily="66" charset="0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05213634-4567-4AAB-850A-3C624AD631E4}"/>
                  </a:ext>
                </a:extLst>
              </p:cNvPr>
              <p:cNvSpPr/>
              <p:nvPr/>
            </p:nvSpPr>
            <p:spPr>
              <a:xfrm>
                <a:off x="3876745" y="4887657"/>
                <a:ext cx="1390509" cy="959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sz="3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pt-BR" sz="30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05213634-4567-4AAB-850A-3C624AD63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745" y="4887657"/>
                <a:ext cx="1390509" cy="959686"/>
              </a:xfrm>
              <a:prstGeom prst="rect">
                <a:avLst/>
              </a:prstGeom>
              <a:blipFill>
                <a:blip r:embed="rId3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30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Teoria de Erros e Medidas</a:t>
            </a:r>
            <a:endParaRPr lang="en-US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501C-FADD-634D-BD5F-3DCDD1BFE823}" type="datetime1">
              <a:rPr lang="pt-BR" smtClean="0"/>
              <a:t>16/03/2020</a:t>
            </a:fld>
            <a:endParaRPr lang="fr-F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1638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7D7F-9E25-4C77-A524-20563648FD5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82950" y="692696"/>
            <a:ext cx="3052945" cy="589364"/>
          </a:xfrm>
          <a:prstGeom prst="rect">
            <a:avLst/>
          </a:prstGeom>
          <a:noFill/>
          <a:ln/>
          <a:scene3d>
            <a:camera prst="orthographicFront"/>
            <a:lightRig rig="soft" dir="t">
              <a:rot lat="0" lon="0" rev="16800000"/>
            </a:lightRig>
          </a:scene3d>
          <a:sp3d>
            <a:bevelT/>
          </a:sp3d>
        </p:spPr>
        <p:txBody>
          <a:bodyPr vert="horz" wrap="square" lIns="67866" tIns="33338" rIns="67866" bIns="33338" anchor="ctr">
            <a:normAutofit fontScale="90000"/>
            <a:sp3d prstMaterial="softEdge">
              <a:bevelT w="38100" h="38100"/>
            </a:sp3d>
          </a:bodyPr>
          <a:lstStyle>
            <a:defPPr>
              <a:defRPr lang="en-US"/>
            </a:defPPr>
            <a:lvl1pPr algn="just">
              <a:spcBef>
                <a:spcPct val="0"/>
              </a:spcBef>
              <a:defRPr sz="3000" b="1">
                <a:ln w="6350">
                  <a:noFill/>
                </a:ln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Erros</a:t>
            </a:r>
            <a:r>
              <a:rPr lang="en-US" dirty="0"/>
              <a:t> e </a:t>
            </a:r>
            <a:r>
              <a:rPr lang="en-US" dirty="0" err="1"/>
              <a:t>Desvios</a:t>
            </a:r>
            <a:endParaRPr lang="en-US" dirty="0"/>
          </a:p>
        </p:txBody>
      </p:sp>
      <p:sp>
        <p:nvSpPr>
          <p:cNvPr id="10" name="Triângulo retângulo 9"/>
          <p:cNvSpPr/>
          <p:nvPr/>
        </p:nvSpPr>
        <p:spPr>
          <a:xfrm>
            <a:off x="697550" y="1847218"/>
            <a:ext cx="2074249" cy="1758951"/>
          </a:xfrm>
          <a:prstGeom prst="rtTriangle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640178" y="1258841"/>
            <a:ext cx="5846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Quanto vale a soma dos ângulos de triângulo?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14757"/>
              </p:ext>
            </p:extLst>
          </p:nvPr>
        </p:nvGraphicFramePr>
        <p:xfrm>
          <a:off x="3491880" y="1924739"/>
          <a:ext cx="4954570" cy="1936309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1785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5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 dirty="0"/>
                        <a:t>S</a:t>
                      </a:r>
                      <a:endParaRPr lang="fr-FR" sz="15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 dirty="0"/>
                        <a:t>Soma dos ângulos</a:t>
                      </a:r>
                      <a:endParaRPr lang="fr-FR" sz="15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7144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 dirty="0"/>
                        <a:t>Diferença entre o</a:t>
                      </a:r>
                      <a:endParaRPr lang="fr-FR" sz="15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 dirty="0"/>
                        <a:t>Valor Obtido e o Valor Real</a:t>
                      </a:r>
                      <a:endParaRPr lang="fr-FR" sz="15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7144"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 dirty="0"/>
                        <a:t>179,8º</a:t>
                      </a:r>
                      <a:endParaRPr lang="fr-FR" sz="15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7144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 dirty="0"/>
                        <a:t>-0,2</a:t>
                      </a:r>
                      <a:endParaRPr lang="fr-FR" sz="15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7144"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9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/>
                        <a:t>180,4º</a:t>
                      </a:r>
                      <a:endParaRPr lang="fr-FR" sz="15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7144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 dirty="0"/>
                        <a:t>0,4</a:t>
                      </a:r>
                      <a:endParaRPr lang="fr-FR" sz="15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7144"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9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 dirty="0"/>
                        <a:t>180,0º</a:t>
                      </a:r>
                      <a:endParaRPr lang="fr-FR" sz="15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7144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 dirty="0"/>
                        <a:t>0,0</a:t>
                      </a:r>
                      <a:endParaRPr lang="fr-FR" sz="15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7144"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9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/>
                        <a:t>180,6º</a:t>
                      </a:r>
                      <a:endParaRPr lang="fr-FR" sz="15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7144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 dirty="0"/>
                        <a:t>0,6</a:t>
                      </a:r>
                      <a:endParaRPr lang="fr-FR" sz="15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7144"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9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 dirty="0"/>
                        <a:t>179,7º</a:t>
                      </a:r>
                      <a:endParaRPr lang="fr-FR" sz="15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7144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 dirty="0"/>
                        <a:t>-0,3</a:t>
                      </a:r>
                      <a:endParaRPr lang="fr-FR" sz="15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7144"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870415" y="3041111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180°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95537" y="4064632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condições normais de pressão mediu-se a temperatura da água em ebulição e obteve-se o valor 98,2 </a:t>
            </a:r>
            <a:r>
              <a:rPr lang="pt-BR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ºC</a:t>
            </a:r>
            <a:r>
              <a:rPr lang="pt-B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 diferença entre o valor obtido e o valor considerado verdadeiro dessa grandeza é -1,8 </a:t>
            </a:r>
            <a:r>
              <a:rPr lang="pt-BR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ºC</a:t>
            </a:r>
            <a:r>
              <a:rPr lang="pt-B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95536" y="5445224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Mediu-se com uma régua a aresta de um cubo e obteve-se o valor: 1,23 cm. Neste caso é conhecido o valor real desta grandeza? 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2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Teoria de Erros e Medidas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7200-361C-8748-B580-CCDF7E26AFB7}" type="datetime1">
              <a:rPr lang="pt-BR" smtClean="0"/>
              <a:t>16/03/2020</a:t>
            </a:fld>
            <a:endParaRPr lang="fr-F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1638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7D7F-9E25-4C77-A524-20563648FD5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CaixaDeTexto 10"/>
          <p:cNvSpPr txBox="1"/>
          <p:nvPr/>
        </p:nvSpPr>
        <p:spPr>
          <a:xfrm>
            <a:off x="395536" y="1273123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2400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Algumas grandezas possuem seus valores reais conhecidos e outras não. Quando conhecemos o valor real de uma grandeza e experimentalmente encontramos um resultado diferente, dizemos que o valor obtido está afetado de um erro, o qual pode ser definido como: </a:t>
            </a:r>
            <a:endParaRPr lang="pt-BR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95536" y="3577998"/>
            <a:ext cx="8352928" cy="830997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1000">
                <a:schemeClr val="accent1">
                  <a:lumMod val="40000"/>
                  <a:lumOff val="60000"/>
                </a:schemeClr>
              </a:gs>
              <a:gs pos="99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 </a:t>
            </a:r>
            <a:r>
              <a:rPr lang="pt-B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</a:t>
            </a:r>
            <a:r>
              <a:rPr lang="pt-B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Diferença entre um valor observado (</a:t>
            </a:r>
            <a:r>
              <a:rPr lang="pt-BR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V</a:t>
            </a:r>
            <a:r>
              <a:rPr lang="pt-BR" sz="2400" i="1" baseline="-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obs</a:t>
            </a:r>
            <a:r>
              <a:rPr lang="pt-B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) ao se medir uma grandeza e o valor real (</a:t>
            </a:r>
            <a:r>
              <a:rPr lang="pt-BR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V</a:t>
            </a:r>
            <a:r>
              <a:rPr lang="pt-BR" sz="2400" i="1" baseline="-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Real</a:t>
            </a:r>
            <a:r>
              <a:rPr lang="pt-B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) ou correto da mesma. </a:t>
            </a:r>
            <a:r>
              <a:rPr lang="pt-B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1143001" y="1542213"/>
            <a:ext cx="162545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75">
                <a:latin typeface="Arial" pitchFamily="34" charset="0"/>
              </a:rPr>
              <a:t> </a:t>
            </a:r>
            <a:endParaRPr lang="fr-FR" sz="1350"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324F4D76-0E13-49F1-8B7B-C50E371AC9AF}"/>
                  </a:ext>
                </a:extLst>
              </p:cNvPr>
              <p:cNvSpPr/>
              <p:nvPr/>
            </p:nvSpPr>
            <p:spPr>
              <a:xfrm>
                <a:off x="2794077" y="4882472"/>
                <a:ext cx="3555845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000" i="1">
                          <a:latin typeface="Cambria Math" panose="02040503050406030204" pitchFamily="18" charset="0"/>
                        </a:rPr>
                        <m:t>𝐸𝑟𝑟𝑜</m:t>
                      </m:r>
                      <m:r>
                        <a:rPr lang="pt-BR" sz="3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pt-BR" sz="30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𝑅𝑒𝑎𝑙</m:t>
                          </m:r>
                        </m:sub>
                      </m:sSub>
                    </m:oMath>
                  </m:oMathPara>
                </a14:m>
                <a:endParaRPr lang="pt-BR" sz="30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324F4D76-0E13-49F1-8B7B-C50E371AC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77" y="4882472"/>
                <a:ext cx="3555845" cy="553998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2">
            <a:extLst>
              <a:ext uri="{FF2B5EF4-FFF2-40B4-BE49-F238E27FC236}">
                <a16:creationId xmlns:a16="http://schemas.microsoft.com/office/drawing/2014/main" id="{140518DD-806A-1C4F-83DA-D4B3945B7410}"/>
              </a:ext>
            </a:extLst>
          </p:cNvPr>
          <p:cNvSpPr txBox="1">
            <a:spLocks noChangeArrowheads="1"/>
          </p:cNvSpPr>
          <p:nvPr/>
        </p:nvSpPr>
        <p:spPr>
          <a:xfrm>
            <a:off x="582950" y="692696"/>
            <a:ext cx="3052945" cy="589364"/>
          </a:xfrm>
          <a:prstGeom prst="rect">
            <a:avLst/>
          </a:prstGeom>
          <a:noFill/>
          <a:ln/>
          <a:scene3d>
            <a:camera prst="orthographicFront"/>
            <a:lightRig rig="soft" dir="t">
              <a:rot lat="0" lon="0" rev="16800000"/>
            </a:lightRig>
          </a:scene3d>
          <a:sp3d>
            <a:bevelT/>
          </a:sp3d>
        </p:spPr>
        <p:txBody>
          <a:bodyPr vert="horz" wrap="square" lIns="67866" tIns="33338" rIns="67866" bIns="33338" anchor="ctr">
            <a:normAutofit fontScale="90000"/>
            <a:sp3d prstMaterial="softEdge">
              <a:bevelT w="38100" h="38100"/>
            </a:sp3d>
          </a:bodyPr>
          <a:lstStyle>
            <a:defPPr>
              <a:defRPr lang="en-US"/>
            </a:defPPr>
            <a:lvl1pPr algn="just">
              <a:spcBef>
                <a:spcPct val="0"/>
              </a:spcBef>
              <a:defRPr sz="3000" b="1">
                <a:ln w="6350">
                  <a:noFill/>
                </a:ln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Erros</a:t>
            </a:r>
            <a:r>
              <a:rPr lang="en-US" dirty="0"/>
              <a:t> e </a:t>
            </a:r>
            <a:r>
              <a:rPr lang="en-US" dirty="0" err="1"/>
              <a:t>Desvios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5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Teoria de Erros e Medidas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F35B-EBEF-F243-AEBE-D64509DC8C38}" type="datetime1">
              <a:rPr lang="pt-BR" smtClean="0"/>
              <a:t>16/03/2020</a:t>
            </a:fld>
            <a:endParaRPr lang="fr-F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Física Experimental I</a:t>
            </a:r>
            <a:endParaRPr lang="pt-BR" dirty="0"/>
          </a:p>
        </p:txBody>
      </p:sp>
      <p:sp>
        <p:nvSpPr>
          <p:cNvPr id="1638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7D7F-9E25-4C77-A524-20563648FD5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CaixaDeTexto 10"/>
          <p:cNvSpPr txBox="1"/>
          <p:nvPr/>
        </p:nvSpPr>
        <p:spPr>
          <a:xfrm>
            <a:off x="403784" y="1299838"/>
            <a:ext cx="8370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Conhecemos sempre o valor </a:t>
            </a:r>
            <a:r>
              <a:rPr lang="pt-BR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maioria das grandezas físicas?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03784" y="4437112"/>
            <a:ext cx="8336432" cy="1200329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1000">
                <a:schemeClr val="accent1">
                  <a:lumMod val="40000"/>
                  <a:lumOff val="60000"/>
                </a:schemeClr>
              </a:gs>
              <a:gs pos="99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DESVIO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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Diferença entre um valor observado (</a:t>
            </a:r>
            <a:r>
              <a:rPr lang="pt-BR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V</a:t>
            </a:r>
            <a:r>
              <a:rPr lang="pt-BR" sz="2400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obs</a:t>
            </a:r>
            <a:r>
              <a:rPr lang="pt-B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) ao se medir uma grandeza e o valor adotado (</a:t>
            </a:r>
            <a:r>
              <a:rPr lang="pt-BR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V</a:t>
            </a:r>
            <a:r>
              <a:rPr lang="pt-BR" sz="2400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adot</a:t>
            </a:r>
            <a:r>
              <a:rPr lang="pt-B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) que mais se aproxima teoricamente do valor Real</a:t>
            </a:r>
            <a:endParaRPr lang="pt-BR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1143001" y="1542213"/>
            <a:ext cx="162545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75">
                <a:latin typeface="Arial" pitchFamily="34" charset="0"/>
              </a:rPr>
              <a:t> </a:t>
            </a:r>
            <a:endParaRPr lang="fr-FR" sz="1350">
              <a:latin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03784" y="3514490"/>
            <a:ext cx="8370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Nestas condições tem sentido falar-se no verdadeiro valor de uma grandeza?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403784" y="2550830"/>
            <a:ext cx="4029422" cy="461665"/>
            <a:chOff x="686703" y="2739609"/>
            <a:chExt cx="5372563" cy="615554"/>
          </a:xfrm>
        </p:grpSpPr>
        <p:sp>
          <p:nvSpPr>
            <p:cNvPr id="12" name="Retângulo 11"/>
            <p:cNvSpPr/>
            <p:nvPr/>
          </p:nvSpPr>
          <p:spPr>
            <a:xfrm>
              <a:off x="686703" y="2739609"/>
              <a:ext cx="4729621" cy="615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aceleração da gravidade</a:t>
              </a:r>
              <a:endParaRPr lang="fr-FR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Seta para a direita 13"/>
            <p:cNvSpPr/>
            <p:nvPr/>
          </p:nvSpPr>
          <p:spPr>
            <a:xfrm>
              <a:off x="5416325" y="2933373"/>
              <a:ext cx="642941" cy="285465"/>
            </a:xfrm>
            <a:prstGeom prst="rightArrow">
              <a:avLst/>
            </a:prstGeom>
            <a:solidFill>
              <a:schemeClr val="accent2"/>
            </a:solidFill>
            <a:ln w="12700">
              <a:solidFill>
                <a:schemeClr val="accent2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Retângulo 16"/>
          <p:cNvSpPr/>
          <p:nvPr/>
        </p:nvSpPr>
        <p:spPr>
          <a:xfrm>
            <a:off x="4496995" y="2227665"/>
            <a:ext cx="4179462" cy="1107996"/>
          </a:xfrm>
          <a:prstGeom prst="rect">
            <a:avLst/>
          </a:prstGeom>
          <a:gradFill>
            <a:gsLst>
              <a:gs pos="3000">
                <a:schemeClr val="accent1">
                  <a:lumMod val="20000"/>
                  <a:lumOff val="80000"/>
                </a:schemeClr>
              </a:gs>
              <a:gs pos="51000">
                <a:schemeClr val="accent1">
                  <a:lumMod val="40000"/>
                  <a:lumOff val="60000"/>
                </a:schemeClr>
              </a:gs>
              <a:gs pos="99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lvl="0" algn="ctr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absoluto ou aquele que mais se aproxima do que pode ser considerado seu valor real? </a:t>
            </a:r>
            <a:endParaRPr lang="fr-F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8E37D994-E095-45CE-B764-BBF638775124}"/>
                  </a:ext>
                </a:extLst>
              </p:cNvPr>
              <p:cNvSpPr/>
              <p:nvPr/>
            </p:nvSpPr>
            <p:spPr>
              <a:xfrm>
                <a:off x="2615983" y="5801790"/>
                <a:ext cx="3946530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000" i="1">
                          <a:latin typeface="Cambria Math" panose="02040503050406030204" pitchFamily="18" charset="0"/>
                        </a:rPr>
                        <m:t>𝐷𝑒𝑠𝑣𝑖𝑜</m:t>
                      </m:r>
                      <m:r>
                        <a:rPr lang="pt-BR" sz="3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pt-BR" sz="30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𝑎𝑑𝑜𝑡</m:t>
                          </m:r>
                        </m:sub>
                      </m:sSub>
                    </m:oMath>
                  </m:oMathPara>
                </a14:m>
                <a:endParaRPr lang="pt-BR" sz="30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8E37D994-E095-45CE-B764-BBF638775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983" y="5801790"/>
                <a:ext cx="3946530" cy="553998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">
            <a:extLst>
              <a:ext uri="{FF2B5EF4-FFF2-40B4-BE49-F238E27FC236}">
                <a16:creationId xmlns:a16="http://schemas.microsoft.com/office/drawing/2014/main" id="{74475E64-F624-9843-84EA-3480D3359052}"/>
              </a:ext>
            </a:extLst>
          </p:cNvPr>
          <p:cNvSpPr txBox="1">
            <a:spLocks noChangeArrowheads="1"/>
          </p:cNvSpPr>
          <p:nvPr/>
        </p:nvSpPr>
        <p:spPr>
          <a:xfrm>
            <a:off x="582950" y="692696"/>
            <a:ext cx="3052945" cy="589364"/>
          </a:xfrm>
          <a:prstGeom prst="rect">
            <a:avLst/>
          </a:prstGeom>
          <a:noFill/>
          <a:ln/>
          <a:scene3d>
            <a:camera prst="orthographicFront"/>
            <a:lightRig rig="soft" dir="t">
              <a:rot lat="0" lon="0" rev="16800000"/>
            </a:lightRig>
          </a:scene3d>
          <a:sp3d>
            <a:bevelT/>
          </a:sp3d>
        </p:spPr>
        <p:txBody>
          <a:bodyPr vert="horz" wrap="square" lIns="67866" tIns="33338" rIns="67866" bIns="33338" anchor="ctr">
            <a:normAutofit fontScale="90000"/>
            <a:sp3d prstMaterial="softEdge">
              <a:bevelT w="38100" h="38100"/>
            </a:sp3d>
          </a:bodyPr>
          <a:lstStyle>
            <a:defPPr>
              <a:defRPr lang="en-US"/>
            </a:defPPr>
            <a:lvl1pPr algn="just">
              <a:spcBef>
                <a:spcPct val="0"/>
              </a:spcBef>
              <a:defRPr sz="3000" b="1">
                <a:ln w="6350">
                  <a:noFill/>
                </a:ln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Erros</a:t>
            </a:r>
            <a:r>
              <a:rPr lang="en-US" dirty="0"/>
              <a:t> e </a:t>
            </a:r>
            <a:r>
              <a:rPr lang="en-US" dirty="0" err="1"/>
              <a:t>Desvios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3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3" grpId="0"/>
      <p:bldP spid="17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Teoria de Erros e Medidas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AF84-F201-284C-A209-45A54240DCEE}" type="datetime1">
              <a:rPr lang="pt-BR" smtClean="0"/>
              <a:t>16/03/2020</a:t>
            </a:fld>
            <a:endParaRPr lang="fr-F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1638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7D7F-9E25-4C77-A524-20563648FD5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CaixaDeTexto 10"/>
          <p:cNvSpPr txBox="1"/>
          <p:nvPr/>
        </p:nvSpPr>
        <p:spPr>
          <a:xfrm>
            <a:off x="395536" y="1329735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pratica trabalha-se com desvios e não com erros.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3438747" y="1888956"/>
            <a:ext cx="5309717" cy="1107996"/>
          </a:xfrm>
          <a:prstGeom prst="rect">
            <a:avLst/>
          </a:prstGeom>
          <a:gradFill>
            <a:gsLst>
              <a:gs pos="3000">
                <a:schemeClr val="accent1">
                  <a:lumMod val="20000"/>
                  <a:lumOff val="80000"/>
                </a:schemeClr>
              </a:gs>
              <a:gs pos="51000">
                <a:schemeClr val="accent1">
                  <a:lumMod val="40000"/>
                  <a:lumOff val="60000"/>
                </a:schemeClr>
              </a:gs>
              <a:gs pos="99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lvl="0" algn="ctr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 relação entre o desvio absoluto e o valor adotado como o mais próximo do valor real desta grandeza. </a:t>
            </a:r>
            <a:endParaRPr lang="fr-F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641999" y="2182923"/>
            <a:ext cx="2196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Desvio Relativo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eta para a direita 18"/>
          <p:cNvSpPr/>
          <p:nvPr/>
        </p:nvSpPr>
        <p:spPr>
          <a:xfrm>
            <a:off x="2878272" y="2335797"/>
            <a:ext cx="428628" cy="214314"/>
          </a:xfrm>
          <a:prstGeom prst="rightArrow">
            <a:avLst/>
          </a:prstGeom>
          <a:solidFill>
            <a:schemeClr val="accent2"/>
          </a:solidFill>
          <a:ln w="12700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4090" name="Rectangle 10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814092" name="Rectangle 1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395536" y="4122113"/>
                <a:ext cx="3554563" cy="1755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pt-B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Exemplo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Um operador dispondo de um mesmo instrumento efetuou a medida de duas grandezas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Em cada um dos casos é conhecido o valor mais provável de cada grandeza</a:t>
                </a:r>
                <a:endParaRPr lang="fr-F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122113"/>
                <a:ext cx="3554563" cy="1755481"/>
              </a:xfrm>
              <a:prstGeom prst="rect">
                <a:avLst/>
              </a:prstGeom>
              <a:blipFill>
                <a:blip r:embed="rId2"/>
                <a:stretch>
                  <a:fillRect l="-1423" t="-1439" r="-1068" b="-3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ela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0587575"/>
                  </p:ext>
                </p:extLst>
              </p:nvPr>
            </p:nvGraphicFramePr>
            <p:xfrm>
              <a:off x="4108689" y="3996454"/>
              <a:ext cx="4698522" cy="2406786"/>
            </p:xfrm>
            <a:graphic>
              <a:graphicData uri="http://schemas.openxmlformats.org/drawingml/2006/table">
                <a:tbl>
                  <a:tblPr>
                    <a:tableStyleId>{18603FDC-E32A-4AB5-989C-0864C3EAD2B8}</a:tableStyleId>
                  </a:tblPr>
                  <a:tblGrid>
                    <a:gridCol w="12961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67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015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341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1416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Grandeza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pt-BR" sz="160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60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𝐴𝐵</m:t>
                                  </m:r>
                                </m:e>
                              </m:acc>
                            </m:oMath>
                          </a14:m>
                          <a:r>
                            <a:rPr lang="pt-BR" sz="16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endParaRPr lang="fr-F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Grandeza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pt-BR" sz="160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60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𝐶𝐷</m:t>
                                  </m:r>
                                </m:e>
                              </m:acc>
                            </m:oMath>
                          </a14:m>
                          <a:r>
                            <a:rPr lang="pt-BR" sz="16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fr-F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2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Valor Obtido </a:t>
                          </a:r>
                          <a:endParaRPr lang="fr-F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8,00 cm</a:t>
                          </a:r>
                          <a:endParaRPr lang="pt-B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Valor Obtido</a:t>
                          </a:r>
                          <a:endParaRPr lang="fr-F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19,4 cm</a:t>
                          </a:r>
                          <a:endParaRPr lang="pt-B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86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Valor Mais Provável</a:t>
                          </a:r>
                          <a:endParaRPr lang="fr-F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8,40 cm</a:t>
                          </a:r>
                          <a:endParaRPr lang="pt-B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Valor Mais Provável</a:t>
                          </a:r>
                          <a:endParaRPr lang="fr-F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20,0 cm</a:t>
                          </a:r>
                          <a:endParaRPr lang="pt-B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Desvio Absoluto</a:t>
                          </a:r>
                          <a:endParaRPr lang="fr-F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0,40 cm</a:t>
                          </a:r>
                          <a:endParaRPr lang="pt-B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Desvio Absoluto</a:t>
                          </a:r>
                          <a:endParaRPr lang="fr-F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0,6 cm</a:t>
                          </a:r>
                          <a:endParaRPr lang="pt-B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Desvio Relativo </a:t>
                          </a:r>
                          <a:endParaRPr lang="fr-F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pt-B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Desvio Relativo</a:t>
                          </a:r>
                          <a:endParaRPr lang="fr-F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ela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0587575"/>
                  </p:ext>
                </p:extLst>
              </p:nvPr>
            </p:nvGraphicFramePr>
            <p:xfrm>
              <a:off x="4108689" y="3996454"/>
              <a:ext cx="4698522" cy="2406786"/>
            </p:xfrm>
            <a:graphic>
              <a:graphicData uri="http://schemas.openxmlformats.org/drawingml/2006/table">
                <a:tbl>
                  <a:tblPr>
                    <a:tableStyleId>{18603FDC-E32A-4AB5-989C-0864C3EAD2B8}</a:tableStyleId>
                  </a:tblPr>
                  <a:tblGrid>
                    <a:gridCol w="12961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67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015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341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14168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3093" t="-12121" r="-93814" b="-49697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112994" t="-12121" r="-2825" b="-49697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2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Valor Obtido </a:t>
                          </a:r>
                          <a:endParaRPr lang="fr-F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8,00 cm</a:t>
                          </a:r>
                          <a:endParaRPr lang="pt-B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Valor Obtido</a:t>
                          </a:r>
                          <a:endParaRPr lang="fr-F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19,4 cm</a:t>
                          </a:r>
                          <a:endParaRPr lang="pt-B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62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Valor Mais Provável</a:t>
                          </a:r>
                          <a:endParaRPr lang="fr-F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8,40 cm</a:t>
                          </a:r>
                          <a:endParaRPr lang="pt-B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Valor Mais Provável</a:t>
                          </a:r>
                          <a:endParaRPr lang="fr-F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20,0 cm</a:t>
                          </a:r>
                          <a:endParaRPr lang="pt-B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62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Desvio Absoluto</a:t>
                          </a:r>
                          <a:endParaRPr lang="fr-F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0,40 cm</a:t>
                          </a:r>
                          <a:endParaRPr lang="pt-B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Desvio Absoluto</a:t>
                          </a:r>
                          <a:endParaRPr lang="fr-F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0,6 cm</a:t>
                          </a:r>
                          <a:endParaRPr lang="pt-B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Desvio Relativo </a:t>
                          </a:r>
                          <a:endParaRPr lang="fr-F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117391" t="-282353" r="-197826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Desvio Relativo</a:t>
                          </a:r>
                          <a:endParaRPr lang="fr-F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b="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14288" marR="14288" marT="14288" marB="14288" anchor="ctr">
                        <a:cell3D prstMaterial="dkEdge">
                          <a:bevel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0E2D5D8F-41B4-4E72-B647-8787F7862F67}"/>
                  </a:ext>
                </a:extLst>
              </p:cNvPr>
              <p:cNvSpPr/>
              <p:nvPr/>
            </p:nvSpPr>
            <p:spPr>
              <a:xfrm>
                <a:off x="2778945" y="3094924"/>
                <a:ext cx="3586110" cy="799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50" i="1">
                          <a:latin typeface="Cambria Math" panose="02040503050406030204" pitchFamily="18" charset="0"/>
                        </a:rPr>
                        <m:t>𝐷𝑒𝑠𝑣𝑖𝑜</m:t>
                      </m:r>
                      <m:r>
                        <m:rPr>
                          <m:nor/>
                        </m:rPr>
                        <a:rPr lang="pt-BR" sz="2250" i="1"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pt-BR" sz="2250" i="1">
                          <a:latin typeface="Cambria Math" panose="02040503050406030204" pitchFamily="18" charset="0"/>
                        </a:rPr>
                        <m:t>𝑅𝑒𝑙𝑎𝑡𝑖𝑣𝑜</m:t>
                      </m:r>
                      <m:r>
                        <a:rPr lang="pt-BR" sz="225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2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50" i="1">
                              <a:latin typeface="Cambria Math" panose="02040503050406030204" pitchFamily="18" charset="0"/>
                            </a:rPr>
                            <m:t>𝐷𝑒𝑠𝑣𝑖𝑜</m:t>
                          </m:r>
                        </m:num>
                        <m:den>
                          <m:sSub>
                            <m:sSubPr>
                              <m:ctrlPr>
                                <a:rPr lang="pt-BR" sz="22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5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250" i="1">
                                  <a:latin typeface="Cambria Math" panose="02040503050406030204" pitchFamily="18" charset="0"/>
                                </a:rPr>
                                <m:t>𝑎𝑑𝑜𝑡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25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0E2D5D8F-41B4-4E72-B647-8787F7862F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945" y="3094924"/>
                <a:ext cx="3586110" cy="799001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">
            <a:extLst>
              <a:ext uri="{FF2B5EF4-FFF2-40B4-BE49-F238E27FC236}">
                <a16:creationId xmlns:a16="http://schemas.microsoft.com/office/drawing/2014/main" id="{321F98C0-C8B5-0945-B193-FD58015091D2}"/>
              </a:ext>
            </a:extLst>
          </p:cNvPr>
          <p:cNvSpPr txBox="1">
            <a:spLocks noChangeArrowheads="1"/>
          </p:cNvSpPr>
          <p:nvPr/>
        </p:nvSpPr>
        <p:spPr>
          <a:xfrm>
            <a:off x="582950" y="692696"/>
            <a:ext cx="3052945" cy="589364"/>
          </a:xfrm>
          <a:prstGeom prst="rect">
            <a:avLst/>
          </a:prstGeom>
          <a:noFill/>
          <a:ln/>
          <a:scene3d>
            <a:camera prst="orthographicFront"/>
            <a:lightRig rig="soft" dir="t">
              <a:rot lat="0" lon="0" rev="16800000"/>
            </a:lightRig>
          </a:scene3d>
          <a:sp3d>
            <a:bevelT/>
          </a:sp3d>
        </p:spPr>
        <p:txBody>
          <a:bodyPr vert="horz" wrap="square" lIns="67866" tIns="33338" rIns="67866" bIns="33338" anchor="ctr">
            <a:normAutofit fontScale="90000"/>
            <a:sp3d prstMaterial="softEdge">
              <a:bevelT w="38100" h="38100"/>
            </a:sp3d>
          </a:bodyPr>
          <a:lstStyle>
            <a:defPPr>
              <a:defRPr lang="en-US"/>
            </a:defPPr>
            <a:lvl1pPr algn="just">
              <a:spcBef>
                <a:spcPct val="0"/>
              </a:spcBef>
              <a:defRPr sz="3000" b="1">
                <a:ln w="6350">
                  <a:noFill/>
                </a:ln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Erros</a:t>
            </a:r>
            <a:r>
              <a:rPr lang="en-US" dirty="0"/>
              <a:t> e </a:t>
            </a:r>
            <a:r>
              <a:rPr lang="en-US" dirty="0" err="1"/>
              <a:t>Desvios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2AC7FB16-4635-F245-9F16-C6F5CB93C313}"/>
                  </a:ext>
                </a:extLst>
              </p:cNvPr>
              <p:cNvSpPr txBox="1"/>
              <p:nvPr/>
            </p:nvSpPr>
            <p:spPr>
              <a:xfrm>
                <a:off x="5596817" y="5877594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4,7</m:t>
                      </m:r>
                      <m:r>
                        <a:rPr lang="pt-BR" sz="16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%</m:t>
                      </m:r>
                    </m:oMath>
                  </m:oMathPara>
                </a14:m>
                <a:endParaRPr lang="pt-BR" sz="1600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2AC7FB16-4635-F245-9F16-C6F5CB93C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817" y="5877594"/>
                <a:ext cx="732893" cy="338554"/>
              </a:xfrm>
              <a:prstGeom prst="rect">
                <a:avLst/>
              </a:prstGeom>
              <a:blipFill>
                <a:blip r:embed="rId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1C4E21E-0676-3642-9AAE-4313644D17D0}"/>
                  </a:ext>
                </a:extLst>
              </p:cNvPr>
              <p:cNvSpPr txBox="1"/>
              <p:nvPr/>
            </p:nvSpPr>
            <p:spPr>
              <a:xfrm>
                <a:off x="7937949" y="5889881"/>
                <a:ext cx="5774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pt-BR" sz="16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%</m:t>
                      </m:r>
                    </m:oMath>
                  </m:oMathPara>
                </a14:m>
                <a:endParaRPr lang="pt-BR" sz="1600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1C4E21E-0676-3642-9AAE-4313644D1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949" y="5889881"/>
                <a:ext cx="577401" cy="338554"/>
              </a:xfrm>
              <a:prstGeom prst="rect">
                <a:avLst/>
              </a:prstGeom>
              <a:blipFill>
                <a:blip r:embed="rId6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29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  <p:bldP spid="18" grpId="0" autoUpdateAnimBg="0"/>
      <p:bldP spid="19" grpId="0" animBg="1" autoUpdateAnimBg="0"/>
      <p:bldP spid="13" grpId="0"/>
      <p:bldP spid="2" grpId="0"/>
      <p:bldP spid="3" grpId="0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ísica Experimental I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Apresentação&amp;quot;&quot;/&gt;&lt;property id=&quot;20307&quot; value=&quot;531&quot;/&gt;&lt;/object&gt;&lt;object type=&quot;3&quot; unique_id=&quot;10007&quot;&gt;&lt;property id=&quot;20148&quot; value=&quot;5&quot;/&gt;&lt;property id=&quot;20300&quot; value=&quot;Slide 4 - &amp;quot;Desenvolvimento do curso&amp;quot;&quot;/&gt;&lt;property id=&quot;20307&quot; value=&quot;537&quot;/&gt;&lt;/object&gt;&lt;object type=&quot;3&quot; unique_id=&quot;10008&quot;&gt;&lt;property id=&quot;20148&quot; value=&quot;5&quot;/&gt;&lt;property id=&quot;20300&quot; value=&quot;Slide 5 - &amp;quot;Informações Gerais sobre o curso&amp;quot;&quot;/&gt;&lt;property id=&quot;20307&quot; value=&quot;538&quot;/&gt;&lt;/object&gt;&lt;object type=&quot;3&quot; unique_id=&quot;10009&quot;&gt;&lt;property id=&quot;20148&quot; value=&quot;5&quot;/&gt;&lt;property id=&quot;20300&quot; value=&quot;Slide 6 - &amp;quot;Relatórios&amp;quot;&quot;/&gt;&lt;property id=&quot;20307&quot; value=&quot;533&quot;/&gt;&lt;/object&gt;&lt;object type=&quot;3&quot; unique_id=&quot;10010&quot;&gt;&lt;property id=&quot;20148&quot; value=&quot;5&quot;/&gt;&lt;property id=&quot;20300&quot; value=&quot;Slide 7 - &amp;quot;Relatórios&amp;quot;&quot;/&gt;&lt;property id=&quot;20307&quot; value=&quot;534&quot;/&gt;&lt;/object&gt;&lt;object type=&quot;3&quot; unique_id=&quot;10011&quot;&gt;&lt;property id=&quot;20148&quot; value=&quot;5&quot;/&gt;&lt;property id=&quot;20300&quot; value=&quot;Slide 8 - &amp;quot;Relatórios&amp;quot;&quot;/&gt;&lt;property id=&quot;20307&quot; value=&quot;535&quot;/&gt;&lt;/object&gt;&lt;object type=&quot;3&quot; unique_id=&quot;10012&quot;&gt;&lt;property id=&quot;20148&quot; value=&quot;5&quot;/&gt;&lt;property id=&quot;20300&quot; value=&quot;Slide 9 - &amp;quot;Relatórios&amp;quot;&quot;/&gt;&lt;property id=&quot;20307&quot; value=&quot;536&quot;/&gt;&lt;/object&gt;&lt;object type=&quot;3&quot; unique_id=&quot;10013&quot;&gt;&lt;property id=&quot;20148&quot; value=&quot;5&quot;/&gt;&lt;property id=&quot;20300&quot; value=&quot;Slide 11 - &amp;quot;Grandezas Físicas e Padrões de Medidas&amp;quot;&quot;/&gt;&lt;property id=&quot;20307&quot; value=&quot;393&quot;/&gt;&lt;/object&gt;&lt;object type=&quot;3&quot; unique_id=&quot;10014&quot;&gt;&lt;property id=&quot;20148&quot; value=&quot;5&quot;/&gt;&lt;property id=&quot;20300&quot; value=&quot;Slide 12 - &amp;quot;Grandezas Físicas e Padrões de Medidas&amp;quot;&quot;/&gt;&lt;property id=&quot;20307&quot; value=&quot;539&quot;/&gt;&lt;/object&gt;&lt;object type=&quot;3&quot; unique_id=&quot;10015&quot;&gt;&lt;property id=&quot;20148&quot; value=&quot;5&quot;/&gt;&lt;property id=&quot;20300&quot; value=&quot;Slide 13 - &amp;quot;Grandezas Físicas e Padrões de Medidas&amp;quot;&quot;/&gt;&lt;property id=&quot;20307&quot; value=&quot;541&quot;/&gt;&lt;/object&gt;&lt;object type=&quot;3&quot; unique_id=&quot;10016&quot;&gt;&lt;property id=&quot;20148&quot; value=&quot;5&quot;/&gt;&lt;property id=&quot;20300&quot; value=&quot;Slide 14 - &amp;quot;Grandezas Físicas e Padrões de Medidas&amp;quot;&quot;/&gt;&lt;property id=&quot;20307&quot; value=&quot;542&quot;/&gt;&lt;/object&gt;&lt;object type=&quot;3&quot; unique_id=&quot;10017&quot;&gt;&lt;property id=&quot;20148&quot; value=&quot;5&quot;/&gt;&lt;property id=&quot;20300&quot; value=&quot;Slide 15 - &amp;quot;Teoria de Erros e Medidas&amp;quot;&quot;/&gt;&lt;property id=&quot;20307&quot; value=&quot;494&quot;/&gt;&lt;/object&gt;&lt;object type=&quot;3&quot; unique_id=&quot;10018&quot;&gt;&lt;property id=&quot;20148&quot; value=&quot;5&quot;/&gt;&lt;property id=&quot;20300&quot; value=&quot;Slide 16 - &amp;quot;Teoria de Erros e Medidas&amp;quot;&quot;/&gt;&lt;property id=&quot;20307&quot; value=&quot;544&quot;/&gt;&lt;/object&gt;&lt;object type=&quot;3&quot; unique_id=&quot;10019&quot;&gt;&lt;property id=&quot;20148&quot; value=&quot;5&quot;/&gt;&lt;property id=&quot;20300&quot; value=&quot;Slide 17 - &amp;quot;Teoria de Erros e Medidas&amp;quot;&quot;/&gt;&lt;property id=&quot;20307&quot; value=&quot;545&quot;/&gt;&lt;/object&gt;&lt;object type=&quot;3&quot; unique_id=&quot;10020&quot;&gt;&lt;property id=&quot;20148&quot; value=&quot;5&quot;/&gt;&lt;property id=&quot;20300&quot; value=&quot;Slide 18 - &amp;quot;Teoria de Erros e Medidas&amp;quot;&quot;/&gt;&lt;property id=&quot;20307&quot; value=&quot;546&quot;/&gt;&lt;/object&gt;&lt;object type=&quot;3&quot; unique_id=&quot;10021&quot;&gt;&lt;property id=&quot;20148&quot; value=&quot;5&quot;/&gt;&lt;property id=&quot;20300&quot; value=&quot;Slide 19 - &amp;quot;Teoria de Erros e Medidas&amp;quot;&quot;/&gt;&lt;property id=&quot;20307&quot; value=&quot;547&quot;/&gt;&lt;/object&gt;&lt;object type=&quot;3&quot; unique_id=&quot;10022&quot;&gt;&lt;property id=&quot;20148&quot; value=&quot;5&quot;/&gt;&lt;property id=&quot;20300&quot; value=&quot;Slide 20 - &amp;quot;Teoria de Erros e Medidas&amp;quot;&quot;/&gt;&lt;property id=&quot;20307&quot; value=&quot;548&quot;/&gt;&lt;/object&gt;&lt;object type=&quot;3&quot; unique_id=&quot;10023&quot;&gt;&lt;property id=&quot;20148&quot; value=&quot;5&quot;/&gt;&lt;property id=&quot;20300&quot; value=&quot;Slide 21 - &amp;quot;Teoria de Erros e Medidas&amp;quot;&quot;/&gt;&lt;property id=&quot;20307&quot; value=&quot;549&quot;/&gt;&lt;/object&gt;&lt;object type=&quot;3&quot; unique_id=&quot;10024&quot;&gt;&lt;property id=&quot;20148&quot; value=&quot;5&quot;/&gt;&lt;property id=&quot;20300&quot; value=&quot;Slide 22 - &amp;quot;Teoria de Erros e Medidas&amp;quot;&quot;/&gt;&lt;property id=&quot;20307&quot; value=&quot;550&quot;/&gt;&lt;/object&gt;&lt;object type=&quot;3&quot; unique_id=&quot;10025&quot;&gt;&lt;property id=&quot;20148&quot; value=&quot;5&quot;/&gt;&lt;property id=&quot;20300&quot; value=&quot;Slide 23 - &amp;quot;Teoria de Erros e Medidas&amp;quot;&quot;/&gt;&lt;property id=&quot;20307&quot; value=&quot;551&quot;/&gt;&lt;/object&gt;&lt;object type=&quot;3&quot; unique_id=&quot;10026&quot;&gt;&lt;property id=&quot;20148&quot; value=&quot;5&quot;/&gt;&lt;property id=&quot;20300&quot; value=&quot;Slide 24 - &amp;quot;Teoria de Erros e Medidas&amp;quot;&quot;/&gt;&lt;property id=&quot;20307&quot; value=&quot;552&quot;/&gt;&lt;/object&gt;&lt;object type=&quot;3&quot; unique_id=&quot;10027&quot;&gt;&lt;property id=&quot;20148&quot; value=&quot;5&quot;/&gt;&lt;property id=&quot;20300&quot; value=&quot;Slide 25 - &amp;quot;Teoria de Erros e Medidas&amp;quot;&quot;/&gt;&lt;property id=&quot;20307&quot; value=&quot;553&quot;/&gt;&lt;/object&gt;&lt;object type=&quot;3&quot; unique_id=&quot;10028&quot;&gt;&lt;property id=&quot;20148&quot; value=&quot;5&quot;/&gt;&lt;property id=&quot;20300&quot; value=&quot;Slide 26 - &amp;quot;Teoria de Erros e Medidas&amp;quot;&quot;/&gt;&lt;property id=&quot;20307&quot; value=&quot;554&quot;/&gt;&lt;/object&gt;&lt;object type=&quot;3&quot; unique_id=&quot;10029&quot;&gt;&lt;property id=&quot;20148&quot; value=&quot;5&quot;/&gt;&lt;property id=&quot;20300&quot; value=&quot;Slide 27 - &amp;quot;Teoria de Erros e Medidas&amp;quot;&quot;/&gt;&lt;property id=&quot;20307&quot; value=&quot;555&quot;/&gt;&lt;/object&gt;&lt;object type=&quot;3&quot; unique_id=&quot;10030&quot;&gt;&lt;property id=&quot;20148&quot; value=&quot;5&quot;/&gt;&lt;property id=&quot;20300&quot; value=&quot;Slide 28 - &amp;quot;Teoria de Erros e Medidas&amp;quot;&quot;/&gt;&lt;property id=&quot;20307&quot; value=&quot;556&quot;/&gt;&lt;/object&gt;&lt;object type=&quot;3&quot; unique_id=&quot;10031&quot;&gt;&lt;property id=&quot;20148&quot; value=&quot;5&quot;/&gt;&lt;property id=&quot;20300&quot; value=&quot;Slide 29 - &amp;quot;Teoria de Erros e Medidas&amp;quot;&quot;/&gt;&lt;property id=&quot;20307&quot; value=&quot;559&quot;/&gt;&lt;/object&gt;&lt;object type=&quot;3&quot; unique_id=&quot;10032&quot;&gt;&lt;property id=&quot;20148&quot; value=&quot;5&quot;/&gt;&lt;property id=&quot;20300&quot; value=&quot;Slide 30 - &amp;quot;Teoria de Erros e Medidas&amp;quot;&quot;/&gt;&lt;property id=&quot;20307&quot; value=&quot;558&quot;/&gt;&lt;/object&gt;&lt;object type=&quot;3&quot; unique_id=&quot;10033&quot;&gt;&lt;property id=&quot;20148&quot; value=&quot;5&quot;/&gt;&lt;property id=&quot;20300&quot; value=&quot;Slide 31 - &amp;quot;Teoria de Erros e Medidas&amp;quot;&quot;/&gt;&lt;property id=&quot;20307&quot; value=&quot;557&quot;/&gt;&lt;/object&gt;&lt;object type=&quot;3&quot; unique_id=&quot;10034&quot;&gt;&lt;property id=&quot;20148&quot; value=&quot;5&quot;/&gt;&lt;property id=&quot;20300&quot; value=&quot;Slide 32 - &amp;quot;Teoria de Erros e Medidas&amp;quot;&quot;/&gt;&lt;property id=&quot;20307&quot; value=&quot;560&quot;/&gt;&lt;/object&gt;&lt;object type=&quot;3&quot; unique_id=&quot;10035&quot;&gt;&lt;property id=&quot;20148&quot; value=&quot;5&quot;/&gt;&lt;property id=&quot;20300&quot; value=&quot;Slide 33 - &amp;quot;Teoria de Erros e Medidas&amp;quot;&quot;/&gt;&lt;property id=&quot;20307&quot; value=&quot;561&quot;/&gt;&lt;/object&gt;&lt;object type=&quot;3&quot; unique_id=&quot;10036&quot;&gt;&lt;property id=&quot;20148&quot; value=&quot;5&quot;/&gt;&lt;property id=&quot;20300&quot; value=&quot;Slide 34 - &amp;quot;Teoria de Erros e Medidas&amp;quot;&quot;/&gt;&lt;property id=&quot;20307&quot; value=&quot;562&quot;/&gt;&lt;/object&gt;&lt;object type=&quot;3&quot; unique_id=&quot;10037&quot;&gt;&lt;property id=&quot;20148&quot; value=&quot;5&quot;/&gt;&lt;property id=&quot;20300&quot; value=&quot;Slide 35 - &amp;quot;Gráficos&amp;quot;&quot;/&gt;&lt;property id=&quot;20307&quot; value=&quot;563&quot;/&gt;&lt;/object&gt;&lt;object type=&quot;3&quot; unique_id=&quot;10038&quot;&gt;&lt;property id=&quot;20148&quot; value=&quot;5&quot;/&gt;&lt;property id=&quot;20300&quot; value=&quot;Slide 36 - &amp;quot;Gráficos&amp;quot;&quot;/&gt;&lt;property id=&quot;20307&quot; value=&quot;569&quot;/&gt;&lt;/object&gt;&lt;object type=&quot;3&quot; unique_id=&quot;10039&quot;&gt;&lt;property id=&quot;20148&quot; value=&quot;5&quot;/&gt;&lt;property id=&quot;20300&quot; value=&quot;Slide 37 - &amp;quot;Gráficos&amp;quot;&quot;/&gt;&lt;property id=&quot;20307&quot; value=&quot;572&quot;/&gt;&lt;/object&gt;&lt;object type=&quot;3&quot; unique_id=&quot;10040&quot;&gt;&lt;property id=&quot;20148&quot; value=&quot;5&quot;/&gt;&lt;property id=&quot;20300&quot; value=&quot;Slide 38 - &amp;quot;Gráficos&amp;quot;&quot;/&gt;&lt;property id=&quot;20307&quot; value=&quot;573&quot;/&gt;&lt;/object&gt;&lt;object type=&quot;3&quot; unique_id=&quot;10041&quot;&gt;&lt;property id=&quot;20148&quot; value=&quot;5&quot;/&gt;&lt;property id=&quot;20300&quot; value=&quot;Slide 39 - &amp;quot;Gráficos&amp;quot;&quot;/&gt;&lt;property id=&quot;20307&quot; value=&quot;574&quot;/&gt;&lt;/object&gt;&lt;object type=&quot;3&quot; unique_id=&quot;10042&quot;&gt;&lt;property id=&quot;20148&quot; value=&quot;5&quot;/&gt;&lt;property id=&quot;20300&quot; value=&quot;Slide 40 - &amp;quot;Gráficos&amp;quot;&quot;/&gt;&lt;property id=&quot;20307&quot; value=&quot;566&quot;/&gt;&lt;/object&gt;&lt;object type=&quot;3&quot; unique_id=&quot;10043&quot;&gt;&lt;property id=&quot;20148&quot; value=&quot;5&quot;/&gt;&lt;property id=&quot;20300&quot; value=&quot;Slide 41 - &amp;quot;Gráficos&amp;quot;&quot;/&gt;&lt;property id=&quot;20307&quot; value=&quot;568&quot;/&gt;&lt;/object&gt;&lt;object type=&quot;3&quot; unique_id=&quot;10044&quot;&gt;&lt;property id=&quot;20148&quot; value=&quot;5&quot;/&gt;&lt;property id=&quot;20300&quot; value=&quot;Slide 43 - &amp;quot;Gráficos&amp;quot;&quot;/&gt;&lt;property id=&quot;20307&quot; value=&quot;576&quot;/&gt;&lt;/object&gt;&lt;object type=&quot;3&quot; unique_id=&quot;10045&quot;&gt;&lt;property id=&quot;20148&quot; value=&quot;5&quot;/&gt;&lt;property id=&quot;20300&quot; value=&quot;Slide 44 - &amp;quot;Gráficos&amp;quot;&quot;/&gt;&lt;property id=&quot;20307&quot; value=&quot;577&quot;/&gt;&lt;/object&gt;&lt;object type=&quot;3&quot; unique_id=&quot;10046&quot;&gt;&lt;property id=&quot;20148&quot; value=&quot;5&quot;/&gt;&lt;property id=&quot;20300&quot; value=&quot;Slide 45 - &amp;quot;Gráficos&amp;quot;&quot;/&gt;&lt;property id=&quot;20307&quot; value=&quot;578&quot;/&gt;&lt;/object&gt;&lt;object type=&quot;3&quot; unique_id=&quot;10047&quot;&gt;&lt;property id=&quot;20148&quot; value=&quot;5&quot;/&gt;&lt;property id=&quot;20300&quot; value=&quot;Slide 46 - &amp;quot;Gráficos&amp;quot;&quot;/&gt;&lt;property id=&quot;20307&quot; value=&quot;580&quot;/&gt;&lt;/object&gt;&lt;object type=&quot;3&quot; unique_id=&quot;10048&quot;&gt;&lt;property id=&quot;20148&quot; value=&quot;5&quot;/&gt;&lt;property id=&quot;20300&quot; value=&quot;Slide 47 - &amp;quot;Gráficos&amp;quot;&quot;/&gt;&lt;property id=&quot;20307&quot; value=&quot;581&quot;/&gt;&lt;/object&gt;&lt;object type=&quot;3&quot; unique_id=&quot;10049&quot;&gt;&lt;property id=&quot;20148&quot; value=&quot;5&quot;/&gt;&lt;property id=&quot;20300&quot; value=&quot;Slide 48 - &amp;quot;Gráficos&amp;quot;&quot;/&gt;&lt;property id=&quot;20307&quot; value=&quot;582&quot;/&gt;&lt;/object&gt;&lt;object type=&quot;3&quot; unique_id=&quot;10050&quot;&gt;&lt;property id=&quot;20148&quot; value=&quot;5&quot;/&gt;&lt;property id=&quot;20300&quot; value=&quot;Slide 49 - &amp;quot;Gráficos&amp;quot;&quot;/&gt;&lt;property id=&quot;20307&quot; value=&quot;583&quot;/&gt;&lt;/object&gt;&lt;object type=&quot;3&quot; unique_id=&quot;10051&quot;&gt;&lt;property id=&quot;20148&quot; value=&quot;5&quot;/&gt;&lt;property id=&quot;20300&quot; value=&quot;Slide 50 - &amp;quot;Gráficos&amp;quot;&quot;/&gt;&lt;property id=&quot;20307&quot; value=&quot;584&quot;/&gt;&lt;/object&gt;&lt;object type=&quot;3&quot; unique_id=&quot;10052&quot;&gt;&lt;property id=&quot;20148&quot; value=&quot;5&quot;/&gt;&lt;property id=&quot;20300&quot; value=&quot;Slide 51 - &amp;quot;Gráficos&amp;quot;&quot;/&gt;&lt;property id=&quot;20307&quot; value=&quot;575&quot;/&gt;&lt;/object&gt;&lt;object type=&quot;3&quot; unique_id=&quot;10053&quot;&gt;&lt;property id=&quot;20148&quot; value=&quot;5&quot;/&gt;&lt;property id=&quot;20300&quot; value=&quot;Slide 3 - &amp;quot;Cronograma&amp;quot;&quot;/&gt;&lt;property id=&quot;20307&quot; value=&quot;585&quot;/&gt;&lt;/object&gt;&lt;object type=&quot;3&quot; unique_id=&quot;10054&quot;&gt;&lt;property id=&quot;20148&quot; value=&quot;5&quot;/&gt;&lt;property id=&quot;20300&quot; value=&quot;Slide 10 - &amp;quot;Rápida Revisão&amp;quot;&quot;/&gt;&lt;property id=&quot;20307&quot; value=&quot;586&quot;/&gt;&lt;/object&gt;&lt;object type=&quot;3&quot; unique_id=&quot;10055&quot;&gt;&lt;property id=&quot;20148&quot; value=&quot;5&quot;/&gt;&lt;property id=&quot;20300&quot; value=&quot;Slide 42 - &amp;quot;Aviso!&amp;quot;&quot;/&gt;&lt;property id=&quot;20307&quot; value=&quot;587&quot;/&gt;&lt;/object&gt;&lt;object type=&quot;3&quot; unique_id=&quot;10056&quot;&gt;&lt;property id=&quot;20148&quot; value=&quot;5&quot;/&gt;&lt;property id=&quot;20300&quot; value=&quot;Slide 52 - &amp;quot;Gráficos não Lineares&amp;quot;&quot;/&gt;&lt;property id=&quot;20307&quot; value=&quot;588&quot;/&gt;&lt;/object&gt;&lt;object type=&quot;3&quot; unique_id=&quot;10057&quot;&gt;&lt;property id=&quot;20148&quot; value=&quot;5&quot;/&gt;&lt;property id=&quot;20300&quot; value=&quot;Slide 53 - &amp;quot;Gráficos não Lineares&amp;quot;&quot;/&gt;&lt;property id=&quot;20307&quot; value=&quot;589&quot;/&gt;&lt;/object&gt;&lt;object type=&quot;3&quot; unique_id=&quot;10058&quot;&gt;&lt;property id=&quot;20148&quot; value=&quot;5&quot;/&gt;&lt;property id=&quot;20300&quot; value=&quot;Slide 54 - &amp;quot;Linearização de Gráficos&amp;quot;&quot;/&gt;&lt;property id=&quot;20307&quot; value=&quot;590&quot;/&gt;&lt;/object&gt;&lt;object type=&quot;3&quot; unique_id=&quot;10059&quot;&gt;&lt;property id=&quot;20148&quot; value=&quot;5&quot;/&gt;&lt;property id=&quot;20300&quot; value=&quot;Slide 55 - &amp;quot;Transformação em Lineares&amp;quot;&quot;/&gt;&lt;property id=&quot;20307&quot; value=&quot;591&quot;/&gt;&lt;/object&gt;&lt;object type=&quot;3&quot; unique_id=&quot;10060&quot;&gt;&lt;property id=&quot;20148&quot; value=&quot;5&quot;/&gt;&lt;property id=&quot;20300&quot; value=&quot;Slide 56 - &amp;quot;Construção De Gráficos&amp;quot;&quot;/&gt;&lt;property id=&quot;20307&quot; value=&quot;645&quot;/&gt;&lt;/object&gt;&lt;object type=&quot;3&quot; unique_id=&quot;10061&quot;&gt;&lt;property id=&quot;20148&quot; value=&quot;5&quot;/&gt;&lt;property id=&quot;20300&quot; value=&quot;Slide 57 - &amp;quot;Escala Linear&amp;quot;&quot;/&gt;&lt;property id=&quot;20307&quot; value=&quot;593&quot;/&gt;&lt;/object&gt;&lt;object type=&quot;3&quot; unique_id=&quot;10062&quot;&gt;&lt;property id=&quot;20148&quot; value=&quot;5&quot;/&gt;&lt;property id=&quot;20300&quot; value=&quot;Slide 58 - &amp;quot;Escala Linear&amp;quot;&quot;/&gt;&lt;property id=&quot;20307&quot; value=&quot;594&quot;/&gt;&lt;/object&gt;&lt;object type=&quot;3&quot; unique_id=&quot;10063&quot;&gt;&lt;property id=&quot;20148&quot; value=&quot;5&quot;/&gt;&lt;property id=&quot;20300&quot; value=&quot;Slide 59 - &amp;quot;Escala Logaritmica&amp;quot;&quot;/&gt;&lt;property id=&quot;20307&quot; value=&quot;596&quot;/&gt;&lt;/object&gt;&lt;object type=&quot;3&quot; unique_id=&quot;10064&quot;&gt;&lt;property id=&quot;20148&quot; value=&quot;5&quot;/&gt;&lt;property id=&quot;20300&quot; value=&quot;Slide 60 - &amp;quot;Escala Logaritmica&amp;quot;&quot;/&gt;&lt;property id=&quot;20307&quot; value=&quot;597&quot;/&gt;&lt;/object&gt;&lt;object type=&quot;3&quot; unique_id=&quot;10065&quot;&gt;&lt;property id=&quot;20148&quot; value=&quot;5&quot;/&gt;&lt;property id=&quot;20300&quot; value=&quot;Slide 61 - &amp;quot;Escala Logaritmica&amp;quot;&quot;/&gt;&lt;property id=&quot;20307&quot; value=&quot;598&quot;/&gt;&lt;/object&gt;&lt;object type=&quot;3&quot; unique_id=&quot;10066&quot;&gt;&lt;property id=&quot;20148&quot; value=&quot;5&quot;/&gt;&lt;property id=&quot;20300&quot; value=&quot;Slide 62 - &amp;quot;Escala Logaritmica&amp;quot;&quot;/&gt;&lt;property id=&quot;20307&quot; value=&quot;599&quot;/&gt;&lt;/object&gt;&lt;object type=&quot;3&quot; unique_id=&quot;10067&quot;&gt;&lt;property id=&quot;20148&quot; value=&quot;5&quot;/&gt;&lt;property id=&quot;20300&quot; value=&quot;Slide 63 - &amp;quot;Escala Logaritmica&amp;quot;&quot;/&gt;&lt;property id=&quot;20307&quot; value=&quot;600&quot;/&gt;&lt;/object&gt;&lt;object type=&quot;3&quot; unique_id=&quot;10068&quot;&gt;&lt;property id=&quot;20148&quot; value=&quot;5&quot;/&gt;&lt;property id=&quot;20300&quot; value=&quot;Slide 64 - &amp;quot;Escala Logaritmica&amp;quot;&quot;/&gt;&lt;property id=&quot;20307&quot; value=&quot;601&quot;/&gt;&lt;/object&gt;&lt;object type=&quot;3&quot; unique_id=&quot;10069&quot;&gt;&lt;property id=&quot;20148&quot; value=&quot;5&quot;/&gt;&lt;property id=&quot;20300&quot; value=&quot;Slide 65 - &amp;quot;Uso de Papel Mono-Log&amp;quot;&quot;/&gt;&lt;property id=&quot;20307&quot; value=&quot;602&quot;/&gt;&lt;/object&gt;&lt;object type=&quot;3&quot; unique_id=&quot;10070&quot;&gt;&lt;property id=&quot;20148&quot; value=&quot;5&quot;/&gt;&lt;property id=&quot;20300&quot; value=&quot;Slide 66 - &amp;quot;Uso de Papel Mono-Log&amp;quot;&quot;/&gt;&lt;property id=&quot;20307&quot; value=&quot;603&quot;/&gt;&lt;/object&gt;&lt;object type=&quot;3&quot; unique_id=&quot;10071&quot;&gt;&lt;property id=&quot;20148&quot; value=&quot;5&quot;/&gt;&lt;property id=&quot;20300&quot; value=&quot;Slide 67 - &amp;quot;Uso de Papel Mono-Log&amp;quot;&quot;/&gt;&lt;property id=&quot;20307&quot; value=&quot;604&quot;/&gt;&lt;/object&gt;&lt;object type=&quot;3&quot; unique_id=&quot;10072&quot;&gt;&lt;property id=&quot;20148&quot; value=&quot;5&quot;/&gt;&lt;property id=&quot;20300&quot; value=&quot;Slide 68 - &amp;quot;Uso de Papel Mono-Log&amp;quot;&quot;/&gt;&lt;property id=&quot;20307&quot; value=&quot;606&quot;/&gt;&lt;/object&gt;&lt;object type=&quot;3&quot; unique_id=&quot;10073&quot;&gt;&lt;property id=&quot;20148&quot; value=&quot;5&quot;/&gt;&lt;property id=&quot;20300&quot; value=&quot;Slide 69 - &amp;quot;Uso de Papel Mono-Log&amp;quot;&quot;/&gt;&lt;property id=&quot;20307&quot; value=&quot;607&quot;/&gt;&lt;/object&gt;&lt;object type=&quot;3&quot; unique_id=&quot;10074&quot;&gt;&lt;property id=&quot;20148&quot; value=&quot;5&quot;/&gt;&lt;property id=&quot;20300&quot; value=&quot;Slide 70 - &amp;quot;Uso de Papel Mono-Log&amp;quot;&quot;/&gt;&lt;property id=&quot;20307&quot; value=&quot;608&quot;/&gt;&lt;/object&gt;&lt;object type=&quot;3&quot; unique_id=&quot;10075&quot;&gt;&lt;property id=&quot;20148&quot; value=&quot;5&quot;/&gt;&lt;property id=&quot;20300&quot; value=&quot;Slide 71 - &amp;quot;Uso de Papel Mono-Log&amp;quot;&quot;/&gt;&lt;property id=&quot;20307&quot; value=&quot;609&quot;/&gt;&lt;/object&gt;&lt;object type=&quot;3&quot; unique_id=&quot;10076&quot;&gt;&lt;property id=&quot;20148&quot; value=&quot;5&quot;/&gt;&lt;property id=&quot;20300&quot; value=&quot;Slide 72 - &amp;quot;Uso de Papel Mono-Log&amp;quot;&quot;/&gt;&lt;property id=&quot;20307&quot; value=&quot;610&quot;/&gt;&lt;/object&gt;&lt;object type=&quot;3&quot; unique_id=&quot;10077&quot;&gt;&lt;property id=&quot;20148&quot; value=&quot;5&quot;/&gt;&lt;property id=&quot;20300&quot; value=&quot;Slide 73 - &amp;quot;Gráficos não Lineares&amp;quot;&quot;/&gt;&lt;property id=&quot;20307&quot; value=&quot;646&quot;/&gt;&lt;/object&gt;&lt;object type=&quot;3&quot; unique_id=&quot;10078&quot;&gt;&lt;property id=&quot;20148&quot; value=&quot;5&quot;/&gt;&lt;property id=&quot;20300&quot; value=&quot;Slide 74 - &amp;quot;Gráficos não Lineares&amp;quot;&quot;/&gt;&lt;property id=&quot;20307&quot; value=&quot;613&quot;/&gt;&lt;/object&gt;&lt;object type=&quot;3&quot; unique_id=&quot;10079&quot;&gt;&lt;property id=&quot;20148&quot; value=&quot;5&quot;/&gt;&lt;property id=&quot;20300&quot; value=&quot;Slide 75 - &amp;quot;Linearização de Gráficos&amp;quot;&quot;/&gt;&lt;property id=&quot;20307&quot; value=&quot;614&quot;/&gt;&lt;/object&gt;&lt;object type=&quot;3&quot; unique_id=&quot;10080&quot;&gt;&lt;property id=&quot;20148&quot; value=&quot;5&quot;/&gt;&lt;property id=&quot;20300&quot; value=&quot;Slide 76 - &amp;quot;Linearização de Gráficos&amp;quot;&quot;/&gt;&lt;property id=&quot;20307&quot; value=&quot;615&quot;/&gt;&lt;/object&gt;&lt;object type=&quot;3&quot; unique_id=&quot;10081&quot;&gt;&lt;property id=&quot;20148&quot; value=&quot;5&quot;/&gt;&lt;property id=&quot;20300&quot; value=&quot;Slide 77 - &amp;quot;Linearização de Gráficos – Funções Polinomiais.&amp;quot;&quot;/&gt;&lt;property id=&quot;20307&quot; value=&quot;616&quot;/&gt;&lt;/object&gt;&lt;object type=&quot;3&quot; unique_id=&quot;10082&quot;&gt;&lt;property id=&quot;20148&quot; value=&quot;5&quot;/&gt;&lt;property id=&quot;20300&quot; value=&quot;Slide 78 - &amp;quot;Linearização de Gráficos – Funções Polinomiais.&amp;quot;&quot;/&gt;&lt;property id=&quot;20307&quot; value=&quot;617&quot;/&gt;&lt;/object&gt;&lt;object type=&quot;3&quot; unique_id=&quot;10083&quot;&gt;&lt;property id=&quot;20148&quot; value=&quot;5&quot;/&gt;&lt;property id=&quot;20300&quot; value=&quot;Slide 79 - &amp;quot;Linearização de Gráficos – Funções Polinomiais.&amp;quot;&quot;/&gt;&lt;property id=&quot;20307&quot; value=&quot;618&quot;/&gt;&lt;/object&gt;&lt;object type=&quot;3&quot; unique_id=&quot;10084&quot;&gt;&lt;property id=&quot;20148&quot; value=&quot;5&quot;/&gt;&lt;property id=&quot;20300&quot; value=&quot;Slide 80 - &amp;quot;Linearização de Gráficos – Funções Polinomiais.&amp;quot;&quot;/&gt;&lt;property id=&quot;20307&quot; value=&quot;619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MANAGE_ASSETS" val="FALSE"/>
  <p:tag name="MMPROD_IS_H264" val="0"/>
</p:tagLst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5424FE5-DF70-4610-99ED-0C8484918759}">
  <we:reference id="wa104116086" version="1.0.0.0" store="en-us" storeType="OMEX"/>
  <we:alternateReferences>
    <we:reference id="WA104116086" version="1.0.0.0" store="WA10411608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14714</TotalTime>
  <Words>1624</Words>
  <Application>Microsoft Office PowerPoint</Application>
  <PresentationFormat>Apresentação na tela (4:3)</PresentationFormat>
  <Paragraphs>408</Paragraphs>
  <Slides>28</Slides>
  <Notes>4</Notes>
  <HiddenSlides>0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9" baseType="lpstr">
      <vt:lpstr>Arial</vt:lpstr>
      <vt:lpstr>Arial Rounded MT Bold</vt:lpstr>
      <vt:lpstr>Calibri</vt:lpstr>
      <vt:lpstr>Cambria Math</vt:lpstr>
      <vt:lpstr>Lucida Calligraphy</vt:lpstr>
      <vt:lpstr>Symbol</vt:lpstr>
      <vt:lpstr>Tahoma</vt:lpstr>
      <vt:lpstr>Times New Roman</vt:lpstr>
      <vt:lpstr>Wingdings</vt:lpstr>
      <vt:lpstr>Tema do Office</vt:lpstr>
      <vt:lpstr>Equation</vt:lpstr>
      <vt:lpstr>FÍSICA EXPERIMENTAL  2020/01</vt:lpstr>
      <vt:lpstr>Revisão algarísmos significativos</vt:lpstr>
      <vt:lpstr>Revisão algarísmos significativos</vt:lpstr>
      <vt:lpstr>Revisão algarísmos significativos</vt:lpstr>
      <vt:lpstr>Teoria de Erros e Medidas</vt:lpstr>
      <vt:lpstr>Teoria de Erros e Medidas</vt:lpstr>
      <vt:lpstr>Teoria de Erros e Medidas</vt:lpstr>
      <vt:lpstr>Teoria de Erros e Medidas</vt:lpstr>
      <vt:lpstr>Teoria de Erros e Medidas</vt:lpstr>
      <vt:lpstr>Teoria de Erros e Medidas</vt:lpstr>
      <vt:lpstr>Teoria de Erros e Medidas</vt:lpstr>
      <vt:lpstr>Teoria de Erros e Medidas</vt:lpstr>
      <vt:lpstr>Teoria de Erros e Medidas</vt:lpstr>
      <vt:lpstr>Teoria de Erros e Medidas</vt:lpstr>
      <vt:lpstr>Teoria de Erros e Medidas</vt:lpstr>
      <vt:lpstr>Teoria de Erros e Medidas</vt:lpstr>
      <vt:lpstr>Teoria de Erros e Medidas</vt:lpstr>
      <vt:lpstr>Teoria de Erros e Medidas</vt:lpstr>
      <vt:lpstr>Teoria de Erros e Medidas</vt:lpstr>
      <vt:lpstr>Teoria de Erros e Medidas</vt:lpstr>
      <vt:lpstr>Teoria de Erros e Medidas</vt:lpstr>
      <vt:lpstr>Teoria de Erros e Medidas</vt:lpstr>
      <vt:lpstr>Teoria de Erros e Medidas</vt:lpstr>
      <vt:lpstr>Teoria de Erros e Medidas</vt:lpstr>
      <vt:lpstr>Teoria de Erros e Medidas</vt:lpstr>
      <vt:lpstr>Teoria de Erros e Medidas</vt:lpstr>
      <vt:lpstr>Teoria de Erros e Medidas</vt:lpstr>
      <vt:lpstr>Bibliografia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Física Experimental</dc:title>
  <dc:creator>José Rafael Capua Proveti</dc:creator>
  <cp:lastModifiedBy>Thiago Bueno</cp:lastModifiedBy>
  <cp:revision>860</cp:revision>
  <cp:lastPrinted>2018-03-12T11:30:45Z</cp:lastPrinted>
  <dcterms:created xsi:type="dcterms:W3CDTF">2005-04-17T17:57:02Z</dcterms:created>
  <dcterms:modified xsi:type="dcterms:W3CDTF">2020-03-16T09:55:43Z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TC010438371036</vt:lpwstr>
  </property>
</Properties>
</file>