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bookmarkIdSeed="5">
  <p:sldMasterIdLst>
    <p:sldMasterId id="2147483777" r:id="rId1"/>
  </p:sldMasterIdLst>
  <p:notesMasterIdLst>
    <p:notesMasterId r:id="rId41"/>
  </p:notesMasterIdLst>
  <p:handoutMasterIdLst>
    <p:handoutMasterId r:id="rId42"/>
  </p:handoutMasterIdLst>
  <p:sldIdLst>
    <p:sldId id="728" r:id="rId2"/>
    <p:sldId id="701" r:id="rId3"/>
    <p:sldId id="727" r:id="rId4"/>
    <p:sldId id="651" r:id="rId5"/>
    <p:sldId id="563" r:id="rId6"/>
    <p:sldId id="569" r:id="rId7"/>
    <p:sldId id="574" r:id="rId8"/>
    <p:sldId id="706" r:id="rId9"/>
    <p:sldId id="707" r:id="rId10"/>
    <p:sldId id="708" r:id="rId11"/>
    <p:sldId id="709" r:id="rId12"/>
    <p:sldId id="566" r:id="rId13"/>
    <p:sldId id="724" r:id="rId14"/>
    <p:sldId id="725" r:id="rId15"/>
    <p:sldId id="723" r:id="rId16"/>
    <p:sldId id="726" r:id="rId17"/>
    <p:sldId id="568" r:id="rId18"/>
    <p:sldId id="587" r:id="rId19"/>
    <p:sldId id="576" r:id="rId20"/>
    <p:sldId id="577" r:id="rId21"/>
    <p:sldId id="578" r:id="rId22"/>
    <p:sldId id="580" r:id="rId23"/>
    <p:sldId id="581" r:id="rId24"/>
    <p:sldId id="582" r:id="rId25"/>
    <p:sldId id="684" r:id="rId26"/>
    <p:sldId id="685" r:id="rId27"/>
    <p:sldId id="686" r:id="rId28"/>
    <p:sldId id="710" r:id="rId29"/>
    <p:sldId id="711" r:id="rId30"/>
    <p:sldId id="715" r:id="rId31"/>
    <p:sldId id="717" r:id="rId32"/>
    <p:sldId id="718" r:id="rId33"/>
    <p:sldId id="719" r:id="rId34"/>
    <p:sldId id="720" r:id="rId35"/>
    <p:sldId id="722" r:id="rId36"/>
    <p:sldId id="687" r:id="rId37"/>
    <p:sldId id="688" r:id="rId38"/>
    <p:sldId id="689" r:id="rId39"/>
    <p:sldId id="704" r:id="rId40"/>
  </p:sldIdLst>
  <p:sldSz cx="12192000" cy="6858000"/>
  <p:notesSz cx="6858000" cy="9926638"/>
  <p:custDataLst>
    <p:tags r:id="rId43"/>
  </p:custDataLst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FF00"/>
    <a:srgbClr val="0066FF"/>
    <a:srgbClr val="9966FF"/>
    <a:srgbClr val="862254"/>
    <a:srgbClr val="932968"/>
    <a:srgbClr val="000000"/>
    <a:srgbClr val="8000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Estilo com Tema 1 - Ênfase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Estilo Claro 3 - Ênfase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Estilo Médio 4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27102A9-8310-4765-A935-A1911B00CA55}" styleName="Estilo Claro 1 - Ênfase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46" autoAdjust="0"/>
    <p:restoredTop sz="94624" autoAdjust="0"/>
  </p:normalViewPr>
  <p:slideViewPr>
    <p:cSldViewPr>
      <p:cViewPr>
        <p:scale>
          <a:sx n="96" d="100"/>
          <a:sy n="96" d="100"/>
        </p:scale>
        <p:origin x="144" y="4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80"/>
    </p:cViewPr>
  </p:sorterViewPr>
  <p:notesViewPr>
    <p:cSldViewPr>
      <p:cViewPr varScale="1">
        <p:scale>
          <a:sx n="28" d="100"/>
          <a:sy n="28" d="100"/>
        </p:scale>
        <p:origin x="-1266" y="-78"/>
      </p:cViewPr>
      <p:guideLst>
        <p:guide orient="horz" pos="3127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4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49.wmf"/><Relationship Id="rId6" Type="http://schemas.openxmlformats.org/officeDocument/2006/relationships/image" Target="../media/image65.wmf"/><Relationship Id="rId5" Type="http://schemas.openxmlformats.org/officeDocument/2006/relationships/image" Target="../media/image64.wmf"/><Relationship Id="rId4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7" Type="http://schemas.openxmlformats.org/officeDocument/2006/relationships/image" Target="../media/image57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6" Type="http://schemas.openxmlformats.org/officeDocument/2006/relationships/image" Target="../media/image56.wmf"/><Relationship Id="rId5" Type="http://schemas.openxmlformats.org/officeDocument/2006/relationships/image" Target="../media/image55.wmf"/><Relationship Id="rId4" Type="http://schemas.openxmlformats.org/officeDocument/2006/relationships/image" Target="../media/image5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pt-BR"/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583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pt-BR"/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9428583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A9485FE-CAA6-41BF-B11C-3243C04ED8CE}" type="slidenum">
              <a:rPr lang="pt-BR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187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650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715153"/>
            <a:ext cx="502920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0306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430306"/>
            <a:ext cx="297180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CCFE220-7583-43A4-855B-7A6FDEB9DF93}" type="slidenum">
              <a:rPr lang="fr-FR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29456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267057-114E-4089-80D3-F69F955CD8B7}" type="slidenum">
              <a:rPr lang="fr-FR"/>
              <a:pPr/>
              <a:t>1</a:t>
            </a:fld>
            <a:endParaRPr lang="fr-FR" dirty="0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0650" y="744538"/>
            <a:ext cx="6616700" cy="3722687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3306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D71F41-5499-CF4C-894F-43357CDB13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5AF012D-2E4A-E346-B6C1-94A090321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61B1A3-22D8-4B48-93A6-5ECD27480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C1938-F56F-FD4B-B42F-ECB28FCD9080}" type="datetime1">
              <a:rPr lang="pt-BR" smtClean="0"/>
              <a:t>12/04/2022</a:t>
            </a:fld>
            <a:endParaRPr lang="fr-F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5F17A08-6D4D-5F42-8025-7D75858F1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2D8C1D-D3EC-4D48-AF82-7E9EC48C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0F6E-BE5E-46B8-A387-8FA93C3C9AF4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7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DB0A71-2450-2640-A071-0A5AFC207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76064"/>
          </a:xfrm>
        </p:spPr>
        <p:txBody>
          <a:bodyPr/>
          <a:lstStyle>
            <a:lvl1pPr algn="ctr">
              <a:defRPr b="1" i="1"/>
            </a:lvl1pPr>
          </a:lstStyle>
          <a:p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2DD6B1D-C8E5-3F49-BCE1-CB61F49D4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B71DB-E588-B445-8CE0-CE39D5D09112}" type="datetime1">
              <a:rPr lang="pt-BR" smtClean="0"/>
              <a:t>12/04/2022</a:t>
            </a:fld>
            <a:endParaRPr lang="fr-F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019F188-7E40-B044-B432-EE0A6EF0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123B571-EDB6-8246-9C75-1B3C0F8F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0F6E-BE5E-46B8-A387-8FA93C3C9AF4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6640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32F960D-6E7E-A44A-AD30-2FBACC79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8B614-0CF8-1D47-96C6-0B3298E157C3}" type="datetime1">
              <a:rPr lang="pt-BR" smtClean="0"/>
              <a:t>12/04/2022</a:t>
            </a:fld>
            <a:endParaRPr lang="fr-F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5E0FAD5-1DFD-934F-916F-E664C061E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55DEAE-04CE-B441-BA3C-852DC6D29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0F6E-BE5E-46B8-A387-8FA93C3C9AF4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9924648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E6DA3AE-D1B2-674B-B30F-E3CE1F0AB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9392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6CF8EA0-A254-1E45-B261-936F409FF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132866-06AD-F446-8C34-C337BF2B8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8B614-0CF8-1D47-96C6-0B3298E157C3}" type="datetime1">
              <a:rPr lang="pt-BR" smtClean="0"/>
              <a:t>12/04/2022</a:t>
            </a:fld>
            <a:endParaRPr lang="fr-F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517BBE-8D15-0340-B4DD-E07A8829C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FR"/>
              <a:t>Física Experimental I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96CE643-02A6-8541-9F5B-1BE0A6301C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C0F6E-BE5E-46B8-A387-8FA93C3C9AF4}" type="slidenum">
              <a:rPr lang="fr-FR" smtClean="0"/>
              <a:pPr/>
              <a:t>‹nº›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877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</p:sldLayoutIdLst>
  <p:hf hdr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975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8.png"/><Relationship Id="rId7" Type="http://schemas.openxmlformats.org/officeDocument/2006/relationships/image" Target="../media/image290.png"/><Relationship Id="rId12" Type="http://schemas.openxmlformats.org/officeDocument/2006/relationships/image" Target="../media/image34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0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9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4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5.wmf"/><Relationship Id="rId4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8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7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50.png"/><Relationship Id="rId4" Type="http://schemas.openxmlformats.org/officeDocument/2006/relationships/image" Target="../media/image49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5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55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57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56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2.w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58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49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wmf"/><Relationship Id="rId13" Type="http://schemas.openxmlformats.org/officeDocument/2006/relationships/oleObject" Target="../embeddings/oleObject33.bin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6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63.wmf"/><Relationship Id="rId4" Type="http://schemas.openxmlformats.org/officeDocument/2006/relationships/image" Target="../media/image49.wmf"/><Relationship Id="rId9" Type="http://schemas.openxmlformats.org/officeDocument/2006/relationships/oleObject" Target="../embeddings/oleObject31.bin"/><Relationship Id="rId14" Type="http://schemas.openxmlformats.org/officeDocument/2006/relationships/image" Target="../media/image6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35.bin"/><Relationship Id="rId4" Type="http://schemas.openxmlformats.org/officeDocument/2006/relationships/image" Target="../media/image6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69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69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69.tif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69.tif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69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2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9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3.w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24.jpeg"/><Relationship Id="rId7" Type="http://schemas.openxmlformats.org/officeDocument/2006/relationships/image" Target="../media/image20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10" Type="http://schemas.openxmlformats.org/officeDocument/2006/relationships/image" Target="../media/image26.png"/><Relationship Id="rId4" Type="http://schemas.openxmlformats.org/officeDocument/2006/relationships/image" Target="../media/image17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681606"/>
            <a:ext cx="9144000" cy="1325563"/>
          </a:xfrm>
        </p:spPr>
        <p:txBody>
          <a:bodyPr/>
          <a:lstStyle/>
          <a:p>
            <a:r>
              <a:rPr lang="pt-BR" sz="3600" dirty="0">
                <a:solidFill>
                  <a:srgbClr val="C00000"/>
                </a:solidFill>
              </a:rPr>
              <a:t>Física Experimental </a:t>
            </a:r>
            <a:br>
              <a:rPr lang="pt-BR" sz="3600" dirty="0">
                <a:solidFill>
                  <a:srgbClr val="C00000"/>
                </a:solidFill>
              </a:rPr>
            </a:br>
            <a:fld id="{7FA2D39A-669D-FD49-BA86-A1B4494F82DC}" type="datetimeyyyy">
              <a:rPr lang="pt-BR" sz="3600">
                <a:solidFill>
                  <a:srgbClr val="C00000"/>
                </a:solidFill>
              </a:rPr>
              <a:pPr/>
              <a:t>2022</a:t>
            </a:fld>
            <a:r>
              <a:rPr lang="pt-BR" sz="3600" dirty="0">
                <a:solidFill>
                  <a:srgbClr val="C00000"/>
                </a:solidFill>
              </a:rPr>
              <a:t>/01</a:t>
            </a:r>
            <a:endParaRPr lang="pt-BR" dirty="0"/>
          </a:p>
        </p:txBody>
      </p:sp>
      <p:sp>
        <p:nvSpPr>
          <p:cNvPr id="3" name="Retângulo 2"/>
          <p:cNvSpPr/>
          <p:nvPr/>
        </p:nvSpPr>
        <p:spPr>
          <a:xfrm>
            <a:off x="6384032" y="4962007"/>
            <a:ext cx="543609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t-BR" dirty="0">
                <a:ea typeface="Calibri" panose="020F0502020204030204" pitchFamily="34" charset="0"/>
              </a:rPr>
              <a:t>Universidade Federal do Espírito Santo</a:t>
            </a:r>
          </a:p>
          <a:p>
            <a:pPr algn="r"/>
            <a:r>
              <a:rPr lang="pt-BR" dirty="0">
                <a:ea typeface="Calibri" panose="020F0502020204030204" pitchFamily="34" charset="0"/>
              </a:rPr>
              <a:t>Centro de Ciências Exatas - CCE</a:t>
            </a:r>
          </a:p>
          <a:p>
            <a:pPr algn="r"/>
            <a:r>
              <a:rPr lang="pt-BR" dirty="0">
                <a:ea typeface="Calibri" panose="020F0502020204030204" pitchFamily="34" charset="0"/>
              </a:rPr>
              <a:t>Departamento de Física - DFIS</a:t>
            </a:r>
          </a:p>
        </p:txBody>
      </p:sp>
      <p:pic>
        <p:nvPicPr>
          <p:cNvPr id="12" name="Picture 2" descr="Atendimento EARTE - UFES">
            <a:extLst>
              <a:ext uri="{FF2B5EF4-FFF2-40B4-BE49-F238E27FC236}">
                <a16:creationId xmlns:a16="http://schemas.microsoft.com/office/drawing/2014/main" id="{8BBBB33C-CD1C-1249-9E47-96E7BD866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360" y="188640"/>
            <a:ext cx="54864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Agrupar 41">
            <a:extLst>
              <a:ext uri="{FF2B5EF4-FFF2-40B4-BE49-F238E27FC236}">
                <a16:creationId xmlns:a16="http://schemas.microsoft.com/office/drawing/2014/main" id="{00072E15-3E9E-4E72-9E15-64A447F1C8CF}"/>
              </a:ext>
            </a:extLst>
          </p:cNvPr>
          <p:cNvGrpSpPr/>
          <p:nvPr/>
        </p:nvGrpSpPr>
        <p:grpSpPr>
          <a:xfrm>
            <a:off x="5284339" y="4126056"/>
            <a:ext cx="5184577" cy="1333328"/>
            <a:chOff x="4799856" y="3908975"/>
            <a:chExt cx="6912769" cy="1777771"/>
          </a:xfrm>
        </p:grpSpPr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03B3AD2A-1AD6-41EE-9F10-9DADBD94C826}"/>
                </a:ext>
              </a:extLst>
            </p:cNvPr>
            <p:cNvSpPr/>
            <p:nvPr/>
          </p:nvSpPr>
          <p:spPr>
            <a:xfrm>
              <a:off x="4799856" y="3908975"/>
              <a:ext cx="6912769" cy="1777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 dirty="0"/>
            </a:p>
          </p:txBody>
        </p: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26238F4D-18EB-44D2-875A-6089412F8A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15880" y="3941082"/>
              <a:ext cx="6516000" cy="1186727"/>
              <a:chOff x="9620" y="2780928"/>
              <a:chExt cx="12351076" cy="2249488"/>
            </a:xfrm>
          </p:grpSpPr>
          <p:pic>
            <p:nvPicPr>
              <p:cNvPr id="63" name="Picture 4" descr="https://previews.123rf.com/images/kumer/kumer1503/kumer150300032/37971593-vector-graph-millimeter-paper-seamless-pattern-Stock-Photo.jpg">
                <a:extLst>
                  <a:ext uri="{FF2B5EF4-FFF2-40B4-BE49-F238E27FC236}">
                    <a16:creationId xmlns:a16="http://schemas.microsoft.com/office/drawing/2014/main" id="{8D7BCEAF-F246-400C-BF28-C40E6150A5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7199"/>
              <a:stretch/>
            </p:blipFill>
            <p:spPr bwMode="auto">
              <a:xfrm>
                <a:off x="9620" y="2780928"/>
                <a:ext cx="6858000" cy="2249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4" descr="https://previews.123rf.com/images/kumer/kumer1503/kumer150300032/37971593-vector-graph-millimeter-paper-seamless-pattern-Stock-Photo.jpg">
                <a:extLst>
                  <a:ext uri="{FF2B5EF4-FFF2-40B4-BE49-F238E27FC236}">
                    <a16:creationId xmlns:a16="http://schemas.microsoft.com/office/drawing/2014/main" id="{B22009C5-5538-45B6-A3EF-D354D2AA98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7274" r="9775"/>
              <a:stretch/>
            </p:blipFill>
            <p:spPr bwMode="auto">
              <a:xfrm>
                <a:off x="6173110" y="2780928"/>
                <a:ext cx="6187586" cy="22443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</a:t>
            </a:r>
          </a:p>
        </p:txBody>
      </p:sp>
      <p:sp>
        <p:nvSpPr>
          <p:cNvPr id="16" name="Espaço Reservado para Data 15">
            <a:extLst>
              <a:ext uri="{FF2B5EF4-FFF2-40B4-BE49-F238E27FC236}">
                <a16:creationId xmlns:a16="http://schemas.microsoft.com/office/drawing/2014/main" id="{9CB65644-3750-4F08-B3A9-BB907160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11326-8FD5-3543-BA00-AFEF2157CEB1}" type="datetime1">
              <a:rPr lang="pt-BR" smtClean="0"/>
              <a:t>12/04/2022</a:t>
            </a:fld>
            <a:endParaRPr lang="fr-FR" dirty="0"/>
          </a:p>
        </p:txBody>
      </p:sp>
      <p:sp>
        <p:nvSpPr>
          <p:cNvPr id="17" name="Espaço Reservado para Rodapé 16">
            <a:extLst>
              <a:ext uri="{FF2B5EF4-FFF2-40B4-BE49-F238E27FC236}">
                <a16:creationId xmlns:a16="http://schemas.microsoft.com/office/drawing/2014/main" id="{DA4D2B16-F64F-4079-B575-D928D8C6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27" name="Espaço Reservado para Número de Slide 26">
            <a:extLst>
              <a:ext uri="{FF2B5EF4-FFF2-40B4-BE49-F238E27FC236}">
                <a16:creationId xmlns:a16="http://schemas.microsoft.com/office/drawing/2014/main" id="{B493C8D3-C040-4CFA-8691-6725EB4E8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0F6E-BE5E-46B8-A387-8FA93C3C9AF4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551385" y="1052737"/>
            <a:ext cx="11089230" cy="1826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pt-BR" dirty="0"/>
              <a:t>Deve-se levar em conta, na escolha do módulo M, o comprimento disponível para o eixo, a variação da grandeza a ser representada, o interesse ou não de fazer o zero da grandeza coincidir com a origem da escala e as limitações de ordem prática impostas na sua escolha.  </a:t>
            </a:r>
          </a:p>
        </p:txBody>
      </p:sp>
      <p:sp>
        <p:nvSpPr>
          <p:cNvPr id="118788" name="AutoShape 4" descr="C:\Documents and Settings\ADM\Desktop\Eduardo\Aulas\FÃ­sica Experimental\Fis Exp II\graf_texto1_arquivos\bolazul.gif"/>
          <p:cNvSpPr>
            <a:spLocks noChangeAspect="1" noChangeArrowheads="1"/>
          </p:cNvSpPr>
          <p:nvPr/>
        </p:nvSpPr>
        <p:spPr bwMode="auto">
          <a:xfrm>
            <a:off x="-2769394" y="3565923"/>
            <a:ext cx="94059" cy="10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 sz="1350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551385" y="2747025"/>
            <a:ext cx="172097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dirty="0" err="1">
                <a:solidFill>
                  <a:srgbClr val="FF0000"/>
                </a:solidFill>
              </a:rPr>
              <a:t>Exemplo</a:t>
            </a:r>
            <a:r>
              <a:rPr lang="fr-FR" dirty="0">
                <a:solidFill>
                  <a:srgbClr val="FF0000"/>
                </a:solidFill>
              </a:rPr>
              <a:t> 1: 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525024" y="3107158"/>
            <a:ext cx="11115591" cy="13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fr-FR" dirty="0"/>
              <a:t>Construir uma escala linear para </a:t>
            </a:r>
            <a:r>
              <a:rPr lang="fr-FR" dirty="0" err="1"/>
              <a:t>representar</a:t>
            </a:r>
            <a:r>
              <a:rPr lang="fr-FR" dirty="0"/>
              <a:t> </a:t>
            </a:r>
            <a:r>
              <a:rPr lang="fr-FR" dirty="0" err="1"/>
              <a:t>uma</a:t>
            </a:r>
            <a:r>
              <a:rPr lang="fr-FR" dirty="0"/>
              <a:t> </a:t>
            </a:r>
            <a:r>
              <a:rPr lang="fr-FR" dirty="0" err="1"/>
              <a:t>grandeza</a:t>
            </a:r>
            <a:r>
              <a:rPr lang="fr-FR" dirty="0"/>
              <a:t> </a:t>
            </a:r>
            <a:r>
              <a:rPr lang="fr-FR" dirty="0" err="1"/>
              <a:t>física</a:t>
            </a:r>
            <a:r>
              <a:rPr lang="fr-FR" dirty="0"/>
              <a:t> </a:t>
            </a:r>
            <a:r>
              <a:rPr lang="fr-FR" dirty="0" err="1"/>
              <a:t>definida</a:t>
            </a:r>
            <a:r>
              <a:rPr lang="fr-FR" dirty="0"/>
              <a:t> </a:t>
            </a:r>
            <a:r>
              <a:rPr lang="fr-FR" dirty="0" err="1"/>
              <a:t>como</a:t>
            </a:r>
            <a:r>
              <a:rPr lang="fr-FR" dirty="0"/>
              <a:t> diferença de potencial que varia de 0,328 V até 0,700 V sendo de 18 cm o comprimento disponível para o eixo.  </a:t>
            </a: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616691" y="4383327"/>
            <a:ext cx="376150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/>
            <a:r>
              <a:rPr lang="fr-FR" dirty="0">
                <a:solidFill>
                  <a:srgbClr val="FF0000"/>
                </a:solidFill>
              </a:rPr>
              <a:t>O que </a:t>
            </a:r>
            <a:r>
              <a:rPr lang="fr-FR" dirty="0" err="1">
                <a:solidFill>
                  <a:srgbClr val="FF0000"/>
                </a:solidFill>
              </a:rPr>
              <a:t>ocorre</a:t>
            </a:r>
            <a:r>
              <a:rPr lang="fr-FR" dirty="0">
                <a:solidFill>
                  <a:srgbClr val="FF0000"/>
                </a:solidFill>
              </a:rPr>
              <a:t> se a </a:t>
            </a:r>
            <a:r>
              <a:rPr lang="fr-FR" dirty="0" err="1">
                <a:solidFill>
                  <a:srgbClr val="FF0000"/>
                </a:solidFill>
              </a:rPr>
              <a:t>origem</a:t>
            </a:r>
            <a:r>
              <a:rPr lang="fr-FR" dirty="0">
                <a:solidFill>
                  <a:srgbClr val="FF0000"/>
                </a:solidFill>
              </a:rPr>
              <a:t> (</a:t>
            </a:r>
            <a:r>
              <a:rPr lang="fr-FR" dirty="0" err="1">
                <a:solidFill>
                  <a:srgbClr val="FF0000"/>
                </a:solidFill>
              </a:rPr>
              <a:t>zero</a:t>
            </a:r>
            <a:r>
              <a:rPr lang="fr-FR" dirty="0">
                <a:solidFill>
                  <a:srgbClr val="FF0000"/>
                </a:solidFill>
              </a:rPr>
              <a:t>) for </a:t>
            </a:r>
            <a:r>
              <a:rPr lang="fr-FR" dirty="0" err="1">
                <a:solidFill>
                  <a:srgbClr val="FF0000"/>
                </a:solidFill>
              </a:rPr>
              <a:t>incluído</a:t>
            </a:r>
            <a:r>
              <a:rPr lang="fr-FR" dirty="0">
                <a:solidFill>
                  <a:srgbClr val="FF0000"/>
                </a:solidFill>
              </a:rPr>
              <a:t>? </a:t>
            </a:r>
          </a:p>
        </p:txBody>
      </p:sp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4817574" y="5552544"/>
            <a:ext cx="670452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dirty="0"/>
              <a:t>Isto leva em 2,5 cm para cada 0,1 V, com o uso de 17,5 cm do papel.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E75DC949-3C6C-48D7-9365-7D97A7D8F043}"/>
                  </a:ext>
                </a:extLst>
              </p:cNvPr>
              <p:cNvSpPr/>
              <p:nvPr/>
            </p:nvSpPr>
            <p:spPr>
              <a:xfrm>
                <a:off x="834380" y="5259104"/>
                <a:ext cx="1942198" cy="8252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𝑐𝑚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0,700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E75DC949-3C6C-48D7-9365-7D97A7D8F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380" y="5259104"/>
                <a:ext cx="1942198" cy="825291"/>
              </a:xfrm>
              <a:prstGeom prst="rect">
                <a:avLst/>
              </a:prstGeom>
              <a:blipFill>
                <a:blip r:embed="rId3"/>
                <a:stretch>
                  <a:fillRect t="-3030" b="-151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ECC779B-D6EE-4AAF-A2CE-0D4EAA49AA9D}"/>
              </a:ext>
            </a:extLst>
          </p:cNvPr>
          <p:cNvGrpSpPr/>
          <p:nvPr/>
        </p:nvGrpSpPr>
        <p:grpSpPr>
          <a:xfrm>
            <a:off x="5312506" y="4955730"/>
            <a:ext cx="5182770" cy="503649"/>
            <a:chOff x="4916200" y="4930151"/>
            <a:chExt cx="6910359" cy="671532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56E8A4FF-80DD-4839-8EE1-53C0E515FD5A}"/>
                </a:ext>
              </a:extLst>
            </p:cNvPr>
            <p:cNvCxnSpPr/>
            <p:nvPr/>
          </p:nvCxnSpPr>
          <p:spPr>
            <a:xfrm>
              <a:off x="5999327" y="4930151"/>
              <a:ext cx="0" cy="7200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4DBBC65D-01E8-4949-BD09-354F39F19584}"/>
                </a:ext>
              </a:extLst>
            </p:cNvPr>
            <p:cNvCxnSpPr/>
            <p:nvPr/>
          </p:nvCxnSpPr>
          <p:spPr>
            <a:xfrm>
              <a:off x="6901975" y="4930151"/>
              <a:ext cx="0" cy="7200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84D37511-6F36-4903-9F9D-7FEE78F43CC8}"/>
                </a:ext>
              </a:extLst>
            </p:cNvPr>
            <p:cNvCxnSpPr/>
            <p:nvPr/>
          </p:nvCxnSpPr>
          <p:spPr>
            <a:xfrm>
              <a:off x="7808368" y="4930151"/>
              <a:ext cx="0" cy="7200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4BF05A3E-4DFE-4AAE-AFE3-7AE53224B614}"/>
                </a:ext>
              </a:extLst>
            </p:cNvPr>
            <p:cNvCxnSpPr/>
            <p:nvPr/>
          </p:nvCxnSpPr>
          <p:spPr>
            <a:xfrm>
              <a:off x="8711101" y="4930151"/>
              <a:ext cx="0" cy="7200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5515C3FC-1536-4D1F-A5F5-B848B0AE9C89}"/>
                    </a:ext>
                  </a:extLst>
                </p:cNvPr>
                <p:cNvSpPr txBox="1"/>
                <p:nvPr/>
              </p:nvSpPr>
              <p:spPr>
                <a:xfrm>
                  <a:off x="4916200" y="4968000"/>
                  <a:ext cx="41079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5515C3FC-1536-4D1F-A5F5-B848B0AE9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6200" y="4968000"/>
                  <a:ext cx="41079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F4A69927-B3FC-48CB-AA5F-4567D0F065FD}"/>
                    </a:ext>
                  </a:extLst>
                </p:cNvPr>
                <p:cNvSpPr txBox="1"/>
                <p:nvPr/>
              </p:nvSpPr>
              <p:spPr>
                <a:xfrm>
                  <a:off x="5660167" y="4968000"/>
                  <a:ext cx="7891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0,100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F4A69927-B3FC-48CB-AA5F-4567D0F06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0167" y="4968000"/>
                  <a:ext cx="7891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9FD5FC31-C82C-46EE-BF86-73D499246EDB}"/>
                    </a:ext>
                  </a:extLst>
                </p:cNvPr>
                <p:cNvSpPr txBox="1"/>
                <p:nvPr/>
              </p:nvSpPr>
              <p:spPr>
                <a:xfrm>
                  <a:off x="8365292" y="4968000"/>
                  <a:ext cx="7891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0,400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9FD5FC31-C82C-46EE-BF86-73D499246ED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65292" y="4968000"/>
                  <a:ext cx="78910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B6C0CEF7-9F86-43BB-B121-79011627E98E}"/>
                    </a:ext>
                  </a:extLst>
                </p:cNvPr>
                <p:cNvSpPr txBox="1"/>
                <p:nvPr/>
              </p:nvSpPr>
              <p:spPr>
                <a:xfrm>
                  <a:off x="6518589" y="4968000"/>
                  <a:ext cx="7891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0,200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5" name="CaixaDeTexto 24">
                  <a:extLst>
                    <a:ext uri="{FF2B5EF4-FFF2-40B4-BE49-F238E27FC236}">
                      <a16:creationId xmlns:a16="http://schemas.microsoft.com/office/drawing/2014/main" id="{B6C0CEF7-9F86-43BB-B121-79011627E9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18589" y="4968000"/>
                  <a:ext cx="7891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562AD8F5-4385-47CD-8577-5BADA2CC5030}"/>
                    </a:ext>
                  </a:extLst>
                </p:cNvPr>
                <p:cNvSpPr txBox="1"/>
                <p:nvPr/>
              </p:nvSpPr>
              <p:spPr>
                <a:xfrm>
                  <a:off x="7411770" y="4968000"/>
                  <a:ext cx="7891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0,300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562AD8F5-4385-47CD-8577-5BADA2CC50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1770" y="4968000"/>
                  <a:ext cx="78910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ABE86465-21CC-4BA2-88F6-D87E200D7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0034" y="5029089"/>
              <a:ext cx="6588428" cy="11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1163A41-A942-4C51-BEAF-A8271BF774E1}"/>
                </a:ext>
              </a:extLst>
            </p:cNvPr>
            <p:cNvCxnSpPr/>
            <p:nvPr/>
          </p:nvCxnSpPr>
          <p:spPr>
            <a:xfrm>
              <a:off x="9612978" y="4930151"/>
              <a:ext cx="0" cy="7200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9D35A081-67D6-46C4-8793-7D8BB0ABDD46}"/>
                </a:ext>
              </a:extLst>
            </p:cNvPr>
            <p:cNvCxnSpPr/>
            <p:nvPr/>
          </p:nvCxnSpPr>
          <p:spPr>
            <a:xfrm>
              <a:off x="10515711" y="4930151"/>
              <a:ext cx="0" cy="7200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5E6ADF00-3AD6-49FB-863D-BE12283DAD1D}"/>
                </a:ext>
              </a:extLst>
            </p:cNvPr>
            <p:cNvCxnSpPr/>
            <p:nvPr/>
          </p:nvCxnSpPr>
          <p:spPr>
            <a:xfrm>
              <a:off x="11424592" y="4930151"/>
              <a:ext cx="0" cy="7200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D4CED94F-473B-48C9-A83C-290828BC8C06}"/>
                </a:ext>
              </a:extLst>
            </p:cNvPr>
            <p:cNvCxnSpPr/>
            <p:nvPr/>
          </p:nvCxnSpPr>
          <p:spPr>
            <a:xfrm>
              <a:off x="5093393" y="4932000"/>
              <a:ext cx="0" cy="7200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0C65E9BA-3EFF-4452-9EB7-C6C512477B68}"/>
                    </a:ext>
                  </a:extLst>
                </p:cNvPr>
                <p:cNvSpPr txBox="1"/>
                <p:nvPr/>
              </p:nvSpPr>
              <p:spPr>
                <a:xfrm>
                  <a:off x="9251460" y="4968000"/>
                  <a:ext cx="7891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0,500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0C65E9BA-3EFF-4452-9EB7-C6C512477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1460" y="4968000"/>
                  <a:ext cx="78910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CBC79293-437A-4DC4-B852-528FE36E2F3A}"/>
                    </a:ext>
                  </a:extLst>
                </p:cNvPr>
                <p:cNvSpPr txBox="1"/>
                <p:nvPr/>
              </p:nvSpPr>
              <p:spPr>
                <a:xfrm>
                  <a:off x="10164181" y="4968000"/>
                  <a:ext cx="7891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0,600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36" name="CaixaDeTexto 35">
                  <a:extLst>
                    <a:ext uri="{FF2B5EF4-FFF2-40B4-BE49-F238E27FC236}">
                      <a16:creationId xmlns:a16="http://schemas.microsoft.com/office/drawing/2014/main" id="{CBC79293-437A-4DC4-B852-528FE36E2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4181" y="4968000"/>
                  <a:ext cx="789105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6EF0A793-08AE-40B8-8F9C-1A5BA0106010}"/>
                    </a:ext>
                  </a:extLst>
                </p:cNvPr>
                <p:cNvSpPr txBox="1"/>
                <p:nvPr/>
              </p:nvSpPr>
              <p:spPr>
                <a:xfrm>
                  <a:off x="11037454" y="4968000"/>
                  <a:ext cx="7891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0,700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37" name="CaixaDeTexto 36">
                  <a:extLst>
                    <a:ext uri="{FF2B5EF4-FFF2-40B4-BE49-F238E27FC236}">
                      <a16:creationId xmlns:a16="http://schemas.microsoft.com/office/drawing/2014/main" id="{6EF0A793-08AE-40B8-8F9C-1A5BA01060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7454" y="4968000"/>
                  <a:ext cx="78910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AAC1763D-785C-4593-8E92-1B0C6247F2F1}"/>
                </a:ext>
              </a:extLst>
            </p:cNvPr>
            <p:cNvSpPr txBox="1"/>
            <p:nvPr/>
          </p:nvSpPr>
          <p:spPr>
            <a:xfrm>
              <a:off x="10776152" y="5247741"/>
              <a:ext cx="936581" cy="353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25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Volts (V)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69BA4B51-0C9B-49DE-A2F4-793D93029AE0}"/>
                  </a:ext>
                </a:extLst>
              </p:cNvPr>
              <p:cNvSpPr/>
              <p:nvPr/>
            </p:nvSpPr>
            <p:spPr>
              <a:xfrm>
                <a:off x="2728079" y="5302620"/>
                <a:ext cx="1604285" cy="724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=25,7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𝑐𝑚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pt-BR" i="1" dirty="0"/>
              </a:p>
            </p:txBody>
          </p:sp>
        </mc:Choice>
        <mc:Fallback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69BA4B51-0C9B-49DE-A2F4-793D93029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079" y="5302620"/>
                <a:ext cx="1604285" cy="724878"/>
              </a:xfrm>
              <a:prstGeom prst="rect">
                <a:avLst/>
              </a:prstGeom>
              <a:blipFill>
                <a:blip r:embed="rId12"/>
                <a:stretch>
                  <a:fillRect b="-68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Agrupar 39">
            <a:extLst>
              <a:ext uri="{FF2B5EF4-FFF2-40B4-BE49-F238E27FC236}">
                <a16:creationId xmlns:a16="http://schemas.microsoft.com/office/drawing/2014/main" id="{B5352F32-B45A-8A46-8EFE-F989290D26F0}"/>
              </a:ext>
            </a:extLst>
          </p:cNvPr>
          <p:cNvGrpSpPr/>
          <p:nvPr/>
        </p:nvGrpSpPr>
        <p:grpSpPr>
          <a:xfrm>
            <a:off x="6411852" y="4233131"/>
            <a:ext cx="538930" cy="346116"/>
            <a:chOff x="3563065" y="2151525"/>
            <a:chExt cx="757107" cy="346116"/>
          </a:xfrm>
        </p:grpSpPr>
        <p:sp>
          <p:nvSpPr>
            <p:cNvPr id="41" name="Seta para a Esquerda e para a Direita 40">
              <a:extLst>
                <a:ext uri="{FF2B5EF4-FFF2-40B4-BE49-F238E27FC236}">
                  <a16:creationId xmlns:a16="http://schemas.microsoft.com/office/drawing/2014/main" id="{7DC526ED-894E-A644-9DE1-7280D10E236C}"/>
                </a:ext>
              </a:extLst>
            </p:cNvPr>
            <p:cNvSpPr/>
            <p:nvPr/>
          </p:nvSpPr>
          <p:spPr>
            <a:xfrm flipV="1">
              <a:off x="3736757" y="2451922"/>
              <a:ext cx="331187" cy="4571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754C16D3-F98E-0547-B032-2A692247A7EA}"/>
                </a:ext>
              </a:extLst>
            </p:cNvPr>
            <p:cNvSpPr txBox="1"/>
            <p:nvPr/>
          </p:nvSpPr>
          <p:spPr>
            <a:xfrm>
              <a:off x="3563065" y="2151525"/>
              <a:ext cx="757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400" dirty="0"/>
                <a:t>1 cm</a:t>
              </a:r>
            </a:p>
          </p:txBody>
        </p:sp>
      </p:grpSp>
      <p:sp>
        <p:nvSpPr>
          <p:cNvPr id="44" name="Retângulo 43">
            <a:extLst>
              <a:ext uri="{FF2B5EF4-FFF2-40B4-BE49-F238E27FC236}">
                <a16:creationId xmlns:a16="http://schemas.microsoft.com/office/drawing/2014/main" id="{6E5474A4-B030-1044-9E08-9C0B514BCFA1}"/>
              </a:ext>
            </a:extLst>
          </p:cNvPr>
          <p:cNvSpPr/>
          <p:nvPr/>
        </p:nvSpPr>
        <p:spPr>
          <a:xfrm>
            <a:off x="551385" y="654623"/>
            <a:ext cx="30712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chemeClr val="accent4">
                    <a:lumMod val="75000"/>
                  </a:schemeClr>
                </a:solidFill>
              </a:rPr>
              <a:t>Escala Linear</a:t>
            </a:r>
          </a:p>
        </p:txBody>
      </p:sp>
    </p:spTree>
    <p:extLst>
      <p:ext uri="{BB962C8B-B14F-4D97-AF65-F5344CB8AC3E}">
        <p14:creationId xmlns:p14="http://schemas.microsoft.com/office/powerpoint/2010/main" val="369597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9" grpId="0"/>
      <p:bldP spid="118790" grpId="0"/>
      <p:bldP spid="118791" grpId="0"/>
      <p:bldP spid="118794" grpId="0"/>
      <p:bldP spid="3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Agrupar 41">
            <a:extLst>
              <a:ext uri="{FF2B5EF4-FFF2-40B4-BE49-F238E27FC236}">
                <a16:creationId xmlns:a16="http://schemas.microsoft.com/office/drawing/2014/main" id="{00072E15-3E9E-4E72-9E15-64A447F1C8CF}"/>
              </a:ext>
            </a:extLst>
          </p:cNvPr>
          <p:cNvGrpSpPr/>
          <p:nvPr/>
        </p:nvGrpSpPr>
        <p:grpSpPr>
          <a:xfrm>
            <a:off x="5123893" y="3212977"/>
            <a:ext cx="5184577" cy="1333328"/>
            <a:chOff x="4799856" y="3908975"/>
            <a:chExt cx="6912769" cy="1777771"/>
          </a:xfrm>
        </p:grpSpPr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03B3AD2A-1AD6-41EE-9F10-9DADBD94C826}"/>
                </a:ext>
              </a:extLst>
            </p:cNvPr>
            <p:cNvSpPr/>
            <p:nvPr/>
          </p:nvSpPr>
          <p:spPr>
            <a:xfrm>
              <a:off x="4799856" y="3908975"/>
              <a:ext cx="6912769" cy="17777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 dirty="0"/>
            </a:p>
          </p:txBody>
        </p:sp>
        <p:grpSp>
          <p:nvGrpSpPr>
            <p:cNvPr id="62" name="Agrupar 61">
              <a:extLst>
                <a:ext uri="{FF2B5EF4-FFF2-40B4-BE49-F238E27FC236}">
                  <a16:creationId xmlns:a16="http://schemas.microsoft.com/office/drawing/2014/main" id="{26238F4D-18EB-44D2-875A-6089412F8A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015880" y="3941082"/>
              <a:ext cx="6516000" cy="1186727"/>
              <a:chOff x="9620" y="2780928"/>
              <a:chExt cx="12351076" cy="2249488"/>
            </a:xfrm>
          </p:grpSpPr>
          <p:pic>
            <p:nvPicPr>
              <p:cNvPr id="63" name="Picture 4" descr="https://previews.123rf.com/images/kumer/kumer1503/kumer150300032/37971593-vector-graph-millimeter-paper-seamless-pattern-Stock-Photo.jpg">
                <a:extLst>
                  <a:ext uri="{FF2B5EF4-FFF2-40B4-BE49-F238E27FC236}">
                    <a16:creationId xmlns:a16="http://schemas.microsoft.com/office/drawing/2014/main" id="{8D7BCEAF-F246-400C-BF28-C40E6150A5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7199"/>
              <a:stretch/>
            </p:blipFill>
            <p:spPr bwMode="auto">
              <a:xfrm>
                <a:off x="9620" y="2780928"/>
                <a:ext cx="6858000" cy="224948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4" name="Picture 4" descr="https://previews.123rf.com/images/kumer/kumer1503/kumer150300032/37971593-vector-graph-millimeter-paper-seamless-pattern-Stock-Photo.jpg">
                <a:extLst>
                  <a:ext uri="{FF2B5EF4-FFF2-40B4-BE49-F238E27FC236}">
                    <a16:creationId xmlns:a16="http://schemas.microsoft.com/office/drawing/2014/main" id="{B22009C5-5538-45B6-A3EF-D354D2AA98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67274" r="9775"/>
              <a:stretch/>
            </p:blipFill>
            <p:spPr bwMode="auto">
              <a:xfrm>
                <a:off x="6173110" y="2780928"/>
                <a:ext cx="6187586" cy="22443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D821CEF-1DBC-40DC-B87C-2451D188F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2019B-A42D-5443-A96F-EA53FD30BA9E}" type="datetime1">
              <a:rPr lang="pt-BR" smtClean="0"/>
              <a:t>12/04/2022</a:t>
            </a:fld>
            <a:endParaRPr lang="fr-F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D571994-7BA9-4CE0-AF71-184FE61A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D85C885-6648-40A1-AFC4-59441392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0F6E-BE5E-46B8-A387-8FA93C3C9AF4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18788" name="AutoShape 4" descr="C:\Documents and Settings\ADM\Desktop\Eduardo\Aulas\FÃ­sica Experimental\Fis Exp II\graf_texto1_arquivos\bolazul.gif"/>
          <p:cNvSpPr>
            <a:spLocks noChangeAspect="1" noChangeArrowheads="1"/>
          </p:cNvSpPr>
          <p:nvPr/>
        </p:nvSpPr>
        <p:spPr bwMode="auto">
          <a:xfrm>
            <a:off x="-2769394" y="3565923"/>
            <a:ext cx="94059" cy="102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pt-BR" sz="1350"/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479378" y="1196752"/>
            <a:ext cx="28803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fr-FR" dirty="0">
                <a:solidFill>
                  <a:srgbClr val="0000FF"/>
                </a:solidFill>
              </a:rPr>
              <a:t>Exemplo: 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479376" y="1628801"/>
            <a:ext cx="11233245" cy="940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fr-FR" dirty="0"/>
              <a:t>Construir uma escala linear para representar uma diferença de potencial que varia de 0,328 V até 0,700 V sendo de 18 cm o comprimento disponível para o eixo.  </a:t>
            </a: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479376" y="2741456"/>
            <a:ext cx="6108315" cy="49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</a:pPr>
            <a:r>
              <a:rPr lang="fr-FR" dirty="0"/>
              <a:t>Se a origem não for ponto de interesse: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794" name="Text Box 10"/>
              <p:cNvSpPr txBox="1">
                <a:spLocks noChangeArrowheads="1"/>
              </p:cNvSpPr>
              <p:nvPr/>
            </p:nvSpPr>
            <p:spPr bwMode="auto">
              <a:xfrm>
                <a:off x="503583" y="5036935"/>
                <a:ext cx="11209037" cy="94006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algn="just" eaLnBrk="0" hangingPunct="0">
                  <a:lnSpc>
                    <a:spcPct val="120000"/>
                  </a:lnSpc>
                  <a:defRPr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pt-BR" dirty="0"/>
                  <a:t>Isto leva em 4,8 cm para cada 0,1 V, com o uso de 18 cm do papel, começando em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</a:rPr>
                      <m:t>0,325 </m:t>
                    </m:r>
                    <m:r>
                      <a:rPr lang="pt-BR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pt-BR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18794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3583" y="5036935"/>
                <a:ext cx="11209037" cy="940066"/>
              </a:xfrm>
              <a:prstGeom prst="rect">
                <a:avLst/>
              </a:prstGeom>
              <a:blipFill>
                <a:blip r:embed="rId3"/>
                <a:stretch>
                  <a:fillRect l="-792" t="-1333" r="-792" b="-933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E75DC949-3C6C-48D7-9365-7D97A7D8F043}"/>
                  </a:ext>
                </a:extLst>
              </p:cNvPr>
              <p:cNvSpPr/>
              <p:nvPr/>
            </p:nvSpPr>
            <p:spPr>
              <a:xfrm>
                <a:off x="795836" y="3289595"/>
                <a:ext cx="3306931" cy="8517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18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𝑐𝑚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(0,700−0,328)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E75DC949-3C6C-48D7-9365-7D97A7D8F0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36" y="3289595"/>
                <a:ext cx="3306931" cy="851708"/>
              </a:xfrm>
              <a:prstGeom prst="rect">
                <a:avLst/>
              </a:prstGeom>
              <a:blipFill>
                <a:blip r:embed="rId4"/>
                <a:stretch>
                  <a:fillRect t="-2985" b="-134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ECC779B-D6EE-4AAF-A2CE-0D4EAA49AA9D}"/>
              </a:ext>
            </a:extLst>
          </p:cNvPr>
          <p:cNvGrpSpPr/>
          <p:nvPr/>
        </p:nvGrpSpPr>
        <p:grpSpPr>
          <a:xfrm>
            <a:off x="5032607" y="4065183"/>
            <a:ext cx="5216855" cy="494625"/>
            <a:chOff x="4756928" y="4942183"/>
            <a:chExt cx="6955806" cy="659500"/>
          </a:xfrm>
        </p:grpSpPr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56E8A4FF-80DD-4839-8EE1-53C0E515FD5A}"/>
                </a:ext>
              </a:extLst>
            </p:cNvPr>
            <p:cNvCxnSpPr/>
            <p:nvPr/>
          </p:nvCxnSpPr>
          <p:spPr>
            <a:xfrm>
              <a:off x="6830384" y="4942183"/>
              <a:ext cx="0" cy="7200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84D37511-6F36-4903-9F9D-7FEE78F43CC8}"/>
                </a:ext>
              </a:extLst>
            </p:cNvPr>
            <p:cNvCxnSpPr/>
            <p:nvPr/>
          </p:nvCxnSpPr>
          <p:spPr>
            <a:xfrm>
              <a:off x="8565557" y="4942183"/>
              <a:ext cx="0" cy="7200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5515C3FC-1536-4D1F-A5F5-B848B0AE9C89}"/>
                    </a:ext>
                  </a:extLst>
                </p:cNvPr>
                <p:cNvSpPr txBox="1"/>
                <p:nvPr/>
              </p:nvSpPr>
              <p:spPr>
                <a:xfrm>
                  <a:off x="4756928" y="4992064"/>
                  <a:ext cx="7891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0,325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5515C3FC-1536-4D1F-A5F5-B848B0AE9C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6928" y="4992064"/>
                  <a:ext cx="789105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F4A69927-B3FC-48CB-AA5F-4567D0F065FD}"/>
                    </a:ext>
                  </a:extLst>
                </p:cNvPr>
                <p:cNvSpPr txBox="1"/>
                <p:nvPr/>
              </p:nvSpPr>
              <p:spPr>
                <a:xfrm>
                  <a:off x="6465897" y="4992064"/>
                  <a:ext cx="7891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0,425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F4A69927-B3FC-48CB-AA5F-4567D0F06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5897" y="4992064"/>
                  <a:ext cx="78910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562AD8F5-4385-47CD-8577-5BADA2CC5030}"/>
                    </a:ext>
                  </a:extLst>
                </p:cNvPr>
                <p:cNvSpPr txBox="1"/>
                <p:nvPr/>
              </p:nvSpPr>
              <p:spPr>
                <a:xfrm>
                  <a:off x="8168960" y="4992064"/>
                  <a:ext cx="7891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0,525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562AD8F5-4385-47CD-8577-5BADA2CC50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8960" y="4992064"/>
                  <a:ext cx="78910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ABE86465-21CC-4BA2-88F6-D87E200D7F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0034" y="5029089"/>
              <a:ext cx="6588428" cy="111"/>
            </a:xfrm>
            <a:prstGeom prst="straightConnector1">
              <a:avLst/>
            </a:prstGeom>
            <a:ln w="2540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reto 29">
              <a:extLst>
                <a:ext uri="{FF2B5EF4-FFF2-40B4-BE49-F238E27FC236}">
                  <a16:creationId xmlns:a16="http://schemas.microsoft.com/office/drawing/2014/main" id="{81163A41-A942-4C51-BEAF-A8271BF774E1}"/>
                </a:ext>
              </a:extLst>
            </p:cNvPr>
            <p:cNvCxnSpPr/>
            <p:nvPr/>
          </p:nvCxnSpPr>
          <p:spPr>
            <a:xfrm>
              <a:off x="10305353" y="4942183"/>
              <a:ext cx="0" cy="7200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D4CED94F-473B-48C9-A83C-290828BC8C06}"/>
                </a:ext>
              </a:extLst>
            </p:cNvPr>
            <p:cNvCxnSpPr/>
            <p:nvPr/>
          </p:nvCxnSpPr>
          <p:spPr>
            <a:xfrm>
              <a:off x="5093393" y="4944032"/>
              <a:ext cx="0" cy="72000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0C65E9BA-3EFF-4452-9EB7-C6C512477B68}"/>
                    </a:ext>
                  </a:extLst>
                </p:cNvPr>
                <p:cNvSpPr txBox="1"/>
                <p:nvPr/>
              </p:nvSpPr>
              <p:spPr>
                <a:xfrm>
                  <a:off x="9943834" y="4992064"/>
                  <a:ext cx="7891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>
                            <a:latin typeface="Cambria Math" panose="02040503050406030204" pitchFamily="18" charset="0"/>
                          </a:rPr>
                          <m:t>0,625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0C65E9BA-3EFF-4452-9EB7-C6C512477B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3834" y="4992064"/>
                  <a:ext cx="78910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AAC1763D-785C-4593-8E92-1B0C6247F2F1}"/>
                </a:ext>
              </a:extLst>
            </p:cNvPr>
            <p:cNvSpPr txBox="1"/>
            <p:nvPr/>
          </p:nvSpPr>
          <p:spPr>
            <a:xfrm>
              <a:off x="10776153" y="5247741"/>
              <a:ext cx="936581" cy="3539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125" i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Volts (V)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69BA4B51-0C9B-49DE-A2F4-793D93029AE0}"/>
                  </a:ext>
                </a:extLst>
              </p:cNvPr>
              <p:cNvSpPr/>
              <p:nvPr/>
            </p:nvSpPr>
            <p:spPr>
              <a:xfrm>
                <a:off x="1452932" y="4269494"/>
                <a:ext cx="2128468" cy="7248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=48,39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𝑐𝑚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</m:oMath>
                  </m:oMathPara>
                </a14:m>
                <a:endParaRPr lang="pt-BR" i="1" dirty="0"/>
              </a:p>
            </p:txBody>
          </p:sp>
        </mc:Choice>
        <mc:Fallback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69BA4B51-0C9B-49DE-A2F4-793D93029A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2932" y="4269494"/>
                <a:ext cx="2128468" cy="724878"/>
              </a:xfrm>
              <a:prstGeom prst="rect">
                <a:avLst/>
              </a:prstGeom>
              <a:blipFill>
                <a:blip r:embed="rId9"/>
                <a:stretch>
                  <a:fillRect b="-51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tângulo 31">
            <a:extLst>
              <a:ext uri="{FF2B5EF4-FFF2-40B4-BE49-F238E27FC236}">
                <a16:creationId xmlns:a16="http://schemas.microsoft.com/office/drawing/2014/main" id="{F928514F-F414-6D4A-AAC6-EB52FF228692}"/>
              </a:ext>
            </a:extLst>
          </p:cNvPr>
          <p:cNvSpPr/>
          <p:nvPr/>
        </p:nvSpPr>
        <p:spPr>
          <a:xfrm>
            <a:off x="479377" y="654623"/>
            <a:ext cx="3143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chemeClr val="accent4">
                    <a:lumMod val="75000"/>
                  </a:schemeClr>
                </a:solidFill>
              </a:rPr>
              <a:t>Escala Linear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73F20DD-E8D7-0D4F-A944-CA60EFDE704E}"/>
              </a:ext>
            </a:extLst>
          </p:cNvPr>
          <p:cNvSpPr/>
          <p:nvPr/>
        </p:nvSpPr>
        <p:spPr>
          <a:xfrm>
            <a:off x="2025339" y="5972544"/>
            <a:ext cx="8577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/>
            <a:r>
              <a:rPr lang="pt-BR" dirty="0">
                <a:solidFill>
                  <a:srgbClr val="FF0000"/>
                </a:solidFill>
                <a:latin typeface="+mj-lt"/>
              </a:rPr>
              <a:t>É necessário que os dados experimentais fiquem no interior do eixo.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2441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4" grpId="0"/>
      <p:bldP spid="3" grpId="0"/>
      <p:bldP spid="1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3201" name="Picture 1"/>
          <p:cNvPicPr>
            <a:picLocks noChangeAspect="1" noChangeArrowheads="1"/>
          </p:cNvPicPr>
          <p:nvPr/>
        </p:nvPicPr>
        <p:blipFill>
          <a:blip r:embed="rId2" cstate="print"/>
          <a:srcRect l="1823" t="2681" r="4313" b="3395"/>
          <a:stretch>
            <a:fillRect/>
          </a:stretch>
        </p:blipFill>
        <p:spPr bwMode="auto">
          <a:xfrm>
            <a:off x="2819635" y="1104490"/>
            <a:ext cx="6552728" cy="5280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Gráficos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1607D-F9B9-CF45-9BB9-3D3D4939DF6D}" type="datetime1">
              <a:rPr lang="pt-BR" smtClean="0"/>
              <a:t>12/04/2022</a:t>
            </a:fld>
            <a:endParaRPr lang="fr-F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623B6B-7238-6B4E-9751-6F0E89E115B1}"/>
              </a:ext>
            </a:extLst>
          </p:cNvPr>
          <p:cNvSpPr/>
          <p:nvPr/>
        </p:nvSpPr>
        <p:spPr>
          <a:xfrm>
            <a:off x="660017" y="576064"/>
            <a:ext cx="32534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Gráficos – Alguns erros?</a:t>
            </a:r>
          </a:p>
        </p:txBody>
      </p:sp>
    </p:spTree>
    <p:extLst>
      <p:ext uri="{BB962C8B-B14F-4D97-AF65-F5344CB8AC3E}">
        <p14:creationId xmlns:p14="http://schemas.microsoft.com/office/powerpoint/2010/main" val="4004451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3201" name="Picture 1"/>
          <p:cNvPicPr>
            <a:picLocks noChangeAspect="1" noChangeArrowheads="1"/>
          </p:cNvPicPr>
          <p:nvPr/>
        </p:nvPicPr>
        <p:blipFill rotWithShape="1">
          <a:blip r:embed="rId2" cstate="print"/>
          <a:srcRect l="1824" t="2681" r="50213" b="49568"/>
          <a:stretch/>
        </p:blipFill>
        <p:spPr bwMode="auto">
          <a:xfrm>
            <a:off x="3640857" y="1052736"/>
            <a:ext cx="4406229" cy="3532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Gráficos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4C65D-0F79-B248-AE70-80608DB846AB}" type="datetime1">
              <a:rPr lang="pt-BR" smtClean="0"/>
              <a:t>12/04/2022</a:t>
            </a:fld>
            <a:endParaRPr lang="fr-F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C6B0B31-A41F-FA43-84AC-869F953160BE}"/>
              </a:ext>
            </a:extLst>
          </p:cNvPr>
          <p:cNvSpPr txBox="1"/>
          <p:nvPr/>
        </p:nvSpPr>
        <p:spPr>
          <a:xfrm>
            <a:off x="479376" y="4875895"/>
            <a:ext cx="112332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As grandezas físicas estão representadas com seus nomes por extenso e ao mesmo tempo com suas abreviaturas (só pode uma das maneiras - escolha do autor). </a:t>
            </a:r>
          </a:p>
          <a:p>
            <a:pPr algn="just"/>
            <a:r>
              <a:rPr lang="pt-BR" dirty="0"/>
              <a:t>Esta sendo usado a vírgula e o parênteses para a unidade (só pode uma). Faltam o título do gráfico e as incertezas dos pontos experimentais. </a:t>
            </a:r>
            <a:r>
              <a:rPr lang="pt-BR" b="1" dirty="0">
                <a:solidFill>
                  <a:srgbClr val="FF0000"/>
                </a:solidFill>
              </a:rPr>
              <a:t>Vamos dar um nome para a Figura A?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E69021E-C490-C141-B205-B2751A900A52}"/>
              </a:ext>
            </a:extLst>
          </p:cNvPr>
          <p:cNvSpPr txBox="1"/>
          <p:nvPr/>
        </p:nvSpPr>
        <p:spPr>
          <a:xfrm>
            <a:off x="2788268" y="4557507"/>
            <a:ext cx="661546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/>
              <a:t>Figura A – Comportamento da posição em função do tempo de um corpo acelerado.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37BB9DF-3E56-6747-9957-4CF3BC477F67}"/>
              </a:ext>
            </a:extLst>
          </p:cNvPr>
          <p:cNvSpPr/>
          <p:nvPr/>
        </p:nvSpPr>
        <p:spPr>
          <a:xfrm>
            <a:off x="3647729" y="2636912"/>
            <a:ext cx="288031" cy="720080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7F2E7C6E-1348-7F45-9AF6-FCE9EAFF06EC}"/>
              </a:ext>
            </a:extLst>
          </p:cNvPr>
          <p:cNvSpPr/>
          <p:nvPr/>
        </p:nvSpPr>
        <p:spPr>
          <a:xfrm rot="5400000">
            <a:off x="5757164" y="4113076"/>
            <a:ext cx="288031" cy="648072"/>
          </a:xfrm>
          <a:prstGeom prst="rect">
            <a:avLst/>
          </a:prstGeom>
          <a:noFill/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2DDBDFF-5F93-214F-BD37-D00890D27EB8}"/>
              </a:ext>
            </a:extLst>
          </p:cNvPr>
          <p:cNvSpPr/>
          <p:nvPr/>
        </p:nvSpPr>
        <p:spPr>
          <a:xfrm>
            <a:off x="479376" y="656344"/>
            <a:ext cx="11233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 err="1">
                <a:ln w="6350">
                  <a:noFill/>
                </a:ln>
              </a:rPr>
              <a:t>Exemplos</a:t>
            </a:r>
            <a:r>
              <a:rPr lang="en-US" dirty="0">
                <a:ln w="6350">
                  <a:noFill/>
                </a:ln>
              </a:rPr>
              <a:t> de </a:t>
            </a:r>
            <a:r>
              <a:rPr lang="en-US" dirty="0" err="1">
                <a:ln w="6350">
                  <a:noFill/>
                </a:ln>
              </a:rPr>
              <a:t>erros</a:t>
            </a:r>
            <a:r>
              <a:rPr lang="en-US" dirty="0">
                <a:ln w="6350">
                  <a:noFill/>
                </a:ln>
              </a:rPr>
              <a:t> </a:t>
            </a:r>
            <a:r>
              <a:rPr lang="en-US" dirty="0" err="1">
                <a:ln w="6350">
                  <a:noFill/>
                </a:ln>
              </a:rPr>
              <a:t>ao</a:t>
            </a:r>
            <a:r>
              <a:rPr lang="en-US" dirty="0">
                <a:ln w="6350">
                  <a:noFill/>
                </a:ln>
              </a:rPr>
              <a:t> se </a:t>
            </a:r>
            <a:r>
              <a:rPr lang="en-US" dirty="0" err="1">
                <a:ln w="6350">
                  <a:noFill/>
                </a:ln>
              </a:rPr>
              <a:t>montar</a:t>
            </a:r>
            <a:r>
              <a:rPr lang="en-US" dirty="0">
                <a:ln w="6350">
                  <a:noFill/>
                </a:ln>
              </a:rPr>
              <a:t> </a:t>
            </a:r>
            <a:r>
              <a:rPr lang="en-US" dirty="0" err="1">
                <a:ln w="6350">
                  <a:noFill/>
                </a:ln>
              </a:rPr>
              <a:t>gráficos</a:t>
            </a:r>
            <a:r>
              <a:rPr lang="en-US" dirty="0">
                <a:ln w="6350">
                  <a:noFill/>
                </a:ln>
              </a:rPr>
              <a:t>. </a:t>
            </a:r>
            <a:r>
              <a:rPr lang="en-US" dirty="0" err="1">
                <a:ln w="6350">
                  <a:noFill/>
                </a:ln>
                <a:solidFill>
                  <a:srgbClr val="FF0000"/>
                </a:solidFill>
              </a:rPr>
              <a:t>Vamos</a:t>
            </a:r>
            <a:r>
              <a:rPr lang="en-US" dirty="0">
                <a:ln w="6350">
                  <a:noFill/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 w="6350">
                  <a:noFill/>
                </a:ln>
                <a:solidFill>
                  <a:srgbClr val="FF0000"/>
                </a:solidFill>
              </a:rPr>
              <a:t>encontrar</a:t>
            </a:r>
            <a:r>
              <a:rPr lang="en-US" dirty="0">
                <a:ln w="6350">
                  <a:noFill/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 w="6350">
                  <a:noFill/>
                </a:ln>
                <a:solidFill>
                  <a:srgbClr val="FF0000"/>
                </a:solidFill>
              </a:rPr>
              <a:t>quais</a:t>
            </a:r>
            <a:r>
              <a:rPr lang="en-US" dirty="0">
                <a:ln w="6350">
                  <a:noFill/>
                </a:ln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84155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3201" name="Picture 1"/>
          <p:cNvPicPr>
            <a:picLocks noChangeAspect="1" noChangeArrowheads="1"/>
          </p:cNvPicPr>
          <p:nvPr/>
        </p:nvPicPr>
        <p:blipFill rotWithShape="1">
          <a:blip r:embed="rId2" cstate="print"/>
          <a:srcRect l="48755" t="2681" r="4313" b="49568"/>
          <a:stretch/>
        </p:blipFill>
        <p:spPr bwMode="auto">
          <a:xfrm>
            <a:off x="3943852" y="1245988"/>
            <a:ext cx="3528392" cy="2891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Gráficos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A9CB-D012-4C4D-9162-8CE1A36C5E74}" type="datetime1">
              <a:rPr lang="pt-BR" smtClean="0"/>
              <a:t>12/04/2022</a:t>
            </a:fld>
            <a:endParaRPr lang="fr-F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0EA65D4-0668-AC48-8CE4-8E8F80198856}"/>
              </a:ext>
            </a:extLst>
          </p:cNvPr>
          <p:cNvSpPr txBox="1"/>
          <p:nvPr/>
        </p:nvSpPr>
        <p:spPr>
          <a:xfrm>
            <a:off x="2747231" y="4227550"/>
            <a:ext cx="662553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/>
              <a:t>Figura </a:t>
            </a:r>
            <a:r>
              <a:rPr lang="pt-BR" sz="1500" dirty="0" err="1"/>
              <a:t>B</a:t>
            </a:r>
            <a:r>
              <a:rPr lang="pt-BR" sz="1500" dirty="0"/>
              <a:t> – Comportamento da posição em função do tempo de um corpo acelerado.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EC9B488-1DBE-3647-A5F6-26861AF72DE3}"/>
              </a:ext>
            </a:extLst>
          </p:cNvPr>
          <p:cNvSpPr txBox="1"/>
          <p:nvPr/>
        </p:nvSpPr>
        <p:spPr>
          <a:xfrm>
            <a:off x="479376" y="4853369"/>
            <a:ext cx="11161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Tamanho dos pontos experimentais (veja que próximo a origem os pontos passam para fora do gráfico). Falta o título do gráfico. </a:t>
            </a:r>
            <a:r>
              <a:rPr lang="pt-BR" b="1" dirty="0">
                <a:solidFill>
                  <a:srgbClr val="FF0000"/>
                </a:solidFill>
              </a:rPr>
              <a:t>Vamos dar um nome para a Figura </a:t>
            </a:r>
            <a:r>
              <a:rPr lang="pt-BR" b="1" dirty="0" err="1">
                <a:solidFill>
                  <a:srgbClr val="FF0000"/>
                </a:solidFill>
              </a:rPr>
              <a:t>B</a:t>
            </a:r>
            <a:r>
              <a:rPr lang="pt-BR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843CBA56-7CB4-744D-B58D-418C7FBC400A}"/>
              </a:ext>
            </a:extLst>
          </p:cNvPr>
          <p:cNvSpPr/>
          <p:nvPr/>
        </p:nvSpPr>
        <p:spPr>
          <a:xfrm>
            <a:off x="479376" y="656344"/>
            <a:ext cx="99484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 err="1">
                <a:ln w="6350">
                  <a:noFill/>
                </a:ln>
              </a:rPr>
              <a:t>Exemplos</a:t>
            </a:r>
            <a:r>
              <a:rPr lang="en-US" dirty="0">
                <a:ln w="6350">
                  <a:noFill/>
                </a:ln>
              </a:rPr>
              <a:t> de </a:t>
            </a:r>
            <a:r>
              <a:rPr lang="en-US" dirty="0" err="1">
                <a:ln w="6350">
                  <a:noFill/>
                </a:ln>
              </a:rPr>
              <a:t>erros</a:t>
            </a:r>
            <a:r>
              <a:rPr lang="en-US" dirty="0">
                <a:ln w="6350">
                  <a:noFill/>
                </a:ln>
              </a:rPr>
              <a:t> </a:t>
            </a:r>
            <a:r>
              <a:rPr lang="en-US" dirty="0" err="1">
                <a:ln w="6350">
                  <a:noFill/>
                </a:ln>
              </a:rPr>
              <a:t>ao</a:t>
            </a:r>
            <a:r>
              <a:rPr lang="en-US" dirty="0">
                <a:ln w="6350">
                  <a:noFill/>
                </a:ln>
              </a:rPr>
              <a:t> se </a:t>
            </a:r>
            <a:r>
              <a:rPr lang="en-US" dirty="0" err="1">
                <a:ln w="6350">
                  <a:noFill/>
                </a:ln>
              </a:rPr>
              <a:t>montar</a:t>
            </a:r>
            <a:r>
              <a:rPr lang="en-US" dirty="0">
                <a:ln w="6350">
                  <a:noFill/>
                </a:ln>
              </a:rPr>
              <a:t> </a:t>
            </a:r>
            <a:r>
              <a:rPr lang="en-US" dirty="0" err="1">
                <a:ln w="6350">
                  <a:noFill/>
                </a:ln>
              </a:rPr>
              <a:t>gráficos</a:t>
            </a:r>
            <a:r>
              <a:rPr lang="en-US" dirty="0">
                <a:ln w="6350">
                  <a:noFill/>
                </a:ln>
              </a:rPr>
              <a:t>. </a:t>
            </a:r>
            <a:r>
              <a:rPr lang="en-US" dirty="0" err="1">
                <a:ln w="6350">
                  <a:noFill/>
                </a:ln>
                <a:solidFill>
                  <a:srgbClr val="FF0000"/>
                </a:solidFill>
              </a:rPr>
              <a:t>Vamos</a:t>
            </a:r>
            <a:r>
              <a:rPr lang="en-US" dirty="0">
                <a:ln w="6350">
                  <a:noFill/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 w="6350">
                  <a:noFill/>
                </a:ln>
                <a:solidFill>
                  <a:srgbClr val="FF0000"/>
                </a:solidFill>
              </a:rPr>
              <a:t>encontrar</a:t>
            </a:r>
            <a:r>
              <a:rPr lang="en-US" dirty="0">
                <a:ln w="6350">
                  <a:noFill/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 w="6350">
                  <a:noFill/>
                </a:ln>
                <a:solidFill>
                  <a:srgbClr val="FF0000"/>
                </a:solidFill>
              </a:rPr>
              <a:t>quais</a:t>
            </a:r>
            <a:r>
              <a:rPr lang="en-US" dirty="0">
                <a:ln w="6350">
                  <a:noFill/>
                </a:ln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784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Gráficos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15AB5-9140-994F-94A8-17588005E5E1}" type="datetime1">
              <a:rPr lang="pt-BR" smtClean="0"/>
              <a:t>12/04/2022</a:t>
            </a:fld>
            <a:endParaRPr lang="fr-F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15</a:t>
            </a:fld>
            <a:endParaRPr lang="fr-FR"/>
          </a:p>
        </p:txBody>
      </p:sp>
      <p:pic>
        <p:nvPicPr>
          <p:cNvPr id="10" name="Picture 1">
            <a:extLst>
              <a:ext uri="{FF2B5EF4-FFF2-40B4-BE49-F238E27FC236}">
                <a16:creationId xmlns:a16="http://schemas.microsoft.com/office/drawing/2014/main" id="{8D7DE0DD-8068-764C-96A6-1E0BB53A2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/>
          <a:srcRect l="1823" t="50356" r="49584" b="3395"/>
          <a:stretch/>
        </p:blipFill>
        <p:spPr bwMode="auto">
          <a:xfrm>
            <a:off x="551383" y="1340768"/>
            <a:ext cx="4176464" cy="320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F73AB28A-816C-A946-9A25-DFE68A9B9726}"/>
              </a:ext>
            </a:extLst>
          </p:cNvPr>
          <p:cNvSpPr txBox="1"/>
          <p:nvPr/>
        </p:nvSpPr>
        <p:spPr>
          <a:xfrm>
            <a:off x="5185047" y="1305744"/>
            <a:ext cx="645556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1- Grande parte da área do papel está perdida (não utilizada = escalas erradas).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2- Os pontos experimentais estão relativamente grandes, como no caso da Figura B.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3 - O eixo horizontal (tempo) tem um fator igual em todos eles e a grandeza também está erroneamente divida por outro fator. O correto é fazer a divisão dos valores por 7 (escolha correta dos valores da escala). Depois, deve-se colocar o fator multiplicativo (10</a:t>
            </a:r>
            <a:r>
              <a:rPr lang="pt-BR" sz="2000" baseline="30000" dirty="0"/>
              <a:t>-2</a:t>
            </a:r>
            <a:r>
              <a:rPr lang="pt-BR" sz="2000" dirty="0"/>
              <a:t>) dentro da unidade, ou seja, (10</a:t>
            </a:r>
            <a:r>
              <a:rPr lang="pt-BR" sz="2000" baseline="30000" dirty="0"/>
              <a:t>-2 </a:t>
            </a:r>
            <a:r>
              <a:rPr lang="pt-BR" sz="2000" dirty="0" err="1"/>
              <a:t>s</a:t>
            </a:r>
            <a:r>
              <a:rPr lang="pt-BR" sz="2000" dirty="0"/>
              <a:t>).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4 – Os traços estão para fora do eixo ao invés de estarem para dentro.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sz="2000" dirty="0"/>
              <a:t>5 – Falta, no título da figura, a função que ajusta os pontos experimentais.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AC98E8F-2786-8740-B205-53531B02E447}"/>
              </a:ext>
            </a:extLst>
          </p:cNvPr>
          <p:cNvSpPr txBox="1"/>
          <p:nvPr/>
        </p:nvSpPr>
        <p:spPr>
          <a:xfrm>
            <a:off x="551384" y="4353837"/>
            <a:ext cx="429112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/>
              <a:t>Figura C – Comportamento da posição em função do tempo de um corpo acelerado.(</a:t>
            </a:r>
            <a:r>
              <a:rPr lang="pt-BR" sz="1500" dirty="0">
                <a:solidFill>
                  <a:srgbClr val="FF0000"/>
                </a:solidFill>
              </a:rPr>
              <a:t>aqui deve aparecer a função que ajusta os pontos experimentais</a:t>
            </a:r>
            <a:r>
              <a:rPr lang="pt-BR" sz="1500" dirty="0"/>
              <a:t>).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D91F4C0F-9FA2-9E4E-8975-74976875F97C}"/>
              </a:ext>
            </a:extLst>
          </p:cNvPr>
          <p:cNvSpPr/>
          <p:nvPr/>
        </p:nvSpPr>
        <p:spPr>
          <a:xfrm>
            <a:off x="479376" y="656344"/>
            <a:ext cx="99484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 err="1">
                <a:ln w="6350">
                  <a:noFill/>
                </a:ln>
              </a:rPr>
              <a:t>Exemplos</a:t>
            </a:r>
            <a:r>
              <a:rPr lang="en-US" dirty="0">
                <a:ln w="6350">
                  <a:noFill/>
                </a:ln>
              </a:rPr>
              <a:t> de </a:t>
            </a:r>
            <a:r>
              <a:rPr lang="en-US" dirty="0" err="1">
                <a:ln w="6350">
                  <a:noFill/>
                </a:ln>
              </a:rPr>
              <a:t>erros</a:t>
            </a:r>
            <a:r>
              <a:rPr lang="en-US" dirty="0">
                <a:ln w="6350">
                  <a:noFill/>
                </a:ln>
              </a:rPr>
              <a:t> </a:t>
            </a:r>
            <a:r>
              <a:rPr lang="en-US" dirty="0" err="1">
                <a:ln w="6350">
                  <a:noFill/>
                </a:ln>
              </a:rPr>
              <a:t>ao</a:t>
            </a:r>
            <a:r>
              <a:rPr lang="en-US" dirty="0">
                <a:ln w="6350">
                  <a:noFill/>
                </a:ln>
              </a:rPr>
              <a:t> se </a:t>
            </a:r>
            <a:r>
              <a:rPr lang="en-US" dirty="0" err="1">
                <a:ln w="6350">
                  <a:noFill/>
                </a:ln>
              </a:rPr>
              <a:t>montar</a:t>
            </a:r>
            <a:r>
              <a:rPr lang="en-US" dirty="0">
                <a:ln w="6350">
                  <a:noFill/>
                </a:ln>
              </a:rPr>
              <a:t> </a:t>
            </a:r>
            <a:r>
              <a:rPr lang="en-US" dirty="0" err="1">
                <a:ln w="6350">
                  <a:noFill/>
                </a:ln>
              </a:rPr>
              <a:t>gráficos</a:t>
            </a:r>
            <a:r>
              <a:rPr lang="en-US" dirty="0">
                <a:ln w="6350">
                  <a:noFill/>
                </a:ln>
              </a:rPr>
              <a:t>. </a:t>
            </a:r>
            <a:r>
              <a:rPr lang="en-US" dirty="0" err="1">
                <a:ln w="6350">
                  <a:noFill/>
                </a:ln>
                <a:solidFill>
                  <a:srgbClr val="FF0000"/>
                </a:solidFill>
              </a:rPr>
              <a:t>Vamos</a:t>
            </a:r>
            <a:r>
              <a:rPr lang="en-US" dirty="0">
                <a:ln w="6350">
                  <a:noFill/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 w="6350">
                  <a:noFill/>
                </a:ln>
                <a:solidFill>
                  <a:srgbClr val="FF0000"/>
                </a:solidFill>
              </a:rPr>
              <a:t>encontrar</a:t>
            </a:r>
            <a:r>
              <a:rPr lang="en-US" dirty="0">
                <a:ln w="6350">
                  <a:noFill/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 w="6350">
                  <a:noFill/>
                </a:ln>
                <a:solidFill>
                  <a:srgbClr val="FF0000"/>
                </a:solidFill>
              </a:rPr>
              <a:t>quais</a:t>
            </a:r>
            <a:r>
              <a:rPr lang="en-US" dirty="0">
                <a:ln w="6350">
                  <a:noFill/>
                </a:ln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97005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Gráficos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CBA6A-DDEE-5140-B50F-E695E013A475}" type="datetime1">
              <a:rPr lang="pt-BR" smtClean="0"/>
              <a:t>12/04/2022</a:t>
            </a:fld>
            <a:endParaRPr lang="fr-F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05E4DB-37F0-2D48-8F3A-8A069040B233}"/>
              </a:ext>
            </a:extLst>
          </p:cNvPr>
          <p:cNvSpPr txBox="1"/>
          <p:nvPr/>
        </p:nvSpPr>
        <p:spPr>
          <a:xfrm>
            <a:off x="5159897" y="1226781"/>
            <a:ext cx="655272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1- Os pontos experimentais estão relativamente grandes, como no caso da Figura B.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2 - O eixo horizontal (tempo) não tem um fator de escala linear. Os algarismos estão colocados perpendicular ao eixo e não paralelos. 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3 - Os traços estão para fora do eixo (só devem aparecer para dentro).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4 – As barras verticais que são PROIBIDAS SEMPRE ligando o eixo aos pontos experimentais. Falta de incertezas.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5 – Falta, no título da figura, a função que ajusta os pontos experimentais.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3906564-EB43-E34D-8FA6-842F200F0A60}"/>
              </a:ext>
            </a:extLst>
          </p:cNvPr>
          <p:cNvSpPr txBox="1"/>
          <p:nvPr/>
        </p:nvSpPr>
        <p:spPr>
          <a:xfrm>
            <a:off x="479376" y="4719981"/>
            <a:ext cx="448321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500" dirty="0"/>
              <a:t>Figura D – Comportamento da posição em função do tempo de um corpo acelerado. (</a:t>
            </a:r>
            <a:r>
              <a:rPr lang="pt-BR" sz="1500" dirty="0">
                <a:solidFill>
                  <a:srgbClr val="FF0000"/>
                </a:solidFill>
              </a:rPr>
              <a:t>aqui deve aparecer a função que ajusta os pontos experimentais</a:t>
            </a:r>
            <a:r>
              <a:rPr lang="pt-BR" sz="1500" dirty="0"/>
              <a:t>).</a:t>
            </a: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28D00110-D786-DE46-BC6E-D733B82C8003}"/>
              </a:ext>
            </a:extLst>
          </p:cNvPr>
          <p:cNvGrpSpPr/>
          <p:nvPr/>
        </p:nvGrpSpPr>
        <p:grpSpPr>
          <a:xfrm>
            <a:off x="577449" y="1428281"/>
            <a:ext cx="3862366" cy="3291701"/>
            <a:chOff x="277586" y="1198315"/>
            <a:chExt cx="3862366" cy="3291701"/>
          </a:xfrm>
        </p:grpSpPr>
        <p:pic>
          <p:nvPicPr>
            <p:cNvPr id="10" name="Picture 1">
              <a:extLst>
                <a:ext uri="{FF2B5EF4-FFF2-40B4-BE49-F238E27FC236}">
                  <a16:creationId xmlns:a16="http://schemas.microsoft.com/office/drawing/2014/main" id="{5D556329-37C0-0D49-A263-58A40D5B62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l="49917" t="48736" r="4313" b="3395"/>
            <a:stretch/>
          </p:blipFill>
          <p:spPr bwMode="auto">
            <a:xfrm>
              <a:off x="277586" y="1236889"/>
              <a:ext cx="3862366" cy="32531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" name="Retângulo 1">
              <a:extLst>
                <a:ext uri="{FF2B5EF4-FFF2-40B4-BE49-F238E27FC236}">
                  <a16:creationId xmlns:a16="http://schemas.microsoft.com/office/drawing/2014/main" id="{A2E80CD4-F8FF-F245-9D17-C0FC2FA604A2}"/>
                </a:ext>
              </a:extLst>
            </p:cNvPr>
            <p:cNvSpPr/>
            <p:nvPr/>
          </p:nvSpPr>
          <p:spPr>
            <a:xfrm>
              <a:off x="2123728" y="1198315"/>
              <a:ext cx="562322" cy="16230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" name="Retângulo 13">
            <a:extLst>
              <a:ext uri="{FF2B5EF4-FFF2-40B4-BE49-F238E27FC236}">
                <a16:creationId xmlns:a16="http://schemas.microsoft.com/office/drawing/2014/main" id="{5B15DF3E-7BD0-C144-8DB5-95EA6622302A}"/>
              </a:ext>
            </a:extLst>
          </p:cNvPr>
          <p:cNvSpPr/>
          <p:nvPr/>
        </p:nvSpPr>
        <p:spPr>
          <a:xfrm>
            <a:off x="479376" y="656344"/>
            <a:ext cx="99484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defRPr/>
            </a:pPr>
            <a:r>
              <a:rPr lang="en-US" dirty="0" err="1">
                <a:ln w="6350">
                  <a:noFill/>
                </a:ln>
              </a:rPr>
              <a:t>Exemplos</a:t>
            </a:r>
            <a:r>
              <a:rPr lang="en-US" dirty="0">
                <a:ln w="6350">
                  <a:noFill/>
                </a:ln>
              </a:rPr>
              <a:t> de </a:t>
            </a:r>
            <a:r>
              <a:rPr lang="en-US" dirty="0" err="1">
                <a:ln w="6350">
                  <a:noFill/>
                </a:ln>
              </a:rPr>
              <a:t>erros</a:t>
            </a:r>
            <a:r>
              <a:rPr lang="en-US" dirty="0">
                <a:ln w="6350">
                  <a:noFill/>
                </a:ln>
              </a:rPr>
              <a:t> </a:t>
            </a:r>
            <a:r>
              <a:rPr lang="en-US" dirty="0" err="1">
                <a:ln w="6350">
                  <a:noFill/>
                </a:ln>
              </a:rPr>
              <a:t>ao</a:t>
            </a:r>
            <a:r>
              <a:rPr lang="en-US" dirty="0">
                <a:ln w="6350">
                  <a:noFill/>
                </a:ln>
              </a:rPr>
              <a:t> se </a:t>
            </a:r>
            <a:r>
              <a:rPr lang="en-US" dirty="0" err="1">
                <a:ln w="6350">
                  <a:noFill/>
                </a:ln>
              </a:rPr>
              <a:t>montar</a:t>
            </a:r>
            <a:r>
              <a:rPr lang="en-US" dirty="0">
                <a:ln w="6350">
                  <a:noFill/>
                </a:ln>
              </a:rPr>
              <a:t> </a:t>
            </a:r>
            <a:r>
              <a:rPr lang="en-US" dirty="0" err="1">
                <a:ln w="6350">
                  <a:noFill/>
                </a:ln>
              </a:rPr>
              <a:t>gráficos</a:t>
            </a:r>
            <a:r>
              <a:rPr lang="en-US" dirty="0">
                <a:ln w="6350">
                  <a:noFill/>
                </a:ln>
              </a:rPr>
              <a:t>. </a:t>
            </a:r>
            <a:r>
              <a:rPr lang="en-US" dirty="0" err="1">
                <a:ln w="6350">
                  <a:noFill/>
                </a:ln>
                <a:solidFill>
                  <a:srgbClr val="FF0000"/>
                </a:solidFill>
              </a:rPr>
              <a:t>Vamos</a:t>
            </a:r>
            <a:r>
              <a:rPr lang="en-US" dirty="0">
                <a:ln w="6350">
                  <a:noFill/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 w="6350">
                  <a:noFill/>
                </a:ln>
                <a:solidFill>
                  <a:srgbClr val="FF0000"/>
                </a:solidFill>
              </a:rPr>
              <a:t>encontrar</a:t>
            </a:r>
            <a:r>
              <a:rPr lang="en-US" dirty="0">
                <a:ln w="6350">
                  <a:noFill/>
                </a:ln>
                <a:solidFill>
                  <a:srgbClr val="FF0000"/>
                </a:solidFill>
              </a:rPr>
              <a:t> </a:t>
            </a:r>
            <a:r>
              <a:rPr lang="en-US" dirty="0" err="1">
                <a:ln w="6350">
                  <a:noFill/>
                </a:ln>
                <a:solidFill>
                  <a:srgbClr val="FF0000"/>
                </a:solidFill>
              </a:rPr>
              <a:t>quais</a:t>
            </a:r>
            <a:r>
              <a:rPr lang="en-US" dirty="0">
                <a:ln w="6350">
                  <a:noFill/>
                </a:ln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4804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5485A-245A-2A46-B37D-BE0294B3780C}" type="datetime1">
              <a:rPr lang="pt-BR" smtClean="0"/>
              <a:t>12/04/2022</a:t>
            </a:fld>
            <a:endParaRPr lang="fr-F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2B3D89-E70D-4861-97BE-82411205B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Física</a:t>
            </a:r>
            <a:r>
              <a:rPr lang="fr-FR" dirty="0"/>
              <a:t> </a:t>
            </a:r>
            <a:r>
              <a:rPr lang="fr-FR" dirty="0" err="1"/>
              <a:t>Experimental</a:t>
            </a:r>
            <a:r>
              <a:rPr lang="fr-FR" dirty="0"/>
              <a:t> I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17</a:t>
            </a:fld>
            <a:endParaRPr lang="fr-FR"/>
          </a:p>
        </p:txBody>
      </p:sp>
      <p:grpSp>
        <p:nvGrpSpPr>
          <p:cNvPr id="8" name="Grupo 7"/>
          <p:cNvGrpSpPr/>
          <p:nvPr/>
        </p:nvGrpSpPr>
        <p:grpSpPr>
          <a:xfrm>
            <a:off x="2406254" y="-387424"/>
            <a:ext cx="7186613" cy="5856309"/>
            <a:chOff x="-399049" y="571504"/>
            <a:chExt cx="9582150" cy="7808412"/>
          </a:xfrm>
          <a:noFill/>
        </p:grpSpPr>
        <p:sp>
          <p:nvSpPr>
            <p:cNvPr id="7" name="Retângulo de cantos arredondados 6"/>
            <p:cNvSpPr/>
            <p:nvPr/>
          </p:nvSpPr>
          <p:spPr>
            <a:xfrm>
              <a:off x="0" y="571504"/>
              <a:ext cx="8929718" cy="6286520"/>
            </a:xfrm>
            <a:prstGeom prst="roundRect">
              <a:avLst/>
            </a:prstGeom>
            <a:grpFill/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>
                <a:solidFill>
                  <a:schemeClr val="tx1"/>
                </a:solidFill>
              </a:endParaRPr>
            </a:p>
          </p:txBody>
        </p:sp>
        <p:graphicFrame>
          <p:nvGraphicFramePr>
            <p:cNvPr id="1199106" name="Object 2"/>
            <p:cNvGraphicFramePr>
              <a:graphicFrameLocks/>
            </p:cNvGraphicFramePr>
            <p:nvPr/>
          </p:nvGraphicFramePr>
          <p:xfrm>
            <a:off x="-399049" y="1148853"/>
            <a:ext cx="9582150" cy="7231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81" name="Graph" r:id="rId3" imgW="3883680" imgH="3114720" progId="Origin50.Graph">
                    <p:embed/>
                  </p:oleObj>
                </mc:Choice>
                <mc:Fallback>
                  <p:oleObj name="Graph" r:id="rId3" imgW="3883680" imgH="3114720" progId="Origin50.Graph">
                    <p:embed/>
                    <p:pic>
                      <p:nvPicPr>
                        <p:cNvPr id="1199106" name="Object 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399049" y="1148853"/>
                          <a:ext cx="9582150" cy="72310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99107" name="Objec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9193307"/>
              </p:ext>
            </p:extLst>
          </p:nvPr>
        </p:nvGraphicFramePr>
        <p:xfrm>
          <a:off x="2045494" y="166488"/>
          <a:ext cx="7908131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82" name="Graph" r:id="rId5" imgW="4276800" imgH="3024000" progId="Origin50.Graph">
                  <p:embed/>
                </p:oleObj>
              </mc:Choice>
              <mc:Fallback>
                <p:oleObj name="Graph" r:id="rId5" imgW="4276800" imgH="3024000" progId="Origin50.Graph">
                  <p:embed/>
                  <p:pic>
                    <p:nvPicPr>
                      <p:cNvPr id="1199107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5494" y="166488"/>
                        <a:ext cx="7908131" cy="5286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73DDD53C-9145-4978-B929-E902A76A526B}"/>
              </a:ext>
            </a:extLst>
          </p:cNvPr>
          <p:cNvSpPr/>
          <p:nvPr/>
        </p:nvSpPr>
        <p:spPr>
          <a:xfrm>
            <a:off x="3514407" y="833026"/>
            <a:ext cx="5298707" cy="3724977"/>
          </a:xfrm>
          <a:custGeom>
            <a:avLst/>
            <a:gdLst>
              <a:gd name="connsiteX0" fmla="*/ 0 w 7064943"/>
              <a:gd name="connsiteY0" fmla="*/ 4966636 h 4966636"/>
              <a:gd name="connsiteX1" fmla="*/ 7064943 w 7064943"/>
              <a:gd name="connsiteY1" fmla="*/ 0 h 4966636"/>
              <a:gd name="connsiteX0" fmla="*/ 0 w 7064943"/>
              <a:gd name="connsiteY0" fmla="*/ 4966636 h 4966636"/>
              <a:gd name="connsiteX1" fmla="*/ 7064943 w 7064943"/>
              <a:gd name="connsiteY1" fmla="*/ 0 h 4966636"/>
              <a:gd name="connsiteX0" fmla="*/ 0 w 7064943"/>
              <a:gd name="connsiteY0" fmla="*/ 4966636 h 4966662"/>
              <a:gd name="connsiteX1" fmla="*/ 7064943 w 7064943"/>
              <a:gd name="connsiteY1" fmla="*/ 0 h 4966662"/>
              <a:gd name="connsiteX0" fmla="*/ 0 w 7064943"/>
              <a:gd name="connsiteY0" fmla="*/ 4966636 h 4966661"/>
              <a:gd name="connsiteX1" fmla="*/ 7064943 w 7064943"/>
              <a:gd name="connsiteY1" fmla="*/ 0 h 4966661"/>
              <a:gd name="connsiteX0" fmla="*/ 0 w 7064943"/>
              <a:gd name="connsiteY0" fmla="*/ 4966636 h 4966636"/>
              <a:gd name="connsiteX1" fmla="*/ 7064943 w 7064943"/>
              <a:gd name="connsiteY1" fmla="*/ 0 h 4966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064943" h="4966636">
                <a:moveTo>
                  <a:pt x="0" y="4966636"/>
                </a:moveTo>
                <a:cubicBezTo>
                  <a:pt x="2470484" y="4957012"/>
                  <a:pt x="5566611" y="2261937"/>
                  <a:pt x="7064943" y="0"/>
                </a:cubicBezTo>
              </a:path>
            </a:pathLst>
          </a:custGeom>
          <a:noFill/>
          <a:ln w="41275" cap="rnd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0F25084-57B7-4F46-8C0F-7CBEB9FDC994}"/>
              </a:ext>
            </a:extLst>
          </p:cNvPr>
          <p:cNvSpPr txBox="1"/>
          <p:nvPr/>
        </p:nvSpPr>
        <p:spPr>
          <a:xfrm>
            <a:off x="3514406" y="5112097"/>
            <a:ext cx="5040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Quais os principais erros deste gráfico?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0DD8FE0-49CC-E045-AA3C-48720B237ED5}"/>
              </a:ext>
            </a:extLst>
          </p:cNvPr>
          <p:cNvSpPr txBox="1"/>
          <p:nvPr/>
        </p:nvSpPr>
        <p:spPr>
          <a:xfrm>
            <a:off x="551384" y="5589785"/>
            <a:ext cx="111612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Título, número de significativo da grandeza tempo (definido pelo incerteza). Falta a função que ajustou os dados</a:t>
            </a:r>
          </a:p>
        </p:txBody>
      </p:sp>
    </p:spTree>
    <p:extLst>
      <p:ext uri="{BB962C8B-B14F-4D97-AF65-F5344CB8AC3E}">
        <p14:creationId xmlns:p14="http://schemas.microsoft.com/office/powerpoint/2010/main" val="38379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9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1199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1026"/>
          <p:cNvSpPr>
            <a:spLocks noGrp="1" noChangeArrowheads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pt-BR" sz="3075" dirty="0"/>
              <a:t>Avisos e comentários!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7752F0B-3E6B-49DB-AB10-7DFCA5145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5E87A5-6C97-DD47-AA62-559D2A60643F}" type="datetime1">
              <a:rPr lang="pt-BR" smtClean="0"/>
              <a:t>12/04/2022</a:t>
            </a:fld>
            <a:endParaRPr lang="fr-F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B2526FF-97FD-4E06-A72A-9F73BBCC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/>
              <a:t>Física Experimental I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44B861-8849-4065-9303-5D6FA705F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89091" name="Rectangle 1027"/>
          <p:cNvSpPr>
            <a:spLocks noChangeArrowheads="1"/>
          </p:cNvSpPr>
          <p:nvPr/>
        </p:nvSpPr>
        <p:spPr bwMode="auto">
          <a:xfrm>
            <a:off x="479376" y="980728"/>
            <a:ext cx="11233248" cy="4350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Quando todos os pontos experimentais já estiverem marcados com suas respectivas incertezas no gráfico, resta traçar a curva que melhor ajusta (menor desvio padrão) os pontos experimentais. Esta curva será o modelo físico que teremos em mãos para conhecermos o comportamento do sistema. </a:t>
            </a:r>
          </a:p>
          <a:p>
            <a:pPr algn="just"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A função não precisa passar sobre todos os pontos. É possível que a curva não passe por nenhum ponto do gráfico, mas deve ser escolhida para dar o menor desvio padrão do comportamento dos dados. </a:t>
            </a:r>
          </a:p>
          <a:p>
            <a:pPr algn="just" eaLnBrk="0" hangingPunct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pt-BR" dirty="0"/>
              <a:t>Não é necessário que a curva tenha início no primeiro e termine no último ponto experimental.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83763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Gráficos</a:t>
            </a:r>
            <a:endParaRPr lang="pt-BR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92AF-5A63-1641-AE53-32AC0E68493A}" type="datetime1">
              <a:rPr lang="pt-BR" smtClean="0"/>
              <a:t>12/04/2022</a:t>
            </a:fld>
            <a:endParaRPr lang="fr-F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7" name="Retângulo 6"/>
          <p:cNvSpPr/>
          <p:nvPr/>
        </p:nvSpPr>
        <p:spPr>
          <a:xfrm>
            <a:off x="551384" y="1094882"/>
            <a:ext cx="111612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eaLnBrk="0" hangingPunct="0"/>
            <a:r>
              <a:rPr lang="pt-BR" dirty="0">
                <a:ea typeface="Times New Roman" panose="02020603050405020304" pitchFamily="18" charset="0"/>
              </a:rPr>
              <a:t>Permite, em muitos casos, determinar a lei (já existente ou a se determinar) que rege um fenômeno físico.</a:t>
            </a:r>
            <a:endParaRPr lang="pt-BR" dirty="0"/>
          </a:p>
        </p:txBody>
      </p:sp>
      <p:sp>
        <p:nvSpPr>
          <p:cNvPr id="12" name="Retângulo 11"/>
          <p:cNvSpPr/>
          <p:nvPr/>
        </p:nvSpPr>
        <p:spPr>
          <a:xfrm>
            <a:off x="4177977" y="2055384"/>
            <a:ext cx="34743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/>
            <a:r>
              <a:rPr lang="pt-BR" b="1" dirty="0">
                <a:ea typeface="Times New Roman" panose="02020603050405020304" pitchFamily="18" charset="0"/>
              </a:rPr>
              <a:t>Elaborar modelos físicos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1177530" y="2043008"/>
            <a:ext cx="2271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Conhecer a lei</a:t>
            </a:r>
          </a:p>
        </p:txBody>
      </p:sp>
      <p:sp>
        <p:nvSpPr>
          <p:cNvPr id="14" name="Seta para a direita 13"/>
          <p:cNvSpPr/>
          <p:nvPr/>
        </p:nvSpPr>
        <p:spPr>
          <a:xfrm>
            <a:off x="3657263" y="2223674"/>
            <a:ext cx="321471" cy="160736"/>
          </a:xfrm>
          <a:prstGeom prst="rightArrow">
            <a:avLst/>
          </a:prstGeom>
          <a:solidFill>
            <a:srgbClr val="932968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838200" y="2621802"/>
            <a:ext cx="10171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Como varia o comprimento de uma barra metálica em função da temperatura?</a:t>
            </a:r>
          </a:p>
        </p:txBody>
      </p:sp>
      <p:sp>
        <p:nvSpPr>
          <p:cNvPr id="37" name="Retângulo 36"/>
          <p:cNvSpPr/>
          <p:nvPr/>
        </p:nvSpPr>
        <p:spPr>
          <a:xfrm>
            <a:off x="2313418" y="3274534"/>
            <a:ext cx="3161132" cy="214314"/>
          </a:xfrm>
          <a:prstGeom prst="rect">
            <a:avLst/>
          </a:prstGeom>
          <a:gradFill>
            <a:gsLst>
              <a:gs pos="0">
                <a:srgbClr val="E6DCAC"/>
              </a:gs>
              <a:gs pos="12000">
                <a:srgbClr val="E6D78A"/>
              </a:gs>
              <a:gs pos="30000">
                <a:srgbClr val="C7AC4C"/>
              </a:gs>
              <a:gs pos="45000">
                <a:srgbClr val="E6D78A"/>
              </a:gs>
              <a:gs pos="77000">
                <a:srgbClr val="C7AC4C"/>
              </a:gs>
              <a:gs pos="100000">
                <a:srgbClr val="E6DCAC"/>
              </a:gs>
            </a:gsLst>
            <a:lin ang="5400000" scaled="0"/>
          </a:gra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pic>
        <p:nvPicPr>
          <p:cNvPr id="38" name="Picture 5" descr="C:\Users\José Rafael Proveti\AppData\Local\Microsoft\Windows\Temporary Internet Files\Content.IE5\5291JMML\MCj02328160000[1].wmf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BABFF"/>
              </a:clrFrom>
              <a:clrTo>
                <a:srgbClr val="EBAB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422798" y="3591383"/>
            <a:ext cx="1100267" cy="909915"/>
          </a:xfrm>
          <a:prstGeom prst="rect">
            <a:avLst/>
          </a:prstGeom>
          <a:noFill/>
        </p:spPr>
      </p:pic>
      <p:sp>
        <p:nvSpPr>
          <p:cNvPr id="39" name="CaixaDeTexto 38"/>
          <p:cNvSpPr txBox="1"/>
          <p:nvPr/>
        </p:nvSpPr>
        <p:spPr>
          <a:xfrm>
            <a:off x="5915170" y="3183694"/>
            <a:ext cx="5941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Sabemos da teoria que a dilatação térmica é regida pela equação:</a:t>
            </a:r>
          </a:p>
        </p:txBody>
      </p:sp>
      <p:graphicFrame>
        <p:nvGraphicFramePr>
          <p:cNvPr id="40" name="Objeto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509673"/>
              </p:ext>
            </p:extLst>
          </p:nvPr>
        </p:nvGraphicFramePr>
        <p:xfrm>
          <a:off x="6876968" y="4267540"/>
          <a:ext cx="2008937" cy="4274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3" name="Equation" r:id="rId4" imgW="1193760" imgH="253800" progId="Equation.DSMT4">
                  <p:embed/>
                </p:oleObj>
              </mc:Choice>
              <mc:Fallback>
                <p:oleObj name="Equation" r:id="rId4" imgW="1193760" imgH="253800" progId="Equation.DSMT4">
                  <p:embed/>
                  <p:pic>
                    <p:nvPicPr>
                      <p:cNvPr id="40" name="Objeto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6968" y="4267540"/>
                        <a:ext cx="2008937" cy="4274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CaixaDeTexto 40"/>
          <p:cNvSpPr txBox="1"/>
          <p:nvPr/>
        </p:nvSpPr>
        <p:spPr>
          <a:xfrm>
            <a:off x="2809218" y="5024452"/>
            <a:ext cx="7867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onde </a:t>
            </a:r>
            <a:r>
              <a:rPr lang="pt-BR" dirty="0" err="1">
                <a:sym typeface="Symbol"/>
              </a:rPr>
              <a:t></a:t>
            </a:r>
            <a:r>
              <a:rPr lang="pt-BR" dirty="0">
                <a:sym typeface="Symbol"/>
              </a:rPr>
              <a:t> é o coeficiente de dilatação linear do material da barra</a:t>
            </a:r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31639AC6-3077-8640-93B1-67D769F581BC}"/>
              </a:ext>
            </a:extLst>
          </p:cNvPr>
          <p:cNvSpPr/>
          <p:nvPr/>
        </p:nvSpPr>
        <p:spPr>
          <a:xfrm>
            <a:off x="551384" y="571727"/>
            <a:ext cx="34025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Análise Gráfica</a:t>
            </a:r>
          </a:p>
        </p:txBody>
      </p:sp>
    </p:spTree>
    <p:extLst>
      <p:ext uri="{BB962C8B-B14F-4D97-AF65-F5344CB8AC3E}">
        <p14:creationId xmlns:p14="http://schemas.microsoft.com/office/powerpoint/2010/main" val="815915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37"/>
                                        </p:tgtEl>
                                      </p:cBhvr>
                                      <p:by x="12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 animBg="1"/>
      <p:bldP spid="16" grpId="0"/>
      <p:bldP spid="37" grpId="0" animBg="1"/>
      <p:bldP spid="37" grpId="1" animBg="1"/>
      <p:bldP spid="39" grpId="0"/>
      <p:bldP spid="4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Revisão</a:t>
            </a:r>
            <a:r>
              <a:rPr lang="fr-FR" dirty="0"/>
              <a:t> </a:t>
            </a:r>
            <a:r>
              <a:rPr lang="fr-FR" dirty="0" err="1"/>
              <a:t>Propagação</a:t>
            </a:r>
            <a:r>
              <a:rPr lang="fr-FR" dirty="0"/>
              <a:t> de </a:t>
            </a:r>
            <a:r>
              <a:rPr lang="fr-FR" dirty="0" err="1"/>
              <a:t>Incerteza</a:t>
            </a:r>
            <a:endParaRPr lang="fr-F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9ABFA3-0F52-1843-A580-6E312B69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73EE1-65D7-8C4A-8EC4-06BD87273E16}" type="datetime1">
              <a:rPr lang="pt-BR" smtClean="0"/>
              <a:pPr/>
              <a:t>12/04/2022</a:t>
            </a:fld>
            <a:endParaRPr lang="fr-F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925080-F6FB-F248-BAF6-7A121249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4000C5-3924-F344-AE3B-44A08B65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0F6E-BE5E-46B8-A387-8FA93C3C9AF4}" type="slidenum">
              <a:rPr lang="fr-FR" smtClean="0"/>
              <a:pPr/>
              <a:t>2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4B1BFDA-88C6-AD47-AEBE-6F93AD31B4D9}"/>
                  </a:ext>
                </a:extLst>
              </p:cNvPr>
              <p:cNvSpPr txBox="1"/>
              <p:nvPr/>
            </p:nvSpPr>
            <p:spPr>
              <a:xfrm>
                <a:off x="479376" y="642001"/>
                <a:ext cx="1123324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>
                    <a:sym typeface="Wingdings" panose="05000000000000000000" pitchFamily="2" charset="2"/>
                  </a:rPr>
                  <a:t>Determinação da densidade de uma esfera metálica de aço. As doze medidas da grandeza diâmetro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pt-BR" dirty="0">
                    <a:sym typeface="Wingdings" panose="05000000000000000000" pitchFamily="2" charset="2"/>
                  </a:rPr>
                  <a:t> (</a:t>
                </a:r>
                <a:r>
                  <a:rPr lang="pt-BR" dirty="0" err="1">
                    <a:sym typeface="Wingdings" panose="05000000000000000000" pitchFamily="2" charset="2"/>
                  </a:rPr>
                  <a:t>d</a:t>
                </a:r>
                <a:r>
                  <a:rPr lang="pt-BR" dirty="0">
                    <a:sym typeface="Wingdings" panose="05000000000000000000" pitchFamily="2" charset="2"/>
                  </a:rPr>
                  <a:t>), com micrômetro </a:t>
                </a:r>
                <a:r>
                  <a:rPr lang="pt-BR" i="1" dirty="0" err="1">
                    <a:sym typeface="Wingdings" panose="05000000000000000000" pitchFamily="2" charset="2"/>
                  </a:rPr>
                  <a:t>Starret</a:t>
                </a:r>
                <a:r>
                  <a:rPr lang="pt-BR" i="1" dirty="0">
                    <a:sym typeface="Wingdings" panose="05000000000000000000" pitchFamily="2" charset="2"/>
                  </a:rPr>
                  <a:t> </a:t>
                </a:r>
                <a:r>
                  <a:rPr lang="pt-BR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𝑝𝑟𝑒𝑐𝑖𝑠</m:t>
                    </m:r>
                    <m:r>
                      <a:rPr lang="pt-BR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ã</m:t>
                    </m:r>
                    <m:r>
                      <a:rPr lang="pt-BR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</m:t>
                    </m:r>
                    <m:r>
                      <a:rPr lang="pt-BR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± 0,01 </m:t>
                    </m:r>
                    <m:r>
                      <a:rPr lang="pt-BR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𝑚𝑚</m:t>
                    </m:r>
                  </m:oMath>
                </a14:m>
                <a:r>
                  <a:rPr lang="pt-BR" dirty="0">
                    <a:sym typeface="Wingdings" panose="05000000000000000000" pitchFamily="2" charset="2"/>
                  </a:rPr>
                  <a:t>), estão apresentadas na Tabela 1. A grandeza massa (</a:t>
                </a:r>
                <a:r>
                  <a:rPr lang="pt-BR" i="1" dirty="0">
                    <a:sym typeface="Wingdings" panose="05000000000000000000" pitchFamily="2" charset="2"/>
                  </a:rPr>
                  <a:t>M</a:t>
                </a:r>
                <a:r>
                  <a:rPr lang="pt-BR" dirty="0">
                    <a:sym typeface="Wingdings" panose="05000000000000000000" pitchFamily="2" charset="2"/>
                  </a:rPr>
                  <a:t>) da esfera, media em uma balança digital, é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pt-BR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=(15,2±0,1)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04B1BFDA-88C6-AD47-AEBE-6F93AD31B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642001"/>
                <a:ext cx="11233247" cy="1569660"/>
              </a:xfrm>
              <a:prstGeom prst="rect">
                <a:avLst/>
              </a:prstGeom>
              <a:blipFill>
                <a:blip r:embed="rId2"/>
                <a:stretch>
                  <a:fillRect l="-790" t="-3200" r="-790" b="-56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Tabela 9">
                <a:extLst>
                  <a:ext uri="{FF2B5EF4-FFF2-40B4-BE49-F238E27FC236}">
                    <a16:creationId xmlns:a16="http://schemas.microsoft.com/office/drawing/2014/main" id="{D4B9BF08-8A80-AA46-921F-DE87DACAE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418170"/>
                  </p:ext>
                </p:extLst>
              </p:nvPr>
            </p:nvGraphicFramePr>
            <p:xfrm>
              <a:off x="1919537" y="2454737"/>
              <a:ext cx="8368281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9161">
                      <a:extLst>
                        <a:ext uri="{9D8B030D-6E8A-4147-A177-3AD203B41FA5}">
                          <a16:colId xmlns:a16="http://schemas.microsoft.com/office/drawing/2014/main" val="3963144898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4165533009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3552345171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325186880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2950979382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1063988041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3764143540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3621862890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2655423202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1269367120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2430019691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241803560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2379456849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medida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828173847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pt-BR" sz="1600" b="0" i="1" baseline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pt-BR" sz="16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:r>
                            <a:rPr lang="pt-BR" sz="1600" i="1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mm</a:t>
                          </a:r>
                          <a:r>
                            <a:rPr lang="pt-BR" sz="16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pt-BR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15,54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15,52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15,55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15,54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15,57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15,51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15,56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15,51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15,55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15,54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15,53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15,53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6790193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Tabela 9">
                <a:extLst>
                  <a:ext uri="{FF2B5EF4-FFF2-40B4-BE49-F238E27FC236}">
                    <a16:creationId xmlns:a16="http://schemas.microsoft.com/office/drawing/2014/main" id="{D4B9BF08-8A80-AA46-921F-DE87DACAE3D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09418170"/>
                  </p:ext>
                </p:extLst>
              </p:nvPr>
            </p:nvGraphicFramePr>
            <p:xfrm>
              <a:off x="1919537" y="2454737"/>
              <a:ext cx="8368281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9161">
                      <a:extLst>
                        <a:ext uri="{9D8B030D-6E8A-4147-A177-3AD203B41FA5}">
                          <a16:colId xmlns:a16="http://schemas.microsoft.com/office/drawing/2014/main" val="3963144898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4165533009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3552345171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325186880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2950979382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1063988041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3764143540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3621862890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2655423202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1269367120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2430019691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241803560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2379456849"/>
                        </a:ext>
                      </a:extLst>
                    </a:gridCol>
                  </a:tblGrid>
                  <a:tr h="312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medida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828173847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34290" marB="34290" anchor="ctr">
                        <a:blipFill>
                          <a:blip r:embed="rId3"/>
                          <a:stretch>
                            <a:fillRect l="-1587" t="-71053" r="-95079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15,54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15,52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15,55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15,54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15,57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15,51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15,56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15,51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15,55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15,54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15,53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15,53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67901934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C8E4091-438A-894B-9B54-BC10689BC0C4}"/>
                  </a:ext>
                </a:extLst>
              </p:cNvPr>
              <p:cNvSpPr txBox="1"/>
              <p:nvPr/>
            </p:nvSpPr>
            <p:spPr>
              <a:xfrm>
                <a:off x="623392" y="3363344"/>
                <a:ext cx="7708863" cy="469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>
                    <a:sym typeface="Wingdings" panose="05000000000000000000" pitchFamily="2" charset="2"/>
                  </a:rPr>
                  <a:t>Diâmetro médio 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pt-B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e>
                    </m:acc>
                    <m:r>
                      <a:rPr lang="pt-B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=15,5375 </m:t>
                    </m:r>
                    <m:r>
                      <a:rPr lang="pt-B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𝑚𝑚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0C8E4091-438A-894B-9B54-BC10689BC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3363344"/>
                <a:ext cx="7708863" cy="469809"/>
              </a:xfrm>
              <a:prstGeom prst="rect">
                <a:avLst/>
              </a:prstGeom>
              <a:blipFill>
                <a:blip r:embed="rId4"/>
                <a:stretch>
                  <a:fillRect l="-1149" t="-5263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60134E6-F24B-AC40-8E07-64C99FCDDF77}"/>
                  </a:ext>
                </a:extLst>
              </p:cNvPr>
              <p:cNvSpPr txBox="1"/>
              <p:nvPr/>
            </p:nvSpPr>
            <p:spPr>
              <a:xfrm>
                <a:off x="623392" y="3860694"/>
                <a:ext cx="85217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>
                    <a:sym typeface="Wingdings" panose="05000000000000000000" pitchFamily="2" charset="2"/>
                  </a:rPr>
                  <a:t>Incerteza absoluta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Δ</m:t>
                    </m:r>
                    <m:r>
                      <a:rPr lang="pt-B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𝑑</m:t>
                    </m:r>
                    <m:r>
                      <a:rPr lang="pt-B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=0,018647447 </m:t>
                    </m:r>
                    <m:r>
                      <a:rPr lang="pt-BR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𝑚𝑚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960134E6-F24B-AC40-8E07-64C99FCDDF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392" y="3860694"/>
                <a:ext cx="8521727" cy="461665"/>
              </a:xfrm>
              <a:prstGeom prst="rect">
                <a:avLst/>
              </a:prstGeom>
              <a:blipFill>
                <a:blip r:embed="rId5"/>
                <a:stretch>
                  <a:fillRect l="-1042" t="-7895" b="-289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2F0B64C-814F-F649-88F4-5A51065FA2A5}"/>
                  </a:ext>
                </a:extLst>
              </p:cNvPr>
              <p:cNvSpPr txBox="1"/>
              <p:nvPr/>
            </p:nvSpPr>
            <p:spPr>
              <a:xfrm>
                <a:off x="4318893" y="5982866"/>
                <a:ext cx="356956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15,54</m:t>
                          </m:r>
                          <m:r>
                            <a:rPr lang="pt-BR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±0,02</m:t>
                          </m:r>
                        </m:e>
                      </m:d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2F0B64C-814F-F649-88F4-5A51065FA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8893" y="5982866"/>
                <a:ext cx="3569568" cy="461665"/>
              </a:xfrm>
              <a:prstGeom prst="rect">
                <a:avLst/>
              </a:prstGeom>
              <a:blipFill>
                <a:blip r:embed="rId6"/>
                <a:stretch>
                  <a:fillRect b="-210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aixaDeTexto 1">
            <a:extLst>
              <a:ext uri="{FF2B5EF4-FFF2-40B4-BE49-F238E27FC236}">
                <a16:creationId xmlns:a16="http://schemas.microsoft.com/office/drawing/2014/main" id="{C840F1B5-BD52-544A-B1C7-688485E19236}"/>
              </a:ext>
            </a:extLst>
          </p:cNvPr>
          <p:cNvSpPr txBox="1"/>
          <p:nvPr/>
        </p:nvSpPr>
        <p:spPr>
          <a:xfrm>
            <a:off x="1951218" y="2187900"/>
            <a:ext cx="7059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Tabela 1- Dados das medidas do diâmetro ”</a:t>
            </a:r>
            <a:r>
              <a:rPr lang="pt-BR" sz="1600" i="1" dirty="0" err="1"/>
              <a:t>d</a:t>
            </a:r>
            <a:r>
              <a:rPr lang="pt-BR" sz="1600" dirty="0"/>
              <a:t>” da esfera em 12 diferentes posições.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F3CED3F-106D-3348-BD68-90E352492003}"/>
              </a:ext>
            </a:extLst>
          </p:cNvPr>
          <p:cNvSpPr txBox="1"/>
          <p:nvPr/>
        </p:nvSpPr>
        <p:spPr>
          <a:xfrm>
            <a:off x="479376" y="4399417"/>
            <a:ext cx="95847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1- Pergunta: é uma grandeza direta?</a:t>
            </a:r>
          </a:p>
          <a:p>
            <a:pPr algn="just"/>
            <a:r>
              <a:rPr lang="pt-BR" b="1" u="sng" dirty="0" err="1">
                <a:solidFill>
                  <a:srgbClr val="FF0000"/>
                </a:solidFill>
              </a:rPr>
              <a:t>R</a:t>
            </a:r>
            <a:r>
              <a:rPr lang="pt-BR" b="1" u="sng" dirty="0">
                <a:solidFill>
                  <a:srgbClr val="FF0000"/>
                </a:solidFill>
              </a:rPr>
              <a:t>: Sim. </a:t>
            </a:r>
            <a:r>
              <a:rPr lang="pt-BR" dirty="0"/>
              <a:t>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1F68CC3-B300-A841-9CEC-C2169B204F06}"/>
              </a:ext>
            </a:extLst>
          </p:cNvPr>
          <p:cNvSpPr txBox="1"/>
          <p:nvPr/>
        </p:nvSpPr>
        <p:spPr>
          <a:xfrm>
            <a:off x="479376" y="5277852"/>
            <a:ext cx="11233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Então, OBRIGATORIAMENTE se arredonda o valor considerando um 1 </a:t>
            </a:r>
            <a:r>
              <a:rPr lang="pt-BR" dirty="0" err="1"/>
              <a:t>sig</a:t>
            </a:r>
            <a:r>
              <a:rPr lang="pt-BR" dirty="0"/>
              <a:t>. na incerteza. A resposta fica: </a:t>
            </a:r>
          </a:p>
        </p:txBody>
      </p:sp>
    </p:spTree>
    <p:extLst>
      <p:ext uri="{BB962C8B-B14F-4D97-AF65-F5344CB8AC3E}">
        <p14:creationId xmlns:p14="http://schemas.microsoft.com/office/powerpoint/2010/main" val="2171669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4" grpId="0" uiExpand="1" build="p"/>
      <p:bldP spid="17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Gráficos</a:t>
            </a:r>
            <a:endParaRPr lang="pt-BR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A29E-20F3-0C42-941E-A0F3D40823D6}" type="datetime1">
              <a:rPr lang="pt-BR" smtClean="0"/>
              <a:t>12/04/2022</a:t>
            </a:fld>
            <a:endParaRPr lang="fr-F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7" name="Retângulo 6"/>
          <p:cNvSpPr/>
          <p:nvPr/>
        </p:nvSpPr>
        <p:spPr>
          <a:xfrm>
            <a:off x="1607359" y="1374286"/>
            <a:ext cx="9001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eaLnBrk="0" hangingPunct="0"/>
            <a:r>
              <a:rPr lang="pt-BR" dirty="0">
                <a:ea typeface="Times New Roman" panose="02020603050405020304" pitchFamily="18" charset="0"/>
              </a:rPr>
              <a:t>Em uma escala linear, uma reta sempre é descrita da seguinte forma:</a:t>
            </a:r>
            <a:endParaRPr lang="pt-BR" dirty="0"/>
          </a:p>
        </p:txBody>
      </p:sp>
      <p:sp>
        <p:nvSpPr>
          <p:cNvPr id="14" name="Seta para a direita 13"/>
          <p:cNvSpPr/>
          <p:nvPr/>
        </p:nvSpPr>
        <p:spPr>
          <a:xfrm rot="5400000">
            <a:off x="5935266" y="2895209"/>
            <a:ext cx="321471" cy="160736"/>
          </a:xfrm>
          <a:prstGeom prst="rightArrow">
            <a:avLst/>
          </a:prstGeom>
          <a:solidFill>
            <a:srgbClr val="932968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tx1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70315" y="4182056"/>
            <a:ext cx="338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Portanto, temos:</a:t>
            </a:r>
          </a:p>
        </p:txBody>
      </p:sp>
      <p:graphicFrame>
        <p:nvGraphicFramePr>
          <p:cNvPr id="40" name="Objeto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3009176"/>
              </p:ext>
            </p:extLst>
          </p:nvPr>
        </p:nvGraphicFramePr>
        <p:xfrm>
          <a:off x="5377456" y="2164204"/>
          <a:ext cx="1437089" cy="433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1" name="Equation" r:id="rId3" imgW="799920" imgH="241200" progId="Equation.DSMT4">
                  <p:embed/>
                </p:oleObj>
              </mc:Choice>
              <mc:Fallback>
                <p:oleObj name="Equation" r:id="rId3" imgW="799920" imgH="241200" progId="Equation.DSMT4">
                  <p:embed/>
                  <p:pic>
                    <p:nvPicPr>
                      <p:cNvPr id="40" name="Objeto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7456" y="2164204"/>
                        <a:ext cx="1437089" cy="43328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CaixaDeTexto 40"/>
          <p:cNvSpPr txBox="1"/>
          <p:nvPr/>
        </p:nvSpPr>
        <p:spPr>
          <a:xfrm>
            <a:off x="479376" y="3114721"/>
            <a:ext cx="11233248" cy="94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dirty="0"/>
              <a:t>onde </a:t>
            </a:r>
            <a:r>
              <a:rPr lang="pt-B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pt-BR" i="1" dirty="0"/>
              <a:t> </a:t>
            </a:r>
            <a:r>
              <a:rPr lang="pt-BR" dirty="0">
                <a:sym typeface="Symbol"/>
              </a:rPr>
              <a:t>é o 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coeficiente angular </a:t>
            </a:r>
            <a:r>
              <a:rPr lang="pt-BR" dirty="0">
                <a:sym typeface="Symbol"/>
              </a:rPr>
              <a:t>da reta, descrito pela inclinação da reta, e </a:t>
            </a:r>
            <a:r>
              <a:rPr lang="pt-BR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b</a:t>
            </a:r>
            <a:r>
              <a:rPr lang="pt-BR" i="1" dirty="0">
                <a:sym typeface="Symbol"/>
              </a:rPr>
              <a:t> </a:t>
            </a:r>
            <a:r>
              <a:rPr lang="pt-BR" dirty="0">
                <a:sym typeface="Symbol"/>
              </a:rPr>
              <a:t>é</a:t>
            </a:r>
            <a:r>
              <a:rPr lang="pt-BR" i="1" dirty="0">
                <a:sym typeface="Symbol"/>
              </a:rPr>
              <a:t> </a:t>
            </a:r>
            <a:r>
              <a:rPr lang="pt-BR" dirty="0">
                <a:sym typeface="Symbol"/>
              </a:rPr>
              <a:t>o</a:t>
            </a:r>
            <a:r>
              <a:rPr lang="pt-BR" i="1" dirty="0">
                <a:sym typeface="Symbol"/>
              </a:rPr>
              <a:t> </a:t>
            </a:r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coeficiente linear </a:t>
            </a:r>
            <a:r>
              <a:rPr lang="pt-BR" dirty="0">
                <a:sym typeface="Symbol"/>
              </a:rPr>
              <a:t>, descrito pela interseção da reta com o eixo das ordenadas</a:t>
            </a:r>
            <a:endParaRPr lang="pt-BR" i="1" dirty="0"/>
          </a:p>
        </p:txBody>
      </p:sp>
      <p:graphicFrame>
        <p:nvGraphicFramePr>
          <p:cNvPr id="19" name="Objeto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4831257"/>
              </p:ext>
            </p:extLst>
          </p:nvPr>
        </p:nvGraphicFramePr>
        <p:xfrm>
          <a:off x="4552950" y="4699930"/>
          <a:ext cx="3109817" cy="1475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32" name="Equation" r:id="rId5" imgW="2247840" imgH="1066680" progId="Equation.DSMT4">
                  <p:embed/>
                </p:oleObj>
              </mc:Choice>
              <mc:Fallback>
                <p:oleObj name="Equation" r:id="rId5" imgW="2247840" imgH="1066680" progId="Equation.DSMT4">
                  <p:embed/>
                  <p:pic>
                    <p:nvPicPr>
                      <p:cNvPr id="19" name="Objeto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50" y="4699930"/>
                        <a:ext cx="3109817" cy="14758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tângulo 14">
            <a:extLst>
              <a:ext uri="{FF2B5EF4-FFF2-40B4-BE49-F238E27FC236}">
                <a16:creationId xmlns:a16="http://schemas.microsoft.com/office/drawing/2014/main" id="{0145B53F-EF94-C545-B214-3F3F577753B7}"/>
              </a:ext>
            </a:extLst>
          </p:cNvPr>
          <p:cNvSpPr/>
          <p:nvPr/>
        </p:nvSpPr>
        <p:spPr>
          <a:xfrm>
            <a:off x="479376" y="571727"/>
            <a:ext cx="3474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Análise Gráfica</a:t>
            </a:r>
          </a:p>
        </p:txBody>
      </p:sp>
    </p:spTree>
    <p:extLst>
      <p:ext uri="{BB962C8B-B14F-4D97-AF65-F5344CB8AC3E}">
        <p14:creationId xmlns:p14="http://schemas.microsoft.com/office/powerpoint/2010/main" val="3481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 animBg="1"/>
      <p:bldP spid="16" grpId="0"/>
      <p:bldP spid="4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o 31"/>
          <p:cNvGrpSpPr/>
          <p:nvPr/>
        </p:nvGrpSpPr>
        <p:grpSpPr>
          <a:xfrm>
            <a:off x="621900" y="1183182"/>
            <a:ext cx="5197078" cy="4256080"/>
            <a:chOff x="-142812" y="571480"/>
            <a:chExt cx="9001092" cy="7781515"/>
          </a:xfrm>
        </p:grpSpPr>
        <p:sp>
          <p:nvSpPr>
            <p:cNvPr id="26" name="Retângulo 25"/>
            <p:cNvSpPr/>
            <p:nvPr/>
          </p:nvSpPr>
          <p:spPr>
            <a:xfrm>
              <a:off x="214282" y="571480"/>
              <a:ext cx="8643998" cy="6286520"/>
            </a:xfrm>
            <a:prstGeom prst="rect">
              <a:avLst/>
            </a:prstGeom>
            <a:noFill/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 dirty="0">
                <a:solidFill>
                  <a:schemeClr val="tx1"/>
                </a:solidFill>
              </a:endParaRPr>
            </a:p>
          </p:txBody>
        </p:sp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-142812" y="1104070"/>
            <a:ext cx="9001092" cy="7248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53" name="Graph" r:id="rId3" imgW="3864960" imgH="3113280" progId="Origin50.Graph">
                    <p:embed/>
                  </p:oleObj>
                </mc:Choice>
                <mc:Fallback>
                  <p:oleObj name="Graph" r:id="rId3" imgW="3864960" imgH="3113280" progId="Origin50.Graph">
                    <p:embed/>
                    <p:pic>
                      <p:nvPicPr>
                        <p:cNvPr id="102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42812" y="1104070"/>
                          <a:ext cx="9001092" cy="72489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CaixaDeTexto 9"/>
          <p:cNvSpPr txBox="1"/>
          <p:nvPr/>
        </p:nvSpPr>
        <p:spPr>
          <a:xfrm>
            <a:off x="4903277" y="2075944"/>
            <a:ext cx="23232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i="1" dirty="0">
                <a:solidFill>
                  <a:srgbClr val="0000FF"/>
                </a:solidFill>
              </a:rPr>
              <a:t>P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47571" y="2207878"/>
            <a:ext cx="356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i="1" dirty="0" err="1">
                <a:solidFill>
                  <a:srgbClr val="0000FF"/>
                </a:solidFill>
              </a:rPr>
              <a:t>y</a:t>
            </a:r>
            <a:r>
              <a:rPr lang="pt-BR" sz="1350" i="1" baseline="-25000" dirty="0" err="1">
                <a:solidFill>
                  <a:srgbClr val="0000FF"/>
                </a:solidFill>
              </a:rPr>
              <a:t>P</a:t>
            </a:r>
            <a:endParaRPr lang="pt-BR" sz="1350" i="1" baseline="-25000" dirty="0">
              <a:solidFill>
                <a:srgbClr val="0000FF"/>
              </a:solidFill>
            </a:endParaRPr>
          </a:p>
        </p:txBody>
      </p:sp>
      <p:sp>
        <p:nvSpPr>
          <p:cNvPr id="14" name="CaixaDeTexto 13"/>
          <p:cNvSpPr txBox="1"/>
          <p:nvPr/>
        </p:nvSpPr>
        <p:spPr>
          <a:xfrm>
            <a:off x="4912811" y="4788694"/>
            <a:ext cx="356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i="1" dirty="0" err="1">
                <a:solidFill>
                  <a:srgbClr val="0000FF"/>
                </a:solidFill>
              </a:rPr>
              <a:t>x</a:t>
            </a:r>
            <a:r>
              <a:rPr lang="pt-BR" sz="1350" i="1" baseline="-25000" dirty="0" err="1">
                <a:solidFill>
                  <a:srgbClr val="0000FF"/>
                </a:solidFill>
              </a:rPr>
              <a:t>P</a:t>
            </a:r>
            <a:endParaRPr lang="pt-BR" sz="1350" i="1" baseline="-25000" dirty="0">
              <a:solidFill>
                <a:srgbClr val="0000FF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1751248" y="4029547"/>
            <a:ext cx="25061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i="1" dirty="0">
                <a:solidFill>
                  <a:srgbClr val="0000FF"/>
                </a:solidFill>
              </a:rPr>
              <a:t>Q</a:t>
            </a:r>
          </a:p>
        </p:txBody>
      </p:sp>
      <p:sp>
        <p:nvSpPr>
          <p:cNvPr id="18" name="CaixaDeTexto 17"/>
          <p:cNvSpPr txBox="1"/>
          <p:nvPr/>
        </p:nvSpPr>
        <p:spPr>
          <a:xfrm>
            <a:off x="1001149" y="4211671"/>
            <a:ext cx="428627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i="1" dirty="0" err="1">
                <a:solidFill>
                  <a:srgbClr val="0000FF"/>
                </a:solidFill>
              </a:rPr>
              <a:t>y</a:t>
            </a:r>
            <a:r>
              <a:rPr lang="pt-BR" sz="1350" i="1" baseline="-25000" dirty="0" err="1">
                <a:solidFill>
                  <a:srgbClr val="0000FF"/>
                </a:solidFill>
              </a:rPr>
              <a:t>Q</a:t>
            </a:r>
            <a:endParaRPr lang="pt-BR" sz="1350" i="1" baseline="-25000" dirty="0">
              <a:solidFill>
                <a:srgbClr val="0000FF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1782721" y="4788553"/>
            <a:ext cx="52212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i="1" dirty="0" err="1">
                <a:solidFill>
                  <a:srgbClr val="0000FF"/>
                </a:solidFill>
              </a:rPr>
              <a:t>x</a:t>
            </a:r>
            <a:r>
              <a:rPr lang="pt-BR" sz="1350" i="1" baseline="-25000" dirty="0" err="1">
                <a:solidFill>
                  <a:srgbClr val="0000FF"/>
                </a:solidFill>
              </a:rPr>
              <a:t>Q</a:t>
            </a:r>
            <a:endParaRPr lang="pt-BR" sz="1350" i="1" baseline="-25000" dirty="0">
              <a:solidFill>
                <a:srgbClr val="0000FF"/>
              </a:solidFill>
            </a:endParaRPr>
          </a:p>
        </p:txBody>
      </p:sp>
      <p:sp>
        <p:nvSpPr>
          <p:cNvPr id="2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Gráficos</a:t>
            </a: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09206-1A58-5F4B-B628-2D31FC5FE910}" type="datetime1">
              <a:rPr lang="pt-BR" smtClean="0"/>
              <a:t>12/04/2022</a:t>
            </a:fld>
            <a:endParaRPr lang="fr-F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43" name="CaixaDeTexto 42"/>
          <p:cNvSpPr txBox="1"/>
          <p:nvPr/>
        </p:nvSpPr>
        <p:spPr>
          <a:xfrm>
            <a:off x="6791302" y="1012817"/>
            <a:ext cx="31250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pt-BR" i="1" dirty="0"/>
              <a:t>Traça-se a reta média</a:t>
            </a:r>
          </a:p>
        </p:txBody>
      </p:sp>
      <p:sp>
        <p:nvSpPr>
          <p:cNvPr id="44" name="CaixaDeTexto 43"/>
          <p:cNvSpPr txBox="1"/>
          <p:nvPr/>
        </p:nvSpPr>
        <p:spPr>
          <a:xfrm>
            <a:off x="6374577" y="1659927"/>
            <a:ext cx="5195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ü"/>
            </a:pPr>
            <a:r>
              <a:rPr lang="pt-BR" i="1" dirty="0"/>
              <a:t>Tome dois pontos sobre a reta média</a:t>
            </a:r>
          </a:p>
        </p:txBody>
      </p:sp>
      <p:sp>
        <p:nvSpPr>
          <p:cNvPr id="45" name="CaixaDeTexto 44"/>
          <p:cNvSpPr txBox="1"/>
          <p:nvPr/>
        </p:nvSpPr>
        <p:spPr>
          <a:xfrm>
            <a:off x="6553741" y="2552932"/>
            <a:ext cx="4582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sym typeface="Wingdings" pitchFamily="2" charset="2"/>
              </a:rPr>
              <a:t> Fora dos pontos experimentais</a:t>
            </a:r>
            <a:endParaRPr lang="pt-BR" i="1" dirty="0"/>
          </a:p>
        </p:txBody>
      </p:sp>
      <p:sp>
        <p:nvSpPr>
          <p:cNvPr id="46" name="CaixaDeTexto 45"/>
          <p:cNvSpPr txBox="1"/>
          <p:nvPr/>
        </p:nvSpPr>
        <p:spPr>
          <a:xfrm>
            <a:off x="6428858" y="3523726"/>
            <a:ext cx="5141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Font typeface="Wingdings" pitchFamily="2" charset="2"/>
              <a:buChar char="ü"/>
            </a:pPr>
            <a:r>
              <a:rPr lang="pt-BR" i="1" dirty="0"/>
              <a:t>Determine o coeficiente angular desta reta média</a:t>
            </a:r>
          </a:p>
        </p:txBody>
      </p:sp>
      <p:sp>
        <p:nvSpPr>
          <p:cNvPr id="47" name="CaixaDeTexto 46"/>
          <p:cNvSpPr txBox="1"/>
          <p:nvPr/>
        </p:nvSpPr>
        <p:spPr>
          <a:xfrm>
            <a:off x="2345540" y="3952994"/>
            <a:ext cx="1881718" cy="750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25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Prolongue esta reta média até a interseção com o eixo y</a:t>
            </a:r>
          </a:p>
        </p:txBody>
      </p:sp>
      <p:cxnSp>
        <p:nvCxnSpPr>
          <p:cNvPr id="51" name="Conector reto 50"/>
          <p:cNvCxnSpPr/>
          <p:nvPr/>
        </p:nvCxnSpPr>
        <p:spPr>
          <a:xfrm rot="10800000" flipV="1">
            <a:off x="1706716" y="2288177"/>
            <a:ext cx="3536181" cy="2250297"/>
          </a:xfrm>
          <a:prstGeom prst="line">
            <a:avLst/>
          </a:prstGeom>
          <a:ln w="317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/>
          <p:cNvCxnSpPr/>
          <p:nvPr/>
        </p:nvCxnSpPr>
        <p:spPr>
          <a:xfrm rot="5400000">
            <a:off x="1779375" y="4599692"/>
            <a:ext cx="247759" cy="355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to 16"/>
          <p:cNvCxnSpPr>
            <a:cxnSpLocks/>
          </p:cNvCxnSpPr>
          <p:nvPr/>
        </p:nvCxnSpPr>
        <p:spPr>
          <a:xfrm flipH="1">
            <a:off x="1358601" y="4438543"/>
            <a:ext cx="505805" cy="0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ctor reto 48"/>
          <p:cNvCxnSpPr/>
          <p:nvPr/>
        </p:nvCxnSpPr>
        <p:spPr>
          <a:xfrm flipV="1">
            <a:off x="1519347" y="4541972"/>
            <a:ext cx="181911" cy="118067"/>
          </a:xfrm>
          <a:prstGeom prst="line">
            <a:avLst/>
          </a:prstGeom>
          <a:ln w="254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/>
        </p:nvCxnSpPr>
        <p:spPr>
          <a:xfrm rot="16200000" flipH="1">
            <a:off x="3903794" y="3567159"/>
            <a:ext cx="2281776" cy="1043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/>
          <p:cNvCxnSpPr>
            <a:cxnSpLocks/>
          </p:cNvCxnSpPr>
          <p:nvPr/>
        </p:nvCxnSpPr>
        <p:spPr>
          <a:xfrm flipH="1" flipV="1">
            <a:off x="1348129" y="2422195"/>
            <a:ext cx="3671409" cy="1"/>
          </a:xfrm>
          <a:prstGeom prst="line">
            <a:avLst/>
          </a:prstGeom>
          <a:ln w="28575">
            <a:solidFill>
              <a:srgbClr val="0000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/>
          <p:cNvSpPr txBox="1"/>
          <p:nvPr/>
        </p:nvSpPr>
        <p:spPr>
          <a:xfrm>
            <a:off x="1180269" y="4511754"/>
            <a:ext cx="35666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50" i="1" dirty="0">
                <a:solidFill>
                  <a:srgbClr val="00B050"/>
                </a:solidFill>
              </a:rPr>
              <a:t>b</a:t>
            </a:r>
            <a:endParaRPr lang="pt-BR" sz="1350" i="1" baseline="-25000" dirty="0">
              <a:solidFill>
                <a:srgbClr val="00B050"/>
              </a:solidFill>
            </a:endParaRPr>
          </a:p>
        </p:txBody>
      </p:sp>
      <p:sp>
        <p:nvSpPr>
          <p:cNvPr id="58" name="Seta para a direita 57"/>
          <p:cNvSpPr/>
          <p:nvPr/>
        </p:nvSpPr>
        <p:spPr>
          <a:xfrm>
            <a:off x="4193827" y="4304428"/>
            <a:ext cx="321471" cy="160736"/>
          </a:xfrm>
          <a:prstGeom prst="rightArrow">
            <a:avLst/>
          </a:prstGeom>
          <a:solidFill>
            <a:srgbClr val="932968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tx1"/>
              </a:solidFill>
            </a:endParaRPr>
          </a:p>
        </p:txBody>
      </p:sp>
      <p:sp>
        <p:nvSpPr>
          <p:cNvPr id="59" name="CaixaDeTexto 58"/>
          <p:cNvSpPr txBox="1"/>
          <p:nvPr/>
        </p:nvSpPr>
        <p:spPr>
          <a:xfrm>
            <a:off x="4623207" y="4140475"/>
            <a:ext cx="35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b</a:t>
            </a:r>
            <a:endParaRPr lang="pt-BR" i="1" baseline="-25000" dirty="0">
              <a:solidFill>
                <a:srgbClr val="FF0000"/>
              </a:solidFill>
            </a:endParaRP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A910B796-7B26-BE44-83DB-4453B3AA3678}"/>
              </a:ext>
            </a:extLst>
          </p:cNvPr>
          <p:cNvSpPr/>
          <p:nvPr/>
        </p:nvSpPr>
        <p:spPr>
          <a:xfrm>
            <a:off x="479376" y="571727"/>
            <a:ext cx="3474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Análise Gráfica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92A18719-9957-6843-8BF9-B94ED491A4D4}"/>
                  </a:ext>
                </a:extLst>
              </p:cNvPr>
              <p:cNvSpPr txBox="1"/>
              <p:nvPr/>
            </p:nvSpPr>
            <p:spPr>
              <a:xfrm>
                <a:off x="7922430" y="4839688"/>
                <a:ext cx="2234729" cy="8322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" name="CaixaDeTexto 1">
                <a:extLst>
                  <a:ext uri="{FF2B5EF4-FFF2-40B4-BE49-F238E27FC236}">
                    <a16:creationId xmlns:a16="http://schemas.microsoft.com/office/drawing/2014/main" id="{92A18719-9957-6843-8BF9-B94ED491A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430" y="4839688"/>
                <a:ext cx="2234729" cy="832279"/>
              </a:xfrm>
              <a:prstGeom prst="rect">
                <a:avLst/>
              </a:prstGeom>
              <a:blipFill>
                <a:blip r:embed="rId5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73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6" grpId="0"/>
      <p:bldP spid="18" grpId="0"/>
      <p:bldP spid="19" grpId="0"/>
      <p:bldP spid="43" grpId="0"/>
      <p:bldP spid="44" grpId="0"/>
      <p:bldP spid="45" grpId="0"/>
      <p:bldP spid="46" grpId="0"/>
      <p:bldP spid="47" grpId="0"/>
      <p:bldP spid="57" grpId="0"/>
      <p:bldP spid="58" grpId="0" animBg="1"/>
      <p:bldP spid="59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upo 68"/>
          <p:cNvGrpSpPr/>
          <p:nvPr/>
        </p:nvGrpSpPr>
        <p:grpSpPr>
          <a:xfrm>
            <a:off x="328350" y="1484785"/>
            <a:ext cx="5572125" cy="4399359"/>
            <a:chOff x="-329869" y="839445"/>
            <a:chExt cx="7429500" cy="5865812"/>
          </a:xfrm>
          <a:noFill/>
        </p:grpSpPr>
        <p:sp>
          <p:nvSpPr>
            <p:cNvPr id="64" name="Retângulo 63"/>
            <p:cNvSpPr/>
            <p:nvPr/>
          </p:nvSpPr>
          <p:spPr>
            <a:xfrm>
              <a:off x="0" y="1500174"/>
              <a:ext cx="6572264" cy="5072098"/>
            </a:xfrm>
            <a:prstGeom prst="rect">
              <a:avLst/>
            </a:prstGeom>
            <a:grpFill/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>
                <a:solidFill>
                  <a:schemeClr val="tx1"/>
                </a:solidFill>
              </a:endParaRPr>
            </a:p>
          </p:txBody>
        </p:sp>
        <p:grpSp>
          <p:nvGrpSpPr>
            <p:cNvPr id="18" name="Grupo 32"/>
            <p:cNvGrpSpPr/>
            <p:nvPr/>
          </p:nvGrpSpPr>
          <p:grpSpPr>
            <a:xfrm>
              <a:off x="-329869" y="839445"/>
              <a:ext cx="7429500" cy="5865812"/>
              <a:chOff x="376926" y="196503"/>
              <a:chExt cx="7429500" cy="5865812"/>
            </a:xfrm>
            <a:grpFill/>
          </p:grpSpPr>
          <p:graphicFrame>
            <p:nvGraphicFramePr>
              <p:cNvPr id="26" name="Object 4"/>
              <p:cNvGraphicFramePr>
                <a:graphicFrameLocks noChangeAspect="1"/>
              </p:cNvGraphicFramePr>
              <p:nvPr/>
            </p:nvGraphicFramePr>
            <p:xfrm>
              <a:off x="376926" y="196503"/>
              <a:ext cx="7429500" cy="58658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74" name="Graph" r:id="rId3" imgW="3942720" imgH="3113280" progId="Origin50.Graph">
                      <p:embed/>
                    </p:oleObj>
                  </mc:Choice>
                  <mc:Fallback>
                    <p:oleObj name="Graph" r:id="rId3" imgW="3942720" imgH="3113280" progId="Origin50.Graph">
                      <p:embed/>
                      <p:pic>
                        <p:nvPicPr>
                          <p:cNvPr id="26" name="Object 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926" y="196503"/>
                            <a:ext cx="7429500" cy="586581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27" name="Object 5"/>
              <p:cNvGraphicFramePr>
                <a:graphicFrameLocks noChangeAspect="1"/>
              </p:cNvGraphicFramePr>
              <p:nvPr/>
            </p:nvGraphicFramePr>
            <p:xfrm>
              <a:off x="1128995" y="615702"/>
              <a:ext cx="6332538" cy="492283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2575" name="Graph" r:id="rId5" imgW="3359520" imgH="2612160" progId="Origin50.Graph">
                      <p:embed/>
                    </p:oleObj>
                  </mc:Choice>
                  <mc:Fallback>
                    <p:oleObj name="Graph" r:id="rId5" imgW="3359520" imgH="2612160" progId="Origin50.Graph">
                      <p:embed/>
                      <p:pic>
                        <p:nvPicPr>
                          <p:cNvPr id="27" name="Object 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28995" y="615702"/>
                            <a:ext cx="6332538" cy="492283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Gráficos</a:t>
            </a:r>
            <a:endParaRPr lang="pt-BR" dirty="0"/>
          </a:p>
        </p:txBody>
      </p:sp>
      <p:sp>
        <p:nvSpPr>
          <p:cNvPr id="8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4D182-7A36-0A4E-B04E-2E53275FE410}" type="datetime1">
              <a:rPr lang="pt-BR" smtClean="0"/>
              <a:t>12/04/2022</a:t>
            </a:fld>
            <a:endParaRPr lang="fr-F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10" name="Espaço Reservado para Número de Slide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7" name="Retângulo 6"/>
          <p:cNvSpPr/>
          <p:nvPr/>
        </p:nvSpPr>
        <p:spPr>
          <a:xfrm>
            <a:off x="5180929" y="1432749"/>
            <a:ext cx="420904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eaLnBrk="0" hangingPunct="0"/>
            <a:r>
              <a:rPr lang="pt-BR" sz="1500" dirty="0">
                <a:solidFill>
                  <a:prstClr val="white"/>
                </a:solidFill>
                <a:ea typeface="Times New Roman" pitchFamily="18" charset="0"/>
              </a:rPr>
              <a:t>Cálculo da incerteza do coeficiente angular</a:t>
            </a:r>
            <a:endParaRPr lang="pt-BR" sz="1500" dirty="0">
              <a:solidFill>
                <a:prstClr val="white"/>
              </a:solidFill>
            </a:endParaRPr>
          </a:p>
        </p:txBody>
      </p:sp>
      <p:graphicFrame>
        <p:nvGraphicFramePr>
          <p:cNvPr id="2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8689521"/>
              </p:ext>
            </p:extLst>
          </p:nvPr>
        </p:nvGraphicFramePr>
        <p:xfrm>
          <a:off x="897199" y="1812565"/>
          <a:ext cx="4747022" cy="3689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76" name="Graph" r:id="rId7" imgW="3359520" imgH="2612160" progId="Origin50.Graph">
                  <p:embed/>
                </p:oleObj>
              </mc:Choice>
              <mc:Fallback>
                <p:oleObj name="Graph" r:id="rId7" imgW="3359520" imgH="2612160" progId="Origin50.Graph">
                  <p:embed/>
                  <p:pic>
                    <p:nvPicPr>
                      <p:cNvPr id="2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7199" y="1812565"/>
                        <a:ext cx="4747022" cy="36897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upo 31"/>
          <p:cNvGrpSpPr/>
          <p:nvPr/>
        </p:nvGrpSpPr>
        <p:grpSpPr>
          <a:xfrm>
            <a:off x="1775388" y="2758627"/>
            <a:ext cx="3023742" cy="2062078"/>
            <a:chOff x="2345698" y="1918677"/>
            <a:chExt cx="4031656" cy="2749437"/>
          </a:xfrm>
        </p:grpSpPr>
        <p:sp>
          <p:nvSpPr>
            <p:cNvPr id="30" name="Retângulo 29"/>
            <p:cNvSpPr/>
            <p:nvPr/>
          </p:nvSpPr>
          <p:spPr>
            <a:xfrm>
              <a:off x="6155359" y="1918677"/>
              <a:ext cx="221995" cy="406400"/>
            </a:xfrm>
            <a:prstGeom prst="rect">
              <a:avLst/>
            </a:prstGeom>
            <a:noFill/>
            <a:ln w="15875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31" name="Retângulo 30"/>
            <p:cNvSpPr/>
            <p:nvPr/>
          </p:nvSpPr>
          <p:spPr>
            <a:xfrm>
              <a:off x="5763133" y="1920986"/>
              <a:ext cx="221995" cy="406400"/>
            </a:xfrm>
            <a:prstGeom prst="rect">
              <a:avLst/>
            </a:prstGeom>
            <a:noFill/>
            <a:ln w="15875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32" name="Retângulo 31"/>
            <p:cNvSpPr/>
            <p:nvPr/>
          </p:nvSpPr>
          <p:spPr>
            <a:xfrm>
              <a:off x="5321687" y="2209426"/>
              <a:ext cx="221995" cy="406400"/>
            </a:xfrm>
            <a:prstGeom prst="rect">
              <a:avLst/>
            </a:prstGeom>
            <a:noFill/>
            <a:ln w="15875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33" name="Retângulo 32"/>
            <p:cNvSpPr/>
            <p:nvPr/>
          </p:nvSpPr>
          <p:spPr>
            <a:xfrm>
              <a:off x="5671061" y="2352302"/>
              <a:ext cx="221995" cy="406400"/>
            </a:xfrm>
            <a:prstGeom prst="rect">
              <a:avLst/>
            </a:prstGeom>
            <a:noFill/>
            <a:ln w="15875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34" name="Retângulo 33"/>
            <p:cNvSpPr/>
            <p:nvPr/>
          </p:nvSpPr>
          <p:spPr>
            <a:xfrm>
              <a:off x="5037029" y="2639274"/>
              <a:ext cx="221995" cy="406400"/>
            </a:xfrm>
            <a:prstGeom prst="rect">
              <a:avLst/>
            </a:prstGeom>
            <a:noFill/>
            <a:ln w="15875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35" name="Retângulo 34"/>
            <p:cNvSpPr/>
            <p:nvPr/>
          </p:nvSpPr>
          <p:spPr>
            <a:xfrm>
              <a:off x="4738324" y="2879724"/>
              <a:ext cx="221995" cy="406400"/>
            </a:xfrm>
            <a:prstGeom prst="rect">
              <a:avLst/>
            </a:prstGeom>
            <a:noFill/>
            <a:ln w="15875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36" name="Retângulo 35"/>
            <p:cNvSpPr/>
            <p:nvPr/>
          </p:nvSpPr>
          <p:spPr>
            <a:xfrm>
              <a:off x="4056451" y="3166696"/>
              <a:ext cx="221995" cy="406400"/>
            </a:xfrm>
            <a:prstGeom prst="rect">
              <a:avLst/>
            </a:prstGeom>
            <a:noFill/>
            <a:ln w="15875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3488706" y="3425092"/>
              <a:ext cx="221995" cy="406400"/>
            </a:xfrm>
            <a:prstGeom prst="rect">
              <a:avLst/>
            </a:prstGeom>
            <a:noFill/>
            <a:ln w="15875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38" name="Retângulo 37"/>
            <p:cNvSpPr/>
            <p:nvPr/>
          </p:nvSpPr>
          <p:spPr>
            <a:xfrm>
              <a:off x="3460405" y="3749775"/>
              <a:ext cx="221995" cy="406400"/>
            </a:xfrm>
            <a:prstGeom prst="rect">
              <a:avLst/>
            </a:prstGeom>
            <a:noFill/>
            <a:ln w="15875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39" name="Retângulo 38"/>
            <p:cNvSpPr/>
            <p:nvPr/>
          </p:nvSpPr>
          <p:spPr>
            <a:xfrm>
              <a:off x="2722577" y="3896708"/>
              <a:ext cx="221995" cy="406400"/>
            </a:xfrm>
            <a:prstGeom prst="rect">
              <a:avLst/>
            </a:prstGeom>
            <a:noFill/>
            <a:ln w="15875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42" name="Retângulo 41"/>
            <p:cNvSpPr/>
            <p:nvPr/>
          </p:nvSpPr>
          <p:spPr>
            <a:xfrm>
              <a:off x="2345698" y="4261714"/>
              <a:ext cx="221995" cy="406400"/>
            </a:xfrm>
            <a:prstGeom prst="rect">
              <a:avLst/>
            </a:prstGeom>
            <a:noFill/>
            <a:ln w="15875" cap="rnd">
              <a:solidFill>
                <a:schemeClr val="tx1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</p:grpSp>
      <p:grpSp>
        <p:nvGrpSpPr>
          <p:cNvPr id="43" name="Grupo 52"/>
          <p:cNvGrpSpPr/>
          <p:nvPr/>
        </p:nvGrpSpPr>
        <p:grpSpPr>
          <a:xfrm>
            <a:off x="1744218" y="2725798"/>
            <a:ext cx="3073212" cy="1808375"/>
            <a:chOff x="2313286" y="1889368"/>
            <a:chExt cx="4097616" cy="2411166"/>
          </a:xfrm>
        </p:grpSpPr>
        <p:sp>
          <p:nvSpPr>
            <p:cNvPr id="44" name="Elipse 43"/>
            <p:cNvSpPr>
              <a:spLocks noChangeAspect="1"/>
            </p:cNvSpPr>
            <p:nvPr/>
          </p:nvSpPr>
          <p:spPr>
            <a:xfrm>
              <a:off x="5728594" y="1889368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45" name="Elipse 44"/>
            <p:cNvSpPr>
              <a:spLocks noChangeAspect="1"/>
            </p:cNvSpPr>
            <p:nvPr/>
          </p:nvSpPr>
          <p:spPr>
            <a:xfrm>
              <a:off x="5281808" y="2179692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46" name="Elipse 45"/>
            <p:cNvSpPr>
              <a:spLocks noChangeAspect="1"/>
            </p:cNvSpPr>
            <p:nvPr/>
          </p:nvSpPr>
          <p:spPr>
            <a:xfrm>
              <a:off x="6338902" y="2290434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47" name="Elipse 46"/>
            <p:cNvSpPr>
              <a:spLocks noChangeAspect="1"/>
            </p:cNvSpPr>
            <p:nvPr/>
          </p:nvSpPr>
          <p:spPr>
            <a:xfrm>
              <a:off x="5853312" y="2723764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48" name="Elipse 47"/>
            <p:cNvSpPr>
              <a:spLocks noChangeAspect="1"/>
            </p:cNvSpPr>
            <p:nvPr/>
          </p:nvSpPr>
          <p:spPr>
            <a:xfrm>
              <a:off x="5224086" y="3014088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49" name="Elipse 48"/>
            <p:cNvSpPr>
              <a:spLocks noChangeAspect="1"/>
            </p:cNvSpPr>
            <p:nvPr/>
          </p:nvSpPr>
          <p:spPr>
            <a:xfrm>
              <a:off x="4924618" y="3251132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50" name="Elipse 49"/>
            <p:cNvSpPr>
              <a:spLocks noChangeAspect="1"/>
            </p:cNvSpPr>
            <p:nvPr/>
          </p:nvSpPr>
          <p:spPr>
            <a:xfrm>
              <a:off x="4023356" y="3134104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51" name="Elipse 50"/>
            <p:cNvSpPr>
              <a:spLocks noChangeAspect="1"/>
            </p:cNvSpPr>
            <p:nvPr/>
          </p:nvSpPr>
          <p:spPr>
            <a:xfrm>
              <a:off x="3456424" y="3394138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52" name="Elipse 51"/>
            <p:cNvSpPr>
              <a:spLocks noChangeAspect="1"/>
            </p:cNvSpPr>
            <p:nvPr/>
          </p:nvSpPr>
          <p:spPr>
            <a:xfrm>
              <a:off x="3643306" y="4124962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53" name="Elipse 52"/>
            <p:cNvSpPr>
              <a:spLocks noChangeAspect="1"/>
            </p:cNvSpPr>
            <p:nvPr/>
          </p:nvSpPr>
          <p:spPr>
            <a:xfrm>
              <a:off x="2688764" y="3863914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  <p:sp>
          <p:nvSpPr>
            <p:cNvPr id="54" name="Elipse 53"/>
            <p:cNvSpPr>
              <a:spLocks noChangeAspect="1"/>
            </p:cNvSpPr>
            <p:nvPr/>
          </p:nvSpPr>
          <p:spPr>
            <a:xfrm>
              <a:off x="2313286" y="4228534"/>
              <a:ext cx="72000" cy="72000"/>
            </a:xfrm>
            <a:prstGeom prst="ellipse">
              <a:avLst/>
            </a:prstGeom>
            <a:solidFill>
              <a:srgbClr val="FF0000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/>
            </a:p>
          </p:txBody>
        </p:sp>
      </p:grpSp>
      <p:cxnSp>
        <p:nvCxnSpPr>
          <p:cNvPr id="55" name="Conector reto 54"/>
          <p:cNvCxnSpPr/>
          <p:nvPr/>
        </p:nvCxnSpPr>
        <p:spPr>
          <a:xfrm rot="10800000" flipV="1">
            <a:off x="1392478" y="2447669"/>
            <a:ext cx="3464733" cy="2261003"/>
          </a:xfrm>
          <a:prstGeom prst="line">
            <a:avLst/>
          </a:prstGeom>
          <a:ln w="2222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to 55"/>
          <p:cNvCxnSpPr/>
          <p:nvPr/>
        </p:nvCxnSpPr>
        <p:spPr>
          <a:xfrm rot="10800000" flipV="1">
            <a:off x="1656892" y="2953388"/>
            <a:ext cx="3311141" cy="2146703"/>
          </a:xfrm>
          <a:prstGeom prst="line">
            <a:avLst/>
          </a:prstGeom>
          <a:ln w="22225">
            <a:solidFill>
              <a:srgbClr val="0000FF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/>
          <p:cNvCxnSpPr/>
          <p:nvPr/>
        </p:nvCxnSpPr>
        <p:spPr>
          <a:xfrm rot="16200000" flipH="1">
            <a:off x="3428023" y="3825677"/>
            <a:ext cx="2678925" cy="0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7"/>
          <p:cNvCxnSpPr/>
          <p:nvPr/>
        </p:nvCxnSpPr>
        <p:spPr>
          <a:xfrm rot="5400000">
            <a:off x="1404551" y="4831166"/>
            <a:ext cx="689381" cy="1191"/>
          </a:xfrm>
          <a:prstGeom prst="line">
            <a:avLst/>
          </a:prstGeom>
          <a:ln w="222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upo 72"/>
          <p:cNvGrpSpPr/>
          <p:nvPr/>
        </p:nvGrpSpPr>
        <p:grpSpPr>
          <a:xfrm>
            <a:off x="1563011" y="2179777"/>
            <a:ext cx="3483667" cy="3038516"/>
            <a:chOff x="2143108" y="1257285"/>
            <a:chExt cx="4644889" cy="4051355"/>
          </a:xfrm>
        </p:grpSpPr>
        <p:sp>
          <p:nvSpPr>
            <p:cNvPr id="60" name="CaixaDeTexto 59"/>
            <p:cNvSpPr txBox="1"/>
            <p:nvPr/>
          </p:nvSpPr>
          <p:spPr>
            <a:xfrm>
              <a:off x="6184621" y="1257285"/>
              <a:ext cx="38728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i="1" dirty="0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61" name="CaixaDeTexto 60"/>
            <p:cNvSpPr txBox="1"/>
            <p:nvPr/>
          </p:nvSpPr>
          <p:spPr>
            <a:xfrm>
              <a:off x="6400712" y="2427589"/>
              <a:ext cx="387285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i="1" dirty="0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62" name="CaixaDeTexto 61"/>
            <p:cNvSpPr txBox="1"/>
            <p:nvPr/>
          </p:nvSpPr>
          <p:spPr>
            <a:xfrm>
              <a:off x="2358388" y="4908531"/>
              <a:ext cx="400109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i="1" dirty="0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63" name="CaixaDeTexto 62"/>
            <p:cNvSpPr txBox="1"/>
            <p:nvPr/>
          </p:nvSpPr>
          <p:spPr>
            <a:xfrm>
              <a:off x="2143108" y="3871276"/>
              <a:ext cx="412933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i="1" dirty="0">
                  <a:solidFill>
                    <a:srgbClr val="FF0000"/>
                  </a:solidFill>
                </a:rPr>
                <a:t>D</a:t>
              </a:r>
            </a:p>
          </p:txBody>
        </p:sp>
      </p:grpSp>
      <p:sp>
        <p:nvSpPr>
          <p:cNvPr id="66" name="CaixaDeTexto 65"/>
          <p:cNvSpPr txBox="1"/>
          <p:nvPr/>
        </p:nvSpPr>
        <p:spPr>
          <a:xfrm>
            <a:off x="5806063" y="1143315"/>
            <a:ext cx="581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i="1" dirty="0"/>
              <a:t>Barras de incerteza das medidas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5806063" y="1988253"/>
            <a:ext cx="58121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i="1" dirty="0"/>
              <a:t>Desenhe um retângulo com as dimensões das incertezas</a:t>
            </a:r>
          </a:p>
        </p:txBody>
      </p:sp>
      <p:sp>
        <p:nvSpPr>
          <p:cNvPr id="68" name="CaixaDeTexto 67"/>
          <p:cNvSpPr txBox="1"/>
          <p:nvPr/>
        </p:nvSpPr>
        <p:spPr>
          <a:xfrm>
            <a:off x="5806063" y="2920668"/>
            <a:ext cx="5812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i="1" dirty="0"/>
              <a:t>Determine os pontos sobre os retângulos que estão mais distantes da reta média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5806063" y="4026738"/>
            <a:ext cx="58399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i="1" dirty="0"/>
              <a:t>Trace duas retas auxiliares com estes novos pontos</a:t>
            </a:r>
          </a:p>
        </p:txBody>
      </p:sp>
      <p:sp>
        <p:nvSpPr>
          <p:cNvPr id="71" name="CaixaDeTexto 70"/>
          <p:cNvSpPr txBox="1"/>
          <p:nvPr/>
        </p:nvSpPr>
        <p:spPr>
          <a:xfrm>
            <a:off x="5806063" y="5035898"/>
            <a:ext cx="58121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ü"/>
            </a:pPr>
            <a:r>
              <a:rPr lang="pt-BR" i="1" dirty="0"/>
              <a:t>Determine quatro pontos auxiliares sobre as retas auxiliares</a:t>
            </a: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001D7DE-33F3-4D9D-81C4-6579EEEF4D66}"/>
              </a:ext>
            </a:extLst>
          </p:cNvPr>
          <p:cNvGrpSpPr/>
          <p:nvPr/>
        </p:nvGrpSpPr>
        <p:grpSpPr>
          <a:xfrm>
            <a:off x="787689" y="2303240"/>
            <a:ext cx="4247690" cy="3207936"/>
            <a:chOff x="1847528" y="1711987"/>
            <a:chExt cx="5663586" cy="4277247"/>
          </a:xfrm>
        </p:grpSpPr>
        <p:grpSp>
          <p:nvGrpSpPr>
            <p:cNvPr id="76" name="Grupo 75"/>
            <p:cNvGrpSpPr/>
            <p:nvPr/>
          </p:nvGrpSpPr>
          <p:grpSpPr>
            <a:xfrm>
              <a:off x="1886440" y="4357549"/>
              <a:ext cx="5624674" cy="1631685"/>
              <a:chOff x="331946" y="4616150"/>
              <a:chExt cx="5624674" cy="1631685"/>
            </a:xfrm>
          </p:grpSpPr>
          <p:sp>
            <p:nvSpPr>
              <p:cNvPr id="72" name="CaixaDeTexto 71"/>
              <p:cNvSpPr txBox="1"/>
              <p:nvPr/>
            </p:nvSpPr>
            <p:spPr>
              <a:xfrm>
                <a:off x="331946" y="4616150"/>
                <a:ext cx="5000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i="1" dirty="0" err="1">
                    <a:solidFill>
                      <a:srgbClr val="FF0000"/>
                    </a:solidFill>
                  </a:rPr>
                  <a:t>y</a:t>
                </a:r>
                <a:r>
                  <a:rPr lang="pt-BR" sz="1500" i="1" baseline="-25000" dirty="0" err="1">
                    <a:solidFill>
                      <a:srgbClr val="FF0000"/>
                    </a:solidFill>
                  </a:rPr>
                  <a:t>D</a:t>
                </a:r>
                <a:endParaRPr lang="pt-BR" sz="1500" i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CaixaDeTexto 72"/>
              <p:cNvSpPr txBox="1"/>
              <p:nvPr/>
            </p:nvSpPr>
            <p:spPr>
              <a:xfrm>
                <a:off x="331946" y="5341949"/>
                <a:ext cx="5000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i="1" dirty="0" err="1">
                    <a:solidFill>
                      <a:srgbClr val="FF0000"/>
                    </a:solidFill>
                  </a:rPr>
                  <a:t>y</a:t>
                </a:r>
                <a:r>
                  <a:rPr lang="pt-BR" sz="1500" i="1" baseline="-25000" dirty="0" err="1">
                    <a:solidFill>
                      <a:srgbClr val="FF0000"/>
                    </a:solidFill>
                  </a:rPr>
                  <a:t>C</a:t>
                </a:r>
                <a:endParaRPr lang="pt-BR" sz="1500" i="1" baseline="-250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CaixaDeTexto 73"/>
              <p:cNvSpPr txBox="1"/>
              <p:nvPr/>
            </p:nvSpPr>
            <p:spPr>
              <a:xfrm>
                <a:off x="1428729" y="5786454"/>
                <a:ext cx="5000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i="1" dirty="0">
                    <a:solidFill>
                      <a:srgbClr val="FF0000"/>
                    </a:solidFill>
                  </a:rPr>
                  <a:t>x</a:t>
                </a:r>
                <a:r>
                  <a:rPr lang="pt-BR" sz="1500" i="1" baseline="-25000" dirty="0">
                    <a:solidFill>
                      <a:srgbClr val="FF0000"/>
                    </a:solidFill>
                  </a:rPr>
                  <a:t>i</a:t>
                </a:r>
              </a:p>
            </p:txBody>
          </p:sp>
          <p:sp>
            <p:nvSpPr>
              <p:cNvPr id="75" name="CaixaDeTexto 74"/>
              <p:cNvSpPr txBox="1"/>
              <p:nvPr/>
            </p:nvSpPr>
            <p:spPr>
              <a:xfrm>
                <a:off x="5456553" y="5816948"/>
                <a:ext cx="50006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500" i="1" dirty="0" err="1">
                    <a:solidFill>
                      <a:srgbClr val="FF0000"/>
                    </a:solidFill>
                  </a:rPr>
                  <a:t>x</a:t>
                </a:r>
                <a:r>
                  <a:rPr lang="pt-BR" sz="1500" i="1" baseline="-25000" dirty="0" err="1">
                    <a:solidFill>
                      <a:srgbClr val="FF0000"/>
                    </a:solidFill>
                  </a:rPr>
                  <a:t>f</a:t>
                </a:r>
                <a:endParaRPr lang="pt-BR" sz="1500" i="1" baseline="-250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CCA9D406-9796-42AC-BEB3-8F2EC6F05CD2}"/>
                </a:ext>
              </a:extLst>
            </p:cNvPr>
            <p:cNvSpPr txBox="1"/>
            <p:nvPr/>
          </p:nvSpPr>
          <p:spPr>
            <a:xfrm>
              <a:off x="1847528" y="2445865"/>
              <a:ext cx="500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500" i="1" dirty="0" err="1">
                  <a:solidFill>
                    <a:srgbClr val="FF0000"/>
                  </a:solidFill>
                </a:rPr>
                <a:t>y</a:t>
              </a:r>
              <a:r>
                <a:rPr lang="pt-BR" sz="1500" i="1" baseline="-25000" dirty="0" err="1">
                  <a:solidFill>
                    <a:srgbClr val="FF0000"/>
                  </a:solidFill>
                </a:rPr>
                <a:t>B</a:t>
              </a:r>
              <a:endParaRPr lang="pt-BR" sz="1500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82" name="CaixaDeTexto 81">
              <a:extLst>
                <a:ext uri="{FF2B5EF4-FFF2-40B4-BE49-F238E27FC236}">
                  <a16:creationId xmlns:a16="http://schemas.microsoft.com/office/drawing/2014/main" id="{0466FAC2-E329-4244-A730-28DC8426EE94}"/>
                </a:ext>
              </a:extLst>
            </p:cNvPr>
            <p:cNvSpPr txBox="1"/>
            <p:nvPr/>
          </p:nvSpPr>
          <p:spPr>
            <a:xfrm>
              <a:off x="1861168" y="1711987"/>
              <a:ext cx="50006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500" i="1" dirty="0" err="1">
                  <a:solidFill>
                    <a:srgbClr val="FF0000"/>
                  </a:solidFill>
                </a:rPr>
                <a:t>y</a:t>
              </a:r>
              <a:r>
                <a:rPr lang="pt-BR" sz="1500" i="1" baseline="-25000" dirty="0" err="1">
                  <a:solidFill>
                    <a:srgbClr val="FF0000"/>
                  </a:solidFill>
                </a:rPr>
                <a:t>A</a:t>
              </a:r>
              <a:endParaRPr lang="pt-BR" sz="1500" i="1" baseline="-25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7" name="Retângulo 76">
            <a:extLst>
              <a:ext uri="{FF2B5EF4-FFF2-40B4-BE49-F238E27FC236}">
                <a16:creationId xmlns:a16="http://schemas.microsoft.com/office/drawing/2014/main" id="{A26B3882-9759-AC43-9F60-9B5C08533CCE}"/>
              </a:ext>
            </a:extLst>
          </p:cNvPr>
          <p:cNvSpPr/>
          <p:nvPr/>
        </p:nvSpPr>
        <p:spPr>
          <a:xfrm>
            <a:off x="479376" y="571727"/>
            <a:ext cx="3474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Análise Gráfica</a:t>
            </a:r>
          </a:p>
        </p:txBody>
      </p:sp>
    </p:spTree>
    <p:extLst>
      <p:ext uri="{BB962C8B-B14F-4D97-AF65-F5344CB8AC3E}">
        <p14:creationId xmlns:p14="http://schemas.microsoft.com/office/powerpoint/2010/main" val="390366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53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6" grpId="0"/>
      <p:bldP spid="67" grpId="0"/>
      <p:bldP spid="68" grpId="0"/>
      <p:bldP spid="70" grpId="0"/>
      <p:bldP spid="7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Gráficos</a:t>
            </a:r>
            <a:endParaRPr lang="pt-BR" dirty="0"/>
          </a:p>
        </p:txBody>
      </p:sp>
      <p:sp>
        <p:nvSpPr>
          <p:cNvPr id="15" name="Espaço Reservado para Data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D953-9D29-C34A-BBFC-BD6F61C28FD2}" type="datetime1">
              <a:rPr lang="pt-BR" smtClean="0"/>
              <a:t>12/04/2022</a:t>
            </a:fld>
            <a:endParaRPr lang="fr-FR"/>
          </a:p>
        </p:txBody>
      </p:sp>
      <p:sp>
        <p:nvSpPr>
          <p:cNvPr id="16" name="Espaço Reservado para Rodapé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17" name="Espaço Reservado para Número de Slide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7" name="Retângulo 6"/>
          <p:cNvSpPr/>
          <p:nvPr/>
        </p:nvSpPr>
        <p:spPr>
          <a:xfrm>
            <a:off x="5305138" y="1359134"/>
            <a:ext cx="405912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eaLnBrk="0" hangingPunct="0"/>
            <a:r>
              <a:rPr lang="pt-BR" sz="1500" dirty="0">
                <a:solidFill>
                  <a:prstClr val="white"/>
                </a:solidFill>
                <a:ea typeface="Times New Roman" pitchFamily="18" charset="0"/>
              </a:rPr>
              <a:t>Cálculo da incerteza do coeficiente angular</a:t>
            </a:r>
            <a:endParaRPr lang="pt-BR" sz="1500" dirty="0">
              <a:solidFill>
                <a:prstClr val="white"/>
              </a:solidFill>
            </a:endParaRPr>
          </a:p>
        </p:txBody>
      </p:sp>
      <p:sp>
        <p:nvSpPr>
          <p:cNvPr id="66" name="CaixaDeTexto 65"/>
          <p:cNvSpPr txBox="1"/>
          <p:nvPr/>
        </p:nvSpPr>
        <p:spPr>
          <a:xfrm>
            <a:off x="5268913" y="1192385"/>
            <a:ext cx="63619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A incerteza no coeficiente angular será dado por:</a:t>
            </a:r>
          </a:p>
        </p:txBody>
      </p:sp>
      <p:sp>
        <p:nvSpPr>
          <p:cNvPr id="70" name="CaixaDeTexto 69"/>
          <p:cNvSpPr txBox="1"/>
          <p:nvPr/>
        </p:nvSpPr>
        <p:spPr>
          <a:xfrm>
            <a:off x="7643464" y="3010898"/>
            <a:ext cx="18817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onde:</a:t>
            </a:r>
          </a:p>
        </p:txBody>
      </p:sp>
      <p:grpSp>
        <p:nvGrpSpPr>
          <p:cNvPr id="65" name="Grupo 64"/>
          <p:cNvGrpSpPr>
            <a:grpSpLocks noChangeAspect="1"/>
          </p:cNvGrpSpPr>
          <p:nvPr/>
        </p:nvGrpSpPr>
        <p:grpSpPr>
          <a:xfrm>
            <a:off x="125284" y="1392685"/>
            <a:ext cx="5592591" cy="4140000"/>
            <a:chOff x="-288899" y="920408"/>
            <a:chExt cx="7429467" cy="5866162"/>
          </a:xfrm>
          <a:noFill/>
        </p:grpSpPr>
        <p:grpSp>
          <p:nvGrpSpPr>
            <p:cNvPr id="3" name="Grupo 68"/>
            <p:cNvGrpSpPr/>
            <p:nvPr/>
          </p:nvGrpSpPr>
          <p:grpSpPr>
            <a:xfrm>
              <a:off x="-288899" y="920408"/>
              <a:ext cx="7429467" cy="5866162"/>
              <a:chOff x="-329843" y="838520"/>
              <a:chExt cx="7429467" cy="5866162"/>
            </a:xfrm>
            <a:grpFill/>
          </p:grpSpPr>
          <p:sp>
            <p:nvSpPr>
              <p:cNvPr id="64" name="Retângulo 63"/>
              <p:cNvSpPr/>
              <p:nvPr/>
            </p:nvSpPr>
            <p:spPr>
              <a:xfrm>
                <a:off x="0" y="1500174"/>
                <a:ext cx="6572264" cy="5072098"/>
              </a:xfrm>
              <a:prstGeom prst="rect">
                <a:avLst/>
              </a:prstGeom>
              <a:grpFill/>
              <a:ln w="12700"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" name="Grupo 33"/>
              <p:cNvGrpSpPr/>
              <p:nvPr/>
            </p:nvGrpSpPr>
            <p:grpSpPr>
              <a:xfrm>
                <a:off x="-329843" y="838520"/>
                <a:ext cx="7429467" cy="5866162"/>
                <a:chOff x="376952" y="195578"/>
                <a:chExt cx="7429467" cy="5866162"/>
              </a:xfrm>
              <a:grpFill/>
            </p:grpSpPr>
            <p:grpSp>
              <p:nvGrpSpPr>
                <p:cNvPr id="8" name="Grupo 32"/>
                <p:cNvGrpSpPr/>
                <p:nvPr/>
              </p:nvGrpSpPr>
              <p:grpSpPr>
                <a:xfrm>
                  <a:off x="376952" y="195578"/>
                  <a:ext cx="7429467" cy="5866162"/>
                  <a:chOff x="376952" y="195578"/>
                  <a:chExt cx="7429467" cy="5866162"/>
                </a:xfrm>
                <a:grpFill/>
              </p:grpSpPr>
              <p:graphicFrame>
                <p:nvGraphicFramePr>
                  <p:cNvPr id="26" name="Object 4"/>
                  <p:cNvGraphicFramePr>
                    <a:graphicFrameLocks noChangeAspect="1"/>
                  </p:cNvGraphicFramePr>
                  <p:nvPr/>
                </p:nvGraphicFramePr>
                <p:xfrm>
                  <a:off x="376952" y="195578"/>
                  <a:ext cx="7429467" cy="5866162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978" name="Graph" r:id="rId3" imgW="3942720" imgH="3113280" progId="Origin50.Graph">
                          <p:embed/>
                        </p:oleObj>
                      </mc:Choice>
                      <mc:Fallback>
                        <p:oleObj name="Graph" r:id="rId3" imgW="3942720" imgH="3113280" progId="Origin50.Graph">
                          <p:embed/>
                          <p:pic>
                            <p:nvPicPr>
                              <p:cNvPr id="26" name="Object 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6952" y="195578"/>
                                <a:ext cx="7429467" cy="5866162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7" name="Object 5"/>
                  <p:cNvGraphicFramePr>
                    <a:graphicFrameLocks noChangeAspect="1"/>
                  </p:cNvGraphicFramePr>
                  <p:nvPr/>
                </p:nvGraphicFramePr>
                <p:xfrm>
                  <a:off x="1128994" y="615702"/>
                  <a:ext cx="6332538" cy="492283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3979" name="Graph" r:id="rId5" imgW="3359520" imgH="2612160" progId="Origin50.Graph">
                          <p:embed/>
                        </p:oleObj>
                      </mc:Choice>
                      <mc:Fallback>
                        <p:oleObj name="Graph" r:id="rId5" imgW="3359520" imgH="2612160" progId="Origin50.Graph">
                          <p:embed/>
                          <p:pic>
                            <p:nvPicPr>
                              <p:cNvPr id="27" name="Object 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28994" y="615702"/>
                                <a:ext cx="6332538" cy="492283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0" name="CaixaDeTexto 19"/>
                <p:cNvSpPr txBox="1"/>
                <p:nvPr/>
              </p:nvSpPr>
              <p:spPr>
                <a:xfrm>
                  <a:off x="6264301" y="1262437"/>
                  <a:ext cx="624421" cy="35978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50" i="1" dirty="0">
                      <a:solidFill>
                        <a:srgbClr val="0000FF"/>
                      </a:solidFill>
                    </a:rPr>
                    <a:t>P</a:t>
                  </a:r>
                </a:p>
              </p:txBody>
            </p:sp>
            <p:sp>
              <p:nvSpPr>
                <p:cNvPr id="23" name="CaixaDeTexto 22"/>
                <p:cNvSpPr txBox="1"/>
                <p:nvPr/>
              </p:nvSpPr>
              <p:spPr>
                <a:xfrm>
                  <a:off x="1874286" y="4182161"/>
                  <a:ext cx="668731" cy="359786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50" i="1" dirty="0">
                      <a:solidFill>
                        <a:srgbClr val="0000FF"/>
                      </a:solidFill>
                    </a:rPr>
                    <a:t>Q</a:t>
                  </a:r>
                </a:p>
              </p:txBody>
            </p:sp>
          </p:grpSp>
        </p:grpSp>
        <p:graphicFrame>
          <p:nvGraphicFramePr>
            <p:cNvPr id="28" name="Object 7"/>
            <p:cNvGraphicFramePr>
              <a:graphicFrameLocks noChangeAspect="1"/>
            </p:cNvGraphicFramePr>
            <p:nvPr/>
          </p:nvGraphicFramePr>
          <p:xfrm>
            <a:off x="469540" y="1313156"/>
            <a:ext cx="6329363" cy="4919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80" name="Graph" r:id="rId7" imgW="3359520" imgH="2612160" progId="Origin50.Graph">
                    <p:embed/>
                  </p:oleObj>
                </mc:Choice>
                <mc:Fallback>
                  <p:oleObj name="Graph" r:id="rId7" imgW="3359520" imgH="2612160" progId="Origin50.Graph">
                    <p:embed/>
                    <p:pic>
                      <p:nvPicPr>
                        <p:cNvPr id="2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540" y="1313156"/>
                          <a:ext cx="6329363" cy="4919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" name="Grupo 31"/>
            <p:cNvGrpSpPr/>
            <p:nvPr/>
          </p:nvGrpSpPr>
          <p:grpSpPr>
            <a:xfrm>
              <a:off x="1615746" y="2558096"/>
              <a:ext cx="4031656" cy="2749437"/>
              <a:chOff x="2345698" y="1918677"/>
              <a:chExt cx="4031656" cy="2749437"/>
            </a:xfrm>
            <a:grpFill/>
          </p:grpSpPr>
          <p:sp>
            <p:nvSpPr>
              <p:cNvPr id="30" name="Retângulo 29"/>
              <p:cNvSpPr/>
              <p:nvPr/>
            </p:nvSpPr>
            <p:spPr>
              <a:xfrm>
                <a:off x="6155359" y="1918677"/>
                <a:ext cx="221995" cy="4064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5763133" y="1920986"/>
                <a:ext cx="221995" cy="4064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5321687" y="2209426"/>
                <a:ext cx="221995" cy="4064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33" name="Retângulo 32"/>
              <p:cNvSpPr/>
              <p:nvPr/>
            </p:nvSpPr>
            <p:spPr>
              <a:xfrm>
                <a:off x="5671061" y="2352302"/>
                <a:ext cx="221995" cy="4064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34" name="Retângulo 33"/>
              <p:cNvSpPr/>
              <p:nvPr/>
            </p:nvSpPr>
            <p:spPr>
              <a:xfrm>
                <a:off x="5037029" y="2639274"/>
                <a:ext cx="221995" cy="4064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35" name="Retângulo 34"/>
              <p:cNvSpPr/>
              <p:nvPr/>
            </p:nvSpPr>
            <p:spPr>
              <a:xfrm>
                <a:off x="4738324" y="2879724"/>
                <a:ext cx="221995" cy="4064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4056451" y="3166696"/>
                <a:ext cx="221995" cy="4064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37" name="Retângulo 36"/>
              <p:cNvSpPr/>
              <p:nvPr/>
            </p:nvSpPr>
            <p:spPr>
              <a:xfrm>
                <a:off x="3488706" y="3425092"/>
                <a:ext cx="221995" cy="4064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38" name="Retângulo 37"/>
              <p:cNvSpPr/>
              <p:nvPr/>
            </p:nvSpPr>
            <p:spPr>
              <a:xfrm>
                <a:off x="3460405" y="3749775"/>
                <a:ext cx="221995" cy="4064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39" name="Retângulo 38"/>
              <p:cNvSpPr/>
              <p:nvPr/>
            </p:nvSpPr>
            <p:spPr>
              <a:xfrm>
                <a:off x="2722577" y="3896708"/>
                <a:ext cx="221995" cy="4064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42" name="Retângulo 41"/>
              <p:cNvSpPr/>
              <p:nvPr/>
            </p:nvSpPr>
            <p:spPr>
              <a:xfrm>
                <a:off x="2345698" y="4261714"/>
                <a:ext cx="221995" cy="4064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</p:grpSp>
        <p:grpSp>
          <p:nvGrpSpPr>
            <p:cNvPr id="11" name="Grupo 52"/>
            <p:cNvGrpSpPr/>
            <p:nvPr/>
          </p:nvGrpSpPr>
          <p:grpSpPr>
            <a:xfrm>
              <a:off x="1598900" y="2530800"/>
              <a:ext cx="4097616" cy="2411166"/>
              <a:chOff x="2313286" y="1889368"/>
              <a:chExt cx="4097616" cy="2411166"/>
            </a:xfrm>
            <a:grpFill/>
          </p:grpSpPr>
          <p:sp>
            <p:nvSpPr>
              <p:cNvPr id="44" name="Elipse 43"/>
              <p:cNvSpPr>
                <a:spLocks noChangeAspect="1"/>
              </p:cNvSpPr>
              <p:nvPr/>
            </p:nvSpPr>
            <p:spPr>
              <a:xfrm>
                <a:off x="5728594" y="1889368"/>
                <a:ext cx="72000" cy="720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45" name="Elipse 44"/>
              <p:cNvSpPr>
                <a:spLocks noChangeAspect="1"/>
              </p:cNvSpPr>
              <p:nvPr/>
            </p:nvSpPr>
            <p:spPr>
              <a:xfrm>
                <a:off x="5281808" y="2179692"/>
                <a:ext cx="72000" cy="720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46" name="Elipse 45"/>
              <p:cNvSpPr>
                <a:spLocks noChangeAspect="1"/>
              </p:cNvSpPr>
              <p:nvPr/>
            </p:nvSpPr>
            <p:spPr>
              <a:xfrm>
                <a:off x="6338902" y="2290434"/>
                <a:ext cx="72000" cy="720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47" name="Elipse 46"/>
              <p:cNvSpPr>
                <a:spLocks noChangeAspect="1"/>
              </p:cNvSpPr>
              <p:nvPr/>
            </p:nvSpPr>
            <p:spPr>
              <a:xfrm>
                <a:off x="5853312" y="2723764"/>
                <a:ext cx="72000" cy="720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48" name="Elipse 47"/>
              <p:cNvSpPr>
                <a:spLocks noChangeAspect="1"/>
              </p:cNvSpPr>
              <p:nvPr/>
            </p:nvSpPr>
            <p:spPr>
              <a:xfrm>
                <a:off x="5224086" y="3014088"/>
                <a:ext cx="72000" cy="720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49" name="Elipse 48"/>
              <p:cNvSpPr>
                <a:spLocks noChangeAspect="1"/>
              </p:cNvSpPr>
              <p:nvPr/>
            </p:nvSpPr>
            <p:spPr>
              <a:xfrm>
                <a:off x="4924618" y="3251132"/>
                <a:ext cx="72000" cy="720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50" name="Elipse 49"/>
              <p:cNvSpPr>
                <a:spLocks noChangeAspect="1"/>
              </p:cNvSpPr>
              <p:nvPr/>
            </p:nvSpPr>
            <p:spPr>
              <a:xfrm>
                <a:off x="4023356" y="3134104"/>
                <a:ext cx="72000" cy="720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51" name="Elipse 50"/>
              <p:cNvSpPr>
                <a:spLocks noChangeAspect="1"/>
              </p:cNvSpPr>
              <p:nvPr/>
            </p:nvSpPr>
            <p:spPr>
              <a:xfrm>
                <a:off x="3456424" y="3394138"/>
                <a:ext cx="72000" cy="720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52" name="Elipse 51"/>
              <p:cNvSpPr>
                <a:spLocks noChangeAspect="1"/>
              </p:cNvSpPr>
              <p:nvPr/>
            </p:nvSpPr>
            <p:spPr>
              <a:xfrm>
                <a:off x="3643306" y="4124962"/>
                <a:ext cx="72000" cy="720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53" name="Elipse 52"/>
              <p:cNvSpPr>
                <a:spLocks noChangeAspect="1"/>
              </p:cNvSpPr>
              <p:nvPr/>
            </p:nvSpPr>
            <p:spPr>
              <a:xfrm>
                <a:off x="2688764" y="3863914"/>
                <a:ext cx="72000" cy="720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54" name="Elipse 53"/>
              <p:cNvSpPr>
                <a:spLocks noChangeAspect="1"/>
              </p:cNvSpPr>
              <p:nvPr/>
            </p:nvSpPr>
            <p:spPr>
              <a:xfrm>
                <a:off x="2313286" y="4228534"/>
                <a:ext cx="72000" cy="720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</p:grpSp>
        <p:cxnSp>
          <p:nvCxnSpPr>
            <p:cNvPr id="55" name="Conector reto 54"/>
            <p:cNvCxnSpPr/>
            <p:nvPr/>
          </p:nvCxnSpPr>
          <p:spPr>
            <a:xfrm rot="10800000" flipV="1">
              <a:off x="1129912" y="2159962"/>
              <a:ext cx="4619644" cy="3014670"/>
            </a:xfrm>
            <a:prstGeom prst="line">
              <a:avLst/>
            </a:prstGeom>
            <a:grpFill/>
            <a:ln w="2222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 rot="10800000" flipV="1">
              <a:off x="1482464" y="2834254"/>
              <a:ext cx="4414854" cy="2862270"/>
            </a:xfrm>
            <a:prstGeom prst="line">
              <a:avLst/>
            </a:prstGeom>
            <a:grpFill/>
            <a:ln w="2222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 rot="16200000" flipH="1">
              <a:off x="3843972" y="3997307"/>
              <a:ext cx="3571900" cy="0"/>
            </a:xfrm>
            <a:prstGeom prst="line">
              <a:avLst/>
            </a:prstGeom>
            <a:grpFill/>
            <a:ln w="222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 rot="5400000">
              <a:off x="1146010" y="5337957"/>
              <a:ext cx="919174" cy="1588"/>
            </a:xfrm>
            <a:prstGeom prst="line">
              <a:avLst/>
            </a:prstGeom>
            <a:grpFill/>
            <a:ln w="2222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upo 72"/>
            <p:cNvGrpSpPr/>
            <p:nvPr/>
          </p:nvGrpSpPr>
          <p:grpSpPr>
            <a:xfrm>
              <a:off x="1357290" y="1619207"/>
              <a:ext cx="4628564" cy="4182590"/>
              <a:chOff x="2143108" y="1073720"/>
              <a:chExt cx="4628564" cy="4182590"/>
            </a:xfrm>
            <a:grpFill/>
          </p:grpSpPr>
          <p:sp>
            <p:nvSpPr>
              <p:cNvPr id="60" name="CaixaDeTexto 59"/>
              <p:cNvSpPr txBox="1"/>
              <p:nvPr/>
            </p:nvSpPr>
            <p:spPr>
              <a:xfrm>
                <a:off x="6047701" y="1073720"/>
                <a:ext cx="370961" cy="39249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sz="1200" i="1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61" name="CaixaDeTexto 60"/>
              <p:cNvSpPr txBox="1"/>
              <p:nvPr/>
            </p:nvSpPr>
            <p:spPr>
              <a:xfrm>
                <a:off x="6400711" y="2427588"/>
                <a:ext cx="370961" cy="39249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sz="1200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62" name="CaixaDeTexto 61"/>
              <p:cNvSpPr txBox="1"/>
              <p:nvPr/>
            </p:nvSpPr>
            <p:spPr>
              <a:xfrm>
                <a:off x="2358388" y="4863817"/>
                <a:ext cx="381607" cy="39249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sz="1200" i="1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63" name="CaixaDeTexto 62"/>
              <p:cNvSpPr txBox="1"/>
              <p:nvPr/>
            </p:nvSpPr>
            <p:spPr>
              <a:xfrm>
                <a:off x="2143108" y="3598737"/>
                <a:ext cx="392256" cy="392493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pt-BR" sz="1200" i="1" dirty="0">
                    <a:solidFill>
                      <a:srgbClr val="FF0000"/>
                    </a:solidFill>
                  </a:rPr>
                  <a:t>D</a:t>
                </a:r>
              </a:p>
            </p:txBody>
          </p:sp>
        </p:grpSp>
        <p:grpSp>
          <p:nvGrpSpPr>
            <p:cNvPr id="13" name="Grupo 75"/>
            <p:cNvGrpSpPr/>
            <p:nvPr/>
          </p:nvGrpSpPr>
          <p:grpSpPr>
            <a:xfrm>
              <a:off x="1459222" y="5783256"/>
              <a:ext cx="4527890" cy="390280"/>
              <a:chOff x="1428728" y="5786454"/>
              <a:chExt cx="4527890" cy="390280"/>
            </a:xfrm>
            <a:grpFill/>
          </p:grpSpPr>
          <p:sp>
            <p:nvSpPr>
              <p:cNvPr id="74" name="CaixaDeTexto 73"/>
              <p:cNvSpPr txBox="1"/>
              <p:nvPr/>
            </p:nvSpPr>
            <p:spPr>
              <a:xfrm>
                <a:off x="1428728" y="5786454"/>
                <a:ext cx="500065" cy="35978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pt-BR" sz="1050" i="1" dirty="0">
                    <a:solidFill>
                      <a:srgbClr val="FF0000"/>
                    </a:solidFill>
                  </a:rPr>
                  <a:t>x</a:t>
                </a:r>
                <a:r>
                  <a:rPr lang="pt-BR" sz="1050" i="1" baseline="-25000" dirty="0">
                    <a:solidFill>
                      <a:srgbClr val="FF0000"/>
                    </a:solidFill>
                  </a:rPr>
                  <a:t>i</a:t>
                </a:r>
              </a:p>
            </p:txBody>
          </p:sp>
          <p:sp>
            <p:nvSpPr>
              <p:cNvPr id="75" name="CaixaDeTexto 74"/>
              <p:cNvSpPr txBox="1"/>
              <p:nvPr/>
            </p:nvSpPr>
            <p:spPr>
              <a:xfrm>
                <a:off x="5456553" y="5816948"/>
                <a:ext cx="500065" cy="359786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pt-BR" sz="1050" i="1" dirty="0" err="1">
                    <a:solidFill>
                      <a:srgbClr val="FF0000"/>
                    </a:solidFill>
                  </a:rPr>
                  <a:t>x</a:t>
                </a:r>
                <a:r>
                  <a:rPr lang="pt-BR" sz="1050" i="1" baseline="-25000" dirty="0" err="1">
                    <a:solidFill>
                      <a:srgbClr val="FF0000"/>
                    </a:solidFill>
                  </a:rPr>
                  <a:t>f</a:t>
                </a:r>
                <a:endParaRPr lang="pt-BR" sz="1050" i="1" baseline="-25000" dirty="0">
                  <a:solidFill>
                    <a:srgbClr val="FF0000"/>
                  </a:solidFill>
                </a:endParaRPr>
              </a:p>
            </p:txBody>
          </p:sp>
        </p:grpSp>
      </p:grpSp>
      <p:graphicFrame>
        <p:nvGraphicFramePr>
          <p:cNvPr id="1220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2891629"/>
              </p:ext>
            </p:extLst>
          </p:nvPr>
        </p:nvGraphicFramePr>
        <p:xfrm>
          <a:off x="6847898" y="2047546"/>
          <a:ext cx="3203972" cy="807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1" name="Equation" r:id="rId9" imgW="1562040" imgH="393480" progId="Equation.DSMT4">
                  <p:embed/>
                </p:oleObj>
              </mc:Choice>
              <mc:Fallback>
                <p:oleObj name="Equation" r:id="rId9" imgW="1562040" imgH="393480" progId="Equation.DSMT4">
                  <p:embed/>
                  <p:pic>
                    <p:nvPicPr>
                      <p:cNvPr id="1220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7898" y="2047546"/>
                        <a:ext cx="3203972" cy="8072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061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919773"/>
              </p:ext>
            </p:extLst>
          </p:nvPr>
        </p:nvGraphicFramePr>
        <p:xfrm>
          <a:off x="7006992" y="3672572"/>
          <a:ext cx="1339463" cy="641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2" name="Equation" r:id="rId11" imgW="927000" imgH="444240" progId="Equation.DSMT4">
                  <p:embed/>
                </p:oleObj>
              </mc:Choice>
              <mc:Fallback>
                <p:oleObj name="Equation" r:id="rId11" imgW="927000" imgH="444240" progId="Equation.DSMT4">
                  <p:embed/>
                  <p:pic>
                    <p:nvPicPr>
                      <p:cNvPr id="122061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6992" y="3672572"/>
                        <a:ext cx="1339463" cy="64163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061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156626"/>
              </p:ext>
            </p:extLst>
          </p:nvPr>
        </p:nvGraphicFramePr>
        <p:xfrm>
          <a:off x="8721506" y="3672574"/>
          <a:ext cx="1339453" cy="641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3" name="Equation" r:id="rId13" imgW="927000" imgH="444240" progId="Equation.DSMT4">
                  <p:embed/>
                </p:oleObj>
              </mc:Choice>
              <mc:Fallback>
                <p:oleObj name="Equation" r:id="rId13" imgW="927000" imgH="444240" progId="Equation.DSMT4">
                  <p:embed/>
                  <p:pic>
                    <p:nvPicPr>
                      <p:cNvPr id="12206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1506" y="3672574"/>
                        <a:ext cx="1339453" cy="6417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" name="Chave esquerda 68"/>
          <p:cNvSpPr/>
          <p:nvPr/>
        </p:nvSpPr>
        <p:spPr>
          <a:xfrm rot="5400000">
            <a:off x="8426822" y="2092006"/>
            <a:ext cx="214314" cy="3161132"/>
          </a:xfrm>
          <a:prstGeom prst="leftBrace">
            <a:avLst>
              <a:gd name="adj1" fmla="val 56250"/>
              <a:gd name="adj2" fmla="val 48346"/>
            </a:avLst>
          </a:prstGeom>
          <a:ln w="25400">
            <a:solidFill>
              <a:srgbClr val="86225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graphicFrame>
        <p:nvGraphicFramePr>
          <p:cNvPr id="122061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5397904"/>
              </p:ext>
            </p:extLst>
          </p:nvPr>
        </p:nvGraphicFramePr>
        <p:xfrm>
          <a:off x="6157097" y="4946727"/>
          <a:ext cx="4146084" cy="921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84" name="Equation" r:id="rId15" imgW="2286000" imgH="507960" progId="Equation.DSMT4">
                  <p:embed/>
                </p:oleObj>
              </mc:Choice>
              <mc:Fallback>
                <p:oleObj name="Equation" r:id="rId15" imgW="2286000" imgH="507960" progId="Equation.DSMT4">
                  <p:embed/>
                  <p:pic>
                    <p:nvPicPr>
                      <p:cNvPr id="12206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7097" y="4946727"/>
                        <a:ext cx="4146084" cy="92123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" name="Grupo 84"/>
          <p:cNvGrpSpPr>
            <a:grpSpLocks noChangeAspect="1"/>
          </p:cNvGrpSpPr>
          <p:nvPr/>
        </p:nvGrpSpPr>
        <p:grpSpPr>
          <a:xfrm>
            <a:off x="1109771" y="1977868"/>
            <a:ext cx="4059846" cy="2808000"/>
            <a:chOff x="785786" y="1658679"/>
            <a:chExt cx="3643338" cy="2519916"/>
          </a:xfrm>
        </p:grpSpPr>
        <p:cxnSp>
          <p:nvCxnSpPr>
            <p:cNvPr id="77" name="Conector reto 76"/>
            <p:cNvCxnSpPr/>
            <p:nvPr/>
          </p:nvCxnSpPr>
          <p:spPr>
            <a:xfrm flipV="1">
              <a:off x="785786" y="2214554"/>
              <a:ext cx="3643338" cy="1571637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flipV="1">
              <a:off x="1127051" y="1658679"/>
              <a:ext cx="3136605" cy="251991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20605ABA-A6F2-44A8-B14D-24F1BBD56CF8}"/>
              </a:ext>
            </a:extLst>
          </p:cNvPr>
          <p:cNvSpPr txBox="1"/>
          <p:nvPr/>
        </p:nvSpPr>
        <p:spPr>
          <a:xfrm>
            <a:off x="784785" y="3786840"/>
            <a:ext cx="37505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50" i="1" dirty="0" err="1">
                <a:solidFill>
                  <a:srgbClr val="FF0000"/>
                </a:solidFill>
              </a:rPr>
              <a:t>y</a:t>
            </a:r>
            <a:r>
              <a:rPr lang="pt-BR" sz="750" i="1" baseline="-25000" dirty="0" err="1">
                <a:solidFill>
                  <a:srgbClr val="FF0000"/>
                </a:solidFill>
              </a:rPr>
              <a:t>D</a:t>
            </a:r>
            <a:endParaRPr lang="pt-BR" sz="750" i="1" baseline="-25000" dirty="0">
              <a:solidFill>
                <a:srgbClr val="FF0000"/>
              </a:solidFill>
            </a:endParaRP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9CD02BD-1753-44E8-939C-50F6FDF302EB}"/>
              </a:ext>
            </a:extLst>
          </p:cNvPr>
          <p:cNvSpPr txBox="1"/>
          <p:nvPr/>
        </p:nvSpPr>
        <p:spPr>
          <a:xfrm>
            <a:off x="784785" y="4132116"/>
            <a:ext cx="37505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50" i="1" dirty="0" err="1">
                <a:solidFill>
                  <a:srgbClr val="FF0000"/>
                </a:solidFill>
              </a:rPr>
              <a:t>y</a:t>
            </a:r>
            <a:r>
              <a:rPr lang="pt-BR" sz="750" i="1" baseline="-25000" dirty="0" err="1">
                <a:solidFill>
                  <a:srgbClr val="FF0000"/>
                </a:solidFill>
              </a:rPr>
              <a:t>C</a:t>
            </a:r>
            <a:endParaRPr lang="pt-BR" sz="750" i="1" baseline="-25000" dirty="0">
              <a:solidFill>
                <a:srgbClr val="FF0000"/>
              </a:solidFill>
            </a:endParaRP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964131A1-F028-4AB7-9C45-043C4BC96933}"/>
              </a:ext>
            </a:extLst>
          </p:cNvPr>
          <p:cNvSpPr txBox="1"/>
          <p:nvPr/>
        </p:nvSpPr>
        <p:spPr>
          <a:xfrm>
            <a:off x="784785" y="2909793"/>
            <a:ext cx="37505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50" i="1" dirty="0" err="1">
                <a:solidFill>
                  <a:srgbClr val="FF0000"/>
                </a:solidFill>
              </a:rPr>
              <a:t>y</a:t>
            </a:r>
            <a:r>
              <a:rPr lang="pt-BR" sz="750" i="1" baseline="-25000" dirty="0" err="1">
                <a:solidFill>
                  <a:srgbClr val="FF0000"/>
                </a:solidFill>
              </a:rPr>
              <a:t>B</a:t>
            </a:r>
            <a:endParaRPr lang="pt-BR" sz="750" i="1" baseline="-25000" dirty="0">
              <a:solidFill>
                <a:srgbClr val="FF0000"/>
              </a:solidFill>
            </a:endParaRPr>
          </a:p>
        </p:txBody>
      </p:sp>
      <p:sp>
        <p:nvSpPr>
          <p:cNvPr id="86" name="CaixaDeTexto 85">
            <a:extLst>
              <a:ext uri="{FF2B5EF4-FFF2-40B4-BE49-F238E27FC236}">
                <a16:creationId xmlns:a16="http://schemas.microsoft.com/office/drawing/2014/main" id="{E3438326-24B5-4A6B-B900-381B5DE734BC}"/>
              </a:ext>
            </a:extLst>
          </p:cNvPr>
          <p:cNvSpPr txBox="1"/>
          <p:nvPr/>
        </p:nvSpPr>
        <p:spPr>
          <a:xfrm>
            <a:off x="784785" y="2550174"/>
            <a:ext cx="375050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50" i="1" dirty="0" err="1">
                <a:solidFill>
                  <a:srgbClr val="FF0000"/>
                </a:solidFill>
              </a:rPr>
              <a:t>y</a:t>
            </a:r>
            <a:r>
              <a:rPr lang="pt-BR" sz="750" i="1" baseline="-25000" dirty="0" err="1">
                <a:solidFill>
                  <a:srgbClr val="FF0000"/>
                </a:solidFill>
              </a:rPr>
              <a:t>A</a:t>
            </a:r>
            <a:endParaRPr lang="pt-BR" sz="750" i="1" baseline="-25000" dirty="0">
              <a:solidFill>
                <a:srgbClr val="FF0000"/>
              </a:solidFill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73CD66C0-FF52-DD42-9C0C-D71B88EDD196}"/>
              </a:ext>
            </a:extLst>
          </p:cNvPr>
          <p:cNvSpPr txBox="1"/>
          <p:nvPr/>
        </p:nvSpPr>
        <p:spPr>
          <a:xfrm>
            <a:off x="838200" y="5773067"/>
            <a:ext cx="5027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Quais os principais erros deste gráfico?</a:t>
            </a:r>
          </a:p>
        </p:txBody>
      </p:sp>
      <p:sp>
        <p:nvSpPr>
          <p:cNvPr id="72" name="Retângulo 71">
            <a:extLst>
              <a:ext uri="{FF2B5EF4-FFF2-40B4-BE49-F238E27FC236}">
                <a16:creationId xmlns:a16="http://schemas.microsoft.com/office/drawing/2014/main" id="{F9442A36-B0DC-604E-9FD4-BDF678A95F87}"/>
              </a:ext>
            </a:extLst>
          </p:cNvPr>
          <p:cNvSpPr/>
          <p:nvPr/>
        </p:nvSpPr>
        <p:spPr>
          <a:xfrm>
            <a:off x="479376" y="571727"/>
            <a:ext cx="3474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Análise Gráfica</a:t>
            </a:r>
          </a:p>
        </p:txBody>
      </p:sp>
    </p:spTree>
    <p:extLst>
      <p:ext uri="{BB962C8B-B14F-4D97-AF65-F5344CB8AC3E}">
        <p14:creationId xmlns:p14="http://schemas.microsoft.com/office/powerpoint/2010/main" val="38998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20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0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20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0" grpId="0"/>
      <p:bldP spid="69" grpId="0" animBg="1"/>
      <p:bldP spid="7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Gráficos</a:t>
            </a:r>
            <a:endParaRPr lang="pt-BR" dirty="0"/>
          </a:p>
        </p:txBody>
      </p:sp>
      <p:sp>
        <p:nvSpPr>
          <p:cNvPr id="16" name="Espaço Reservado para Data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A6E75-9C1D-2D41-A9F5-7A2D1D58E54B}" type="datetime1">
              <a:rPr lang="pt-BR" smtClean="0"/>
              <a:t>12/04/2022</a:t>
            </a:fld>
            <a:endParaRPr lang="fr-F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66" name="CaixaDeTexto 65"/>
          <p:cNvSpPr txBox="1"/>
          <p:nvPr/>
        </p:nvSpPr>
        <p:spPr>
          <a:xfrm>
            <a:off x="6069679" y="2227236"/>
            <a:ext cx="57118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/>
              <a:t>A incerteza no coeficiente linear é dado pela interseção das duas diagonais com o eixo y</a:t>
            </a:r>
          </a:p>
        </p:txBody>
      </p:sp>
      <p:grpSp>
        <p:nvGrpSpPr>
          <p:cNvPr id="6" name="Grupo 64"/>
          <p:cNvGrpSpPr>
            <a:grpSpLocks noChangeAspect="1"/>
          </p:cNvGrpSpPr>
          <p:nvPr/>
        </p:nvGrpSpPr>
        <p:grpSpPr>
          <a:xfrm>
            <a:off x="631667" y="1605119"/>
            <a:ext cx="5899465" cy="4064424"/>
            <a:chOff x="-288982" y="921309"/>
            <a:chExt cx="7429552" cy="5865277"/>
          </a:xfrm>
          <a:noFill/>
        </p:grpSpPr>
        <p:grpSp>
          <p:nvGrpSpPr>
            <p:cNvPr id="8" name="Grupo 68"/>
            <p:cNvGrpSpPr/>
            <p:nvPr/>
          </p:nvGrpSpPr>
          <p:grpSpPr>
            <a:xfrm>
              <a:off x="-288982" y="921309"/>
              <a:ext cx="7429552" cy="5865277"/>
              <a:chOff x="-329926" y="839421"/>
              <a:chExt cx="7429552" cy="5865277"/>
            </a:xfrm>
            <a:grpFill/>
          </p:grpSpPr>
          <p:sp>
            <p:nvSpPr>
              <p:cNvPr id="64" name="Retângulo 63"/>
              <p:cNvSpPr/>
              <p:nvPr/>
            </p:nvSpPr>
            <p:spPr>
              <a:xfrm>
                <a:off x="0" y="1500174"/>
                <a:ext cx="6572264" cy="5072098"/>
              </a:xfrm>
              <a:prstGeom prst="rect">
                <a:avLst/>
              </a:prstGeom>
              <a:grpFill/>
              <a:ln w="12700"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9" name="Grupo 33"/>
              <p:cNvGrpSpPr/>
              <p:nvPr/>
            </p:nvGrpSpPr>
            <p:grpSpPr>
              <a:xfrm>
                <a:off x="-329926" y="839421"/>
                <a:ext cx="7429552" cy="5865277"/>
                <a:chOff x="376869" y="196479"/>
                <a:chExt cx="7429552" cy="5865277"/>
              </a:xfrm>
              <a:grpFill/>
            </p:grpSpPr>
            <p:grpSp>
              <p:nvGrpSpPr>
                <p:cNvPr id="10" name="Grupo 32"/>
                <p:cNvGrpSpPr/>
                <p:nvPr/>
              </p:nvGrpSpPr>
              <p:grpSpPr>
                <a:xfrm>
                  <a:off x="376869" y="196479"/>
                  <a:ext cx="7429552" cy="5865277"/>
                  <a:chOff x="376869" y="196479"/>
                  <a:chExt cx="7429552" cy="5865277"/>
                </a:xfrm>
                <a:grpFill/>
              </p:grpSpPr>
              <p:graphicFrame>
                <p:nvGraphicFramePr>
                  <p:cNvPr id="26" name="Object 4"/>
                  <p:cNvGraphicFramePr>
                    <a:graphicFrameLocks noChangeAspect="1"/>
                  </p:cNvGraphicFramePr>
                  <p:nvPr/>
                </p:nvGraphicFramePr>
                <p:xfrm>
                  <a:off x="376869" y="196479"/>
                  <a:ext cx="7429552" cy="586527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717" name="Graph" r:id="rId3" imgW="3942720" imgH="3113280" progId="Origin50.Graph">
                          <p:embed/>
                        </p:oleObj>
                      </mc:Choice>
                      <mc:Fallback>
                        <p:oleObj name="Graph" r:id="rId3" imgW="3942720" imgH="3113280" progId="Origin50.Graph">
                          <p:embed/>
                          <p:pic>
                            <p:nvPicPr>
                              <p:cNvPr id="26" name="Object 4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76869" y="196479"/>
                                <a:ext cx="7429552" cy="586527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27" name="Object 5"/>
                  <p:cNvGraphicFramePr>
                    <a:graphicFrameLocks noChangeAspect="1"/>
                  </p:cNvGraphicFramePr>
                  <p:nvPr/>
                </p:nvGraphicFramePr>
                <p:xfrm>
                  <a:off x="1128995" y="615702"/>
                  <a:ext cx="6332538" cy="4922838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4718" name="Graph" r:id="rId5" imgW="3359520" imgH="2612160" progId="Origin50.Graph">
                          <p:embed/>
                        </p:oleObj>
                      </mc:Choice>
                      <mc:Fallback>
                        <p:oleObj name="Graph" r:id="rId5" imgW="3359520" imgH="2612160" progId="Origin50.Graph">
                          <p:embed/>
                          <p:pic>
                            <p:nvPicPr>
                              <p:cNvPr id="27" name="Object 5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1128995" y="615702"/>
                                <a:ext cx="6332538" cy="4922838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chemeClr val="accent1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chemeClr val="tx1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chemeClr val="bg2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20" name="CaixaDeTexto 19"/>
                <p:cNvSpPr txBox="1"/>
                <p:nvPr/>
              </p:nvSpPr>
              <p:spPr>
                <a:xfrm>
                  <a:off x="6264300" y="1262438"/>
                  <a:ext cx="624421" cy="366420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50" i="1" dirty="0">
                      <a:solidFill>
                        <a:srgbClr val="0000FF"/>
                      </a:solidFill>
                    </a:rPr>
                    <a:t>P</a:t>
                  </a:r>
                </a:p>
              </p:txBody>
            </p:sp>
            <p:sp>
              <p:nvSpPr>
                <p:cNvPr id="23" name="CaixaDeTexto 22"/>
                <p:cNvSpPr txBox="1"/>
                <p:nvPr/>
              </p:nvSpPr>
              <p:spPr>
                <a:xfrm>
                  <a:off x="1874286" y="4182160"/>
                  <a:ext cx="668730" cy="366420"/>
                </a:xfrm>
                <a:prstGeom prst="rect">
                  <a:avLst/>
                </a:prstGeom>
                <a:grp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sz="1050" i="1" dirty="0">
                      <a:solidFill>
                        <a:srgbClr val="0000FF"/>
                      </a:solidFill>
                    </a:rPr>
                    <a:t>Q</a:t>
                  </a:r>
                </a:p>
              </p:txBody>
            </p:sp>
          </p:grpSp>
        </p:grpSp>
        <p:graphicFrame>
          <p:nvGraphicFramePr>
            <p:cNvPr id="28" name="Object 7"/>
            <p:cNvGraphicFramePr>
              <a:graphicFrameLocks noChangeAspect="1"/>
            </p:cNvGraphicFramePr>
            <p:nvPr/>
          </p:nvGraphicFramePr>
          <p:xfrm>
            <a:off x="469540" y="1313156"/>
            <a:ext cx="6329363" cy="4919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19" name="Graph" r:id="rId7" imgW="3359520" imgH="2612160" progId="Origin50.Graph">
                    <p:embed/>
                  </p:oleObj>
                </mc:Choice>
                <mc:Fallback>
                  <p:oleObj name="Graph" r:id="rId7" imgW="3359520" imgH="2612160" progId="Origin50.Graph">
                    <p:embed/>
                    <p:pic>
                      <p:nvPicPr>
                        <p:cNvPr id="2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9540" y="1313156"/>
                          <a:ext cx="6329363" cy="4919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1" name="Grupo 31"/>
            <p:cNvGrpSpPr/>
            <p:nvPr/>
          </p:nvGrpSpPr>
          <p:grpSpPr>
            <a:xfrm>
              <a:off x="1615746" y="2558096"/>
              <a:ext cx="4031656" cy="2749437"/>
              <a:chOff x="2345698" y="1918677"/>
              <a:chExt cx="4031656" cy="2749437"/>
            </a:xfrm>
            <a:grpFill/>
          </p:grpSpPr>
          <p:sp>
            <p:nvSpPr>
              <p:cNvPr id="30" name="Retângulo 29"/>
              <p:cNvSpPr/>
              <p:nvPr/>
            </p:nvSpPr>
            <p:spPr>
              <a:xfrm>
                <a:off x="6155359" y="1918677"/>
                <a:ext cx="221995" cy="4064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31" name="Retângulo 30"/>
              <p:cNvSpPr/>
              <p:nvPr/>
            </p:nvSpPr>
            <p:spPr>
              <a:xfrm>
                <a:off x="5763133" y="1920986"/>
                <a:ext cx="221995" cy="4064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32" name="Retângulo 31"/>
              <p:cNvSpPr/>
              <p:nvPr/>
            </p:nvSpPr>
            <p:spPr>
              <a:xfrm>
                <a:off x="5321687" y="2209426"/>
                <a:ext cx="221995" cy="4064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33" name="Retângulo 32"/>
              <p:cNvSpPr/>
              <p:nvPr/>
            </p:nvSpPr>
            <p:spPr>
              <a:xfrm>
                <a:off x="5671061" y="2352302"/>
                <a:ext cx="221995" cy="4064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34" name="Retângulo 33"/>
              <p:cNvSpPr/>
              <p:nvPr/>
            </p:nvSpPr>
            <p:spPr>
              <a:xfrm>
                <a:off x="5037029" y="2639274"/>
                <a:ext cx="221995" cy="4064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35" name="Retângulo 34"/>
              <p:cNvSpPr/>
              <p:nvPr/>
            </p:nvSpPr>
            <p:spPr>
              <a:xfrm>
                <a:off x="4738324" y="2879724"/>
                <a:ext cx="221995" cy="4064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36" name="Retângulo 35"/>
              <p:cNvSpPr/>
              <p:nvPr/>
            </p:nvSpPr>
            <p:spPr>
              <a:xfrm>
                <a:off x="4056451" y="3166696"/>
                <a:ext cx="221995" cy="4064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37" name="Retângulo 36"/>
              <p:cNvSpPr/>
              <p:nvPr/>
            </p:nvSpPr>
            <p:spPr>
              <a:xfrm>
                <a:off x="3488706" y="3425092"/>
                <a:ext cx="221995" cy="4064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38" name="Retângulo 37"/>
              <p:cNvSpPr/>
              <p:nvPr/>
            </p:nvSpPr>
            <p:spPr>
              <a:xfrm>
                <a:off x="3460405" y="3749775"/>
                <a:ext cx="221995" cy="4064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39" name="Retângulo 38"/>
              <p:cNvSpPr/>
              <p:nvPr/>
            </p:nvSpPr>
            <p:spPr>
              <a:xfrm>
                <a:off x="2722577" y="3896708"/>
                <a:ext cx="221995" cy="4064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42" name="Retângulo 41"/>
              <p:cNvSpPr/>
              <p:nvPr/>
            </p:nvSpPr>
            <p:spPr>
              <a:xfrm>
                <a:off x="2345698" y="4261714"/>
                <a:ext cx="221995" cy="406400"/>
              </a:xfrm>
              <a:prstGeom prst="rect">
                <a:avLst/>
              </a:prstGeom>
              <a:grpFill/>
              <a:ln w="12700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</p:grpSp>
        <p:grpSp>
          <p:nvGrpSpPr>
            <p:cNvPr id="12" name="Grupo 52"/>
            <p:cNvGrpSpPr/>
            <p:nvPr/>
          </p:nvGrpSpPr>
          <p:grpSpPr>
            <a:xfrm>
              <a:off x="1598900" y="2530800"/>
              <a:ext cx="4097616" cy="2411166"/>
              <a:chOff x="2313286" y="1889368"/>
              <a:chExt cx="4097616" cy="2411166"/>
            </a:xfrm>
            <a:grpFill/>
          </p:grpSpPr>
          <p:sp>
            <p:nvSpPr>
              <p:cNvPr id="44" name="Elipse 43"/>
              <p:cNvSpPr>
                <a:spLocks noChangeAspect="1"/>
              </p:cNvSpPr>
              <p:nvPr/>
            </p:nvSpPr>
            <p:spPr>
              <a:xfrm>
                <a:off x="5728594" y="1889368"/>
                <a:ext cx="72000" cy="720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45" name="Elipse 44"/>
              <p:cNvSpPr>
                <a:spLocks noChangeAspect="1"/>
              </p:cNvSpPr>
              <p:nvPr/>
            </p:nvSpPr>
            <p:spPr>
              <a:xfrm>
                <a:off x="5281808" y="2179692"/>
                <a:ext cx="72000" cy="720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46" name="Elipse 45"/>
              <p:cNvSpPr>
                <a:spLocks noChangeAspect="1"/>
              </p:cNvSpPr>
              <p:nvPr/>
            </p:nvSpPr>
            <p:spPr>
              <a:xfrm>
                <a:off x="6338902" y="2290434"/>
                <a:ext cx="72000" cy="720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47" name="Elipse 46"/>
              <p:cNvSpPr>
                <a:spLocks noChangeAspect="1"/>
              </p:cNvSpPr>
              <p:nvPr/>
            </p:nvSpPr>
            <p:spPr>
              <a:xfrm>
                <a:off x="5853312" y="2723764"/>
                <a:ext cx="72000" cy="720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48" name="Elipse 47"/>
              <p:cNvSpPr>
                <a:spLocks noChangeAspect="1"/>
              </p:cNvSpPr>
              <p:nvPr/>
            </p:nvSpPr>
            <p:spPr>
              <a:xfrm>
                <a:off x="5224086" y="3014088"/>
                <a:ext cx="72000" cy="720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49" name="Elipse 48"/>
              <p:cNvSpPr>
                <a:spLocks noChangeAspect="1"/>
              </p:cNvSpPr>
              <p:nvPr/>
            </p:nvSpPr>
            <p:spPr>
              <a:xfrm>
                <a:off x="4924618" y="3251132"/>
                <a:ext cx="72000" cy="720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50" name="Elipse 49"/>
              <p:cNvSpPr>
                <a:spLocks noChangeAspect="1"/>
              </p:cNvSpPr>
              <p:nvPr/>
            </p:nvSpPr>
            <p:spPr>
              <a:xfrm>
                <a:off x="4023356" y="3134104"/>
                <a:ext cx="72000" cy="720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51" name="Elipse 50"/>
              <p:cNvSpPr>
                <a:spLocks noChangeAspect="1"/>
              </p:cNvSpPr>
              <p:nvPr/>
            </p:nvSpPr>
            <p:spPr>
              <a:xfrm>
                <a:off x="3456424" y="3394138"/>
                <a:ext cx="72000" cy="720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52" name="Elipse 51"/>
              <p:cNvSpPr>
                <a:spLocks noChangeAspect="1"/>
              </p:cNvSpPr>
              <p:nvPr/>
            </p:nvSpPr>
            <p:spPr>
              <a:xfrm>
                <a:off x="3643306" y="4124962"/>
                <a:ext cx="72000" cy="720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53" name="Elipse 52"/>
              <p:cNvSpPr>
                <a:spLocks noChangeAspect="1"/>
              </p:cNvSpPr>
              <p:nvPr/>
            </p:nvSpPr>
            <p:spPr>
              <a:xfrm>
                <a:off x="2688764" y="3863914"/>
                <a:ext cx="72000" cy="720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  <p:sp>
            <p:nvSpPr>
              <p:cNvPr id="54" name="Elipse 53"/>
              <p:cNvSpPr>
                <a:spLocks noChangeAspect="1"/>
              </p:cNvSpPr>
              <p:nvPr/>
            </p:nvSpPr>
            <p:spPr>
              <a:xfrm>
                <a:off x="2313286" y="4228534"/>
                <a:ext cx="72000" cy="72000"/>
              </a:xfrm>
              <a:prstGeom prst="ellipse">
                <a:avLst/>
              </a:prstGeom>
              <a:grpFill/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350"/>
              </a:p>
            </p:txBody>
          </p:sp>
        </p:grpSp>
        <p:cxnSp>
          <p:nvCxnSpPr>
            <p:cNvPr id="55" name="Conector reto 54"/>
            <p:cNvCxnSpPr/>
            <p:nvPr/>
          </p:nvCxnSpPr>
          <p:spPr>
            <a:xfrm rot="10800000" flipV="1">
              <a:off x="1129912" y="2159962"/>
              <a:ext cx="4619644" cy="3014670"/>
            </a:xfrm>
            <a:prstGeom prst="line">
              <a:avLst/>
            </a:prstGeom>
            <a:grpFill/>
            <a:ln w="2222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to 55"/>
            <p:cNvCxnSpPr/>
            <p:nvPr/>
          </p:nvCxnSpPr>
          <p:spPr>
            <a:xfrm rot="10800000" flipV="1">
              <a:off x="1482464" y="2834254"/>
              <a:ext cx="4414854" cy="2862270"/>
            </a:xfrm>
            <a:prstGeom prst="line">
              <a:avLst/>
            </a:prstGeom>
            <a:grpFill/>
            <a:ln w="22225">
              <a:solidFill>
                <a:srgbClr val="0000FF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ector reto 56"/>
            <p:cNvCxnSpPr/>
            <p:nvPr/>
          </p:nvCxnSpPr>
          <p:spPr>
            <a:xfrm rot="16200000" flipH="1">
              <a:off x="3843972" y="3997307"/>
              <a:ext cx="3571900" cy="0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ector reto 57"/>
            <p:cNvCxnSpPr/>
            <p:nvPr/>
          </p:nvCxnSpPr>
          <p:spPr>
            <a:xfrm rot="5400000">
              <a:off x="1146010" y="5337957"/>
              <a:ext cx="919174" cy="1588"/>
            </a:xfrm>
            <a:prstGeom prst="line">
              <a:avLst/>
            </a:prstGeom>
            <a:grpFill/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upo 72"/>
            <p:cNvGrpSpPr/>
            <p:nvPr/>
          </p:nvGrpSpPr>
          <p:grpSpPr>
            <a:xfrm>
              <a:off x="1357290" y="1619207"/>
              <a:ext cx="4609272" cy="4189828"/>
              <a:chOff x="2143108" y="1073720"/>
              <a:chExt cx="4609272" cy="4189828"/>
            </a:xfrm>
            <a:grpFill/>
          </p:grpSpPr>
          <p:sp>
            <p:nvSpPr>
              <p:cNvPr id="60" name="CaixaDeTexto 59"/>
              <p:cNvSpPr txBox="1"/>
              <p:nvPr/>
            </p:nvSpPr>
            <p:spPr>
              <a:xfrm>
                <a:off x="6047702" y="1073720"/>
                <a:ext cx="351669" cy="3997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200" i="1" dirty="0">
                    <a:solidFill>
                      <a:srgbClr val="FF0000"/>
                    </a:solidFill>
                  </a:rPr>
                  <a:t>A</a:t>
                </a:r>
              </a:p>
            </p:txBody>
          </p:sp>
          <p:sp>
            <p:nvSpPr>
              <p:cNvPr id="61" name="CaixaDeTexto 60"/>
              <p:cNvSpPr txBox="1"/>
              <p:nvPr/>
            </p:nvSpPr>
            <p:spPr>
              <a:xfrm>
                <a:off x="6400711" y="2427587"/>
                <a:ext cx="351669" cy="3997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200" i="1" dirty="0">
                    <a:solidFill>
                      <a:srgbClr val="FF0000"/>
                    </a:solidFill>
                  </a:rPr>
                  <a:t>B</a:t>
                </a:r>
              </a:p>
            </p:txBody>
          </p:sp>
          <p:sp>
            <p:nvSpPr>
              <p:cNvPr id="62" name="CaixaDeTexto 61"/>
              <p:cNvSpPr txBox="1"/>
              <p:nvPr/>
            </p:nvSpPr>
            <p:spPr>
              <a:xfrm>
                <a:off x="2358388" y="4863817"/>
                <a:ext cx="361761" cy="3997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200" i="1" dirty="0">
                    <a:solidFill>
                      <a:srgbClr val="FF0000"/>
                    </a:solidFill>
                  </a:rPr>
                  <a:t>C</a:t>
                </a:r>
              </a:p>
            </p:txBody>
          </p:sp>
          <p:sp>
            <p:nvSpPr>
              <p:cNvPr id="63" name="CaixaDeTexto 62"/>
              <p:cNvSpPr txBox="1"/>
              <p:nvPr/>
            </p:nvSpPr>
            <p:spPr>
              <a:xfrm>
                <a:off x="2143108" y="3598737"/>
                <a:ext cx="371856" cy="399731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pt-BR" sz="1200" i="1" dirty="0">
                    <a:solidFill>
                      <a:srgbClr val="FF0000"/>
                    </a:solidFill>
                  </a:rPr>
                  <a:t>D</a:t>
                </a:r>
              </a:p>
            </p:txBody>
          </p:sp>
        </p:grpSp>
      </p:grpSp>
      <p:graphicFrame>
        <p:nvGraphicFramePr>
          <p:cNvPr id="12206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9779657"/>
              </p:ext>
            </p:extLst>
          </p:nvPr>
        </p:nvGraphicFramePr>
        <p:xfrm>
          <a:off x="7386723" y="3693327"/>
          <a:ext cx="3018012" cy="827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20" name="Equation" r:id="rId9" imgW="1434960" imgH="393480" progId="Equation.DSMT4">
                  <p:embed/>
                </p:oleObj>
              </mc:Choice>
              <mc:Fallback>
                <p:oleObj name="Equation" r:id="rId9" imgW="1434960" imgH="393480" progId="Equation.DSMT4">
                  <p:embed/>
                  <p:pic>
                    <p:nvPicPr>
                      <p:cNvPr id="12206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6723" y="3693327"/>
                        <a:ext cx="3018012" cy="82742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upo 84"/>
          <p:cNvGrpSpPr>
            <a:grpSpLocks noChangeAspect="1"/>
          </p:cNvGrpSpPr>
          <p:nvPr/>
        </p:nvGrpSpPr>
        <p:grpSpPr>
          <a:xfrm>
            <a:off x="1050932" y="2261354"/>
            <a:ext cx="4755343" cy="3043418"/>
            <a:chOff x="785786" y="1806909"/>
            <a:chExt cx="3458865" cy="2371686"/>
          </a:xfrm>
        </p:grpSpPr>
        <p:cxnSp>
          <p:nvCxnSpPr>
            <p:cNvPr id="77" name="Conector reto 76"/>
            <p:cNvCxnSpPr/>
            <p:nvPr/>
          </p:nvCxnSpPr>
          <p:spPr>
            <a:xfrm flipV="1">
              <a:off x="785786" y="2301010"/>
              <a:ext cx="3458865" cy="1485181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ector reto 81"/>
            <p:cNvCxnSpPr/>
            <p:nvPr/>
          </p:nvCxnSpPr>
          <p:spPr>
            <a:xfrm flipV="1">
              <a:off x="1127051" y="1806909"/>
              <a:ext cx="3025364" cy="2371686"/>
            </a:xfrm>
            <a:prstGeom prst="line">
              <a:avLst/>
            </a:prstGeom>
            <a:ln w="2857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tângulo 64">
            <a:extLst>
              <a:ext uri="{FF2B5EF4-FFF2-40B4-BE49-F238E27FC236}">
                <a16:creationId xmlns:a16="http://schemas.microsoft.com/office/drawing/2014/main" id="{3455ECD6-F5A5-254A-B0F3-4269A2B53BC6}"/>
              </a:ext>
            </a:extLst>
          </p:cNvPr>
          <p:cNvSpPr/>
          <p:nvPr/>
        </p:nvSpPr>
        <p:spPr>
          <a:xfrm>
            <a:off x="479376" y="571727"/>
            <a:ext cx="34745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Análise Gráfica</a:t>
            </a:r>
          </a:p>
        </p:txBody>
      </p:sp>
    </p:spTree>
    <p:extLst>
      <p:ext uri="{BB962C8B-B14F-4D97-AF65-F5344CB8AC3E}">
        <p14:creationId xmlns:p14="http://schemas.microsoft.com/office/powerpoint/2010/main" val="311643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0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0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31"/>
          <p:cNvGrpSpPr>
            <a:grpSpLocks noChangeAspect="1"/>
          </p:cNvGrpSpPr>
          <p:nvPr/>
        </p:nvGrpSpPr>
        <p:grpSpPr>
          <a:xfrm>
            <a:off x="119336" y="1225670"/>
            <a:ext cx="5643001" cy="4104000"/>
            <a:chOff x="142844" y="-71462"/>
            <a:chExt cx="9001156" cy="7248978"/>
          </a:xfrm>
          <a:noFill/>
        </p:grpSpPr>
        <p:sp>
          <p:nvSpPr>
            <p:cNvPr id="26" name="Retângulo 25"/>
            <p:cNvSpPr/>
            <p:nvPr/>
          </p:nvSpPr>
          <p:spPr>
            <a:xfrm>
              <a:off x="214282" y="571480"/>
              <a:ext cx="8643998" cy="6286520"/>
            </a:xfrm>
            <a:prstGeom prst="rect">
              <a:avLst/>
            </a:prstGeom>
            <a:grpFill/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>
                <a:solidFill>
                  <a:schemeClr val="tx1"/>
                </a:solidFill>
              </a:endParaRPr>
            </a:p>
          </p:txBody>
        </p:sp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142844" y="-71462"/>
            <a:ext cx="9001156" cy="72489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646" name="Graph" r:id="rId3" imgW="3864960" imgH="3113280" progId="Origin50.Graph">
                    <p:embed/>
                  </p:oleObj>
                </mc:Choice>
                <mc:Fallback>
                  <p:oleObj name="Graph" r:id="rId3" imgW="3864960" imgH="3113280" progId="Origin50.Graph">
                    <p:embed/>
                    <p:pic>
                      <p:nvPicPr>
                        <p:cNvPr id="102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44" y="-71462"/>
                          <a:ext cx="9001156" cy="72489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Gráficos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3C4F3-B1D0-3048-828B-1ED180801762}" type="datetime1">
              <a:rPr lang="pt-BR" smtClean="0"/>
              <a:t>12/04/2022</a:t>
            </a:fld>
            <a:endParaRPr lang="fr-F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43" name="CaixaDeTexto 42"/>
          <p:cNvSpPr txBox="1"/>
          <p:nvPr/>
        </p:nvSpPr>
        <p:spPr>
          <a:xfrm>
            <a:off x="5375920" y="1509761"/>
            <a:ext cx="6120680" cy="3156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dirty="0"/>
              <a:t>O ajuste de curvas pelo método dos mínimos quadrados é importante, pois ao contrário do método gráfico, é independente da avaliação do experimentador.</a:t>
            </a:r>
          </a:p>
          <a:p>
            <a:pPr algn="ctr">
              <a:lnSpc>
                <a:spcPct val="120000"/>
              </a:lnSpc>
            </a:pPr>
            <a:r>
              <a:rPr lang="pt-BR" dirty="0"/>
              <a:t>Este método consiste em minimizar o erro quadrático médio (S) das medidas. Considere então um conjunto de </a:t>
            </a:r>
            <a:r>
              <a:rPr lang="pt-BR" i="1" dirty="0"/>
              <a:t>N</a:t>
            </a:r>
            <a:r>
              <a:rPr lang="pt-BR" dirty="0"/>
              <a:t> medidas (</a:t>
            </a:r>
            <a:r>
              <a:rPr lang="pt-BR" i="1" dirty="0" err="1"/>
              <a:t>y</a:t>
            </a:r>
            <a:r>
              <a:rPr lang="pt-BR" i="1" baseline="-25000" dirty="0" err="1"/>
              <a:t>i</a:t>
            </a:r>
            <a:r>
              <a:rPr lang="pt-BR" i="1" baseline="-25000" dirty="0"/>
              <a:t> </a:t>
            </a:r>
            <a:r>
              <a:rPr lang="pt-BR" i="1" dirty="0"/>
              <a:t>,x</a:t>
            </a:r>
            <a:r>
              <a:rPr lang="pt-BR" i="1" baseline="-25000" dirty="0"/>
              <a:t>i</a:t>
            </a:r>
            <a:r>
              <a:rPr lang="pt-BR" dirty="0"/>
              <a:t>)</a:t>
            </a:r>
            <a:r>
              <a:rPr lang="pt-BR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  <p:graphicFrame>
        <p:nvGraphicFramePr>
          <p:cNvPr id="1217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7982725"/>
              </p:ext>
            </p:extLst>
          </p:nvPr>
        </p:nvGraphicFramePr>
        <p:xfrm>
          <a:off x="2642318" y="5313815"/>
          <a:ext cx="3380710" cy="967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7" name="Equation" r:id="rId5" imgW="1422360" imgH="406080" progId="Equation.DSMT4">
                  <p:embed/>
                </p:oleObj>
              </mc:Choice>
              <mc:Fallback>
                <p:oleObj name="Equation" r:id="rId5" imgW="1422360" imgH="406080" progId="Equation.DSMT4">
                  <p:embed/>
                  <p:pic>
                    <p:nvPicPr>
                      <p:cNvPr id="1217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318" y="5313815"/>
                        <a:ext cx="3380710" cy="96729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Seta para a direita 54"/>
          <p:cNvSpPr/>
          <p:nvPr/>
        </p:nvSpPr>
        <p:spPr>
          <a:xfrm>
            <a:off x="6383009" y="5728881"/>
            <a:ext cx="267893" cy="214314"/>
          </a:xfrm>
          <a:prstGeom prst="rightArrow">
            <a:avLst/>
          </a:prstGeom>
          <a:solidFill>
            <a:srgbClr val="932968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tx1"/>
              </a:solidFill>
            </a:endParaRPr>
          </a:p>
        </p:txBody>
      </p:sp>
      <p:graphicFrame>
        <p:nvGraphicFramePr>
          <p:cNvPr id="1222685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726430"/>
              </p:ext>
            </p:extLst>
          </p:nvPr>
        </p:nvGraphicFramePr>
        <p:xfrm>
          <a:off x="7010884" y="5594559"/>
          <a:ext cx="1600663" cy="4829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48" name="Equation" r:id="rId7" imgW="672840" imgH="203040" progId="Equation.DSMT4">
                  <p:embed/>
                </p:oleObj>
              </mc:Choice>
              <mc:Fallback>
                <p:oleObj name="Equation" r:id="rId7" imgW="672840" imgH="203040" progId="Equation.DSMT4">
                  <p:embed/>
                  <p:pic>
                    <p:nvPicPr>
                      <p:cNvPr id="1222685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884" y="5594559"/>
                        <a:ext cx="1600663" cy="48295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tângulo 14">
            <a:extLst>
              <a:ext uri="{FF2B5EF4-FFF2-40B4-BE49-F238E27FC236}">
                <a16:creationId xmlns:a16="http://schemas.microsoft.com/office/drawing/2014/main" id="{A6F2D4C5-8436-8449-909E-E6B2D1336785}"/>
              </a:ext>
            </a:extLst>
          </p:cNvPr>
          <p:cNvSpPr/>
          <p:nvPr/>
        </p:nvSpPr>
        <p:spPr>
          <a:xfrm>
            <a:off x="479376" y="571727"/>
            <a:ext cx="81360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Análise Gráfica </a:t>
            </a:r>
            <a:r>
              <a:rPr lang="pt-BR" i="1" dirty="0"/>
              <a:t>– </a:t>
            </a:r>
            <a:r>
              <a:rPr lang="pt-BR" i="1" dirty="0">
                <a:solidFill>
                  <a:srgbClr val="00B050"/>
                </a:solidFill>
              </a:rPr>
              <a:t>Métodos dos Mínimos Quadrados</a:t>
            </a:r>
          </a:p>
        </p:txBody>
      </p:sp>
    </p:spTree>
    <p:extLst>
      <p:ext uri="{BB962C8B-B14F-4D97-AF65-F5344CB8AC3E}">
        <p14:creationId xmlns:p14="http://schemas.microsoft.com/office/powerpoint/2010/main" val="3157055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1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2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22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5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o 31"/>
          <p:cNvGrpSpPr>
            <a:grpSpLocks noChangeAspect="1"/>
          </p:cNvGrpSpPr>
          <p:nvPr/>
        </p:nvGrpSpPr>
        <p:grpSpPr>
          <a:xfrm>
            <a:off x="479376" y="1255329"/>
            <a:ext cx="4999501" cy="3636000"/>
            <a:chOff x="142844" y="-80129"/>
            <a:chExt cx="9001156" cy="7248978"/>
          </a:xfrm>
          <a:noFill/>
        </p:grpSpPr>
        <p:sp>
          <p:nvSpPr>
            <p:cNvPr id="26" name="Retângulo 25"/>
            <p:cNvSpPr/>
            <p:nvPr/>
          </p:nvSpPr>
          <p:spPr>
            <a:xfrm>
              <a:off x="214282" y="571480"/>
              <a:ext cx="8643998" cy="6286520"/>
            </a:xfrm>
            <a:prstGeom prst="rect">
              <a:avLst/>
            </a:prstGeom>
            <a:grpFill/>
            <a:ln w="12700"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350">
                <a:solidFill>
                  <a:schemeClr val="tx1"/>
                </a:solidFill>
              </a:endParaRPr>
            </a:p>
          </p:txBody>
        </p:sp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142844" y="-80129"/>
            <a:ext cx="9001156" cy="72489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955" name="Graph" r:id="rId3" imgW="3864960" imgH="3113280" progId="Origin50.Graph">
                    <p:embed/>
                  </p:oleObj>
                </mc:Choice>
                <mc:Fallback>
                  <p:oleObj name="Graph" r:id="rId3" imgW="3864960" imgH="3113280" progId="Origin50.Graph">
                    <p:embed/>
                    <p:pic>
                      <p:nvPicPr>
                        <p:cNvPr id="1026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844" y="-80129"/>
                          <a:ext cx="9001156" cy="72489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1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Gráficos</a:t>
            </a:r>
            <a:endParaRPr lang="pt-BR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1D955D-5487-7743-8B3A-F6D4426A97EB}" type="datetime1">
              <a:rPr lang="pt-BR" smtClean="0"/>
              <a:t>12/04/2022</a:t>
            </a:fld>
            <a:endParaRPr lang="fr-F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43" name="CaixaDeTexto 42"/>
          <p:cNvSpPr txBox="1"/>
          <p:nvPr/>
        </p:nvSpPr>
        <p:spPr>
          <a:xfrm>
            <a:off x="5320180" y="1449016"/>
            <a:ext cx="63527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Minimizar uma função em relação a certas variáveis é encontrar o menor valor possível para a variável.</a:t>
            </a:r>
            <a:endParaRPr lang="pt-BR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217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4156259"/>
              </p:ext>
            </p:extLst>
          </p:nvPr>
        </p:nvGraphicFramePr>
        <p:xfrm>
          <a:off x="7050622" y="3819168"/>
          <a:ext cx="773570" cy="63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6" name="Equation" r:id="rId5" imgW="482400" imgH="393480" progId="Equation.DSMT4">
                  <p:embed/>
                </p:oleObj>
              </mc:Choice>
              <mc:Fallback>
                <p:oleObj name="Equation" r:id="rId5" imgW="482400" imgH="393480" progId="Equation.DSMT4">
                  <p:embed/>
                  <p:pic>
                    <p:nvPicPr>
                      <p:cNvPr id="12175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622" y="3819168"/>
                        <a:ext cx="773570" cy="632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57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419671"/>
              </p:ext>
            </p:extLst>
          </p:nvPr>
        </p:nvGraphicFramePr>
        <p:xfrm>
          <a:off x="8545358" y="3833275"/>
          <a:ext cx="736997" cy="63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7" name="Equation" r:id="rId7" imgW="457200" imgH="393480" progId="Equation.DSMT4">
                  <p:embed/>
                </p:oleObj>
              </mc:Choice>
              <mc:Fallback>
                <p:oleObj name="Equation" r:id="rId7" imgW="457200" imgH="393480" progId="Equation.DSMT4">
                  <p:embed/>
                  <p:pic>
                    <p:nvPicPr>
                      <p:cNvPr id="12257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5358" y="3833275"/>
                        <a:ext cx="736997" cy="63586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57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0422183"/>
              </p:ext>
            </p:extLst>
          </p:nvPr>
        </p:nvGraphicFramePr>
        <p:xfrm>
          <a:off x="6751758" y="2917618"/>
          <a:ext cx="2705123" cy="7603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8" name="Equation" r:id="rId9" imgW="1447560" imgH="406080" progId="Equation.DSMT4">
                  <p:embed/>
                </p:oleObj>
              </mc:Choice>
              <mc:Fallback>
                <p:oleObj name="Equation" r:id="rId9" imgW="1447560" imgH="406080" progId="Equation.DSMT4">
                  <p:embed/>
                  <p:pic>
                    <p:nvPicPr>
                      <p:cNvPr id="12257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51758" y="2917618"/>
                        <a:ext cx="2705123" cy="7603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Chave esquerda 14"/>
          <p:cNvSpPr/>
          <p:nvPr/>
        </p:nvSpPr>
        <p:spPr>
          <a:xfrm rot="5400000">
            <a:off x="8017482" y="2501999"/>
            <a:ext cx="214314" cy="2518190"/>
          </a:xfrm>
          <a:prstGeom prst="leftBrace">
            <a:avLst>
              <a:gd name="adj1" fmla="val 56250"/>
              <a:gd name="adj2" fmla="val 48346"/>
            </a:avLst>
          </a:prstGeom>
          <a:ln w="25400">
            <a:solidFill>
              <a:srgbClr val="86225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350"/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911734"/>
              </p:ext>
            </p:extLst>
          </p:nvPr>
        </p:nvGraphicFramePr>
        <p:xfrm>
          <a:off x="2346014" y="4891329"/>
          <a:ext cx="2743200" cy="141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59" name="Equation" r:id="rId11" imgW="1625400" imgH="838080" progId="Equation.DSMT4">
                  <p:embed/>
                </p:oleObj>
              </mc:Choice>
              <mc:Fallback>
                <p:oleObj name="Equation" r:id="rId11" imgW="1625400" imgH="838080" progId="Equation.DSMT4">
                  <p:embed/>
                  <p:pic>
                    <p:nvPicPr>
                      <p:cNvPr id="16" name="Objeto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6014" y="4891329"/>
                        <a:ext cx="2743200" cy="14144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573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8659181"/>
              </p:ext>
            </p:extLst>
          </p:nvPr>
        </p:nvGraphicFramePr>
        <p:xfrm>
          <a:off x="6551146" y="4859864"/>
          <a:ext cx="2922985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60" name="Equation" r:id="rId13" imgW="1904760" imgH="838080" progId="Equation.DSMT4">
                  <p:embed/>
                </p:oleObj>
              </mc:Choice>
              <mc:Fallback>
                <p:oleObj name="Equation" r:id="rId13" imgW="1904760" imgH="838080" progId="Equation.DSMT4">
                  <p:embed/>
                  <p:pic>
                    <p:nvPicPr>
                      <p:cNvPr id="122573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1146" y="4859864"/>
                        <a:ext cx="2922985" cy="128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tângulo 17">
            <a:extLst>
              <a:ext uri="{FF2B5EF4-FFF2-40B4-BE49-F238E27FC236}">
                <a16:creationId xmlns:a16="http://schemas.microsoft.com/office/drawing/2014/main" id="{A7C45AFC-4F34-F549-92B5-AAE6BA0B6901}"/>
              </a:ext>
            </a:extLst>
          </p:cNvPr>
          <p:cNvSpPr/>
          <p:nvPr/>
        </p:nvSpPr>
        <p:spPr>
          <a:xfrm>
            <a:off x="479376" y="571727"/>
            <a:ext cx="81360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Análise Gráfica </a:t>
            </a:r>
            <a:r>
              <a:rPr lang="pt-BR" i="1" dirty="0"/>
              <a:t>– </a:t>
            </a:r>
            <a:r>
              <a:rPr lang="pt-BR" i="1" dirty="0">
                <a:solidFill>
                  <a:srgbClr val="00B050"/>
                </a:solidFill>
              </a:rPr>
              <a:t>Métodos dos Mínimos Quadrados</a:t>
            </a:r>
          </a:p>
        </p:txBody>
      </p:sp>
    </p:spTree>
    <p:extLst>
      <p:ext uri="{BB962C8B-B14F-4D97-AF65-F5344CB8AC3E}">
        <p14:creationId xmlns:p14="http://schemas.microsoft.com/office/powerpoint/2010/main" val="306711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225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7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217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25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5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25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67771-1474-E040-A293-6B0445610B28}" type="datetime1">
              <a:rPr lang="pt-BR" smtClean="0"/>
              <a:t>12/04/2022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27</a:t>
            </a:fld>
            <a:endParaRPr lang="fr-FR"/>
          </a:p>
        </p:txBody>
      </p:sp>
      <p:graphicFrame>
        <p:nvGraphicFramePr>
          <p:cNvPr id="1223681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889504"/>
              </p:ext>
            </p:extLst>
          </p:nvPr>
        </p:nvGraphicFramePr>
        <p:xfrm>
          <a:off x="5901517" y="1127507"/>
          <a:ext cx="5139243" cy="363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4" name="Graph" r:id="rId3" imgW="4276800" imgH="3025440" progId="Origin50.Graph">
                  <p:embed/>
                </p:oleObj>
              </mc:Choice>
              <mc:Fallback>
                <p:oleObj name="Graph" r:id="rId3" imgW="4276800" imgH="3025440" progId="Origin50.Graph">
                  <p:embed/>
                  <p:pic>
                    <p:nvPicPr>
                      <p:cNvPr id="122368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1517" y="1127507"/>
                        <a:ext cx="5139243" cy="363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364471"/>
              </p:ext>
            </p:extLst>
          </p:nvPr>
        </p:nvGraphicFramePr>
        <p:xfrm>
          <a:off x="2186481" y="1144244"/>
          <a:ext cx="2196719" cy="23317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(s)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Posição (m)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9125334"/>
              </p:ext>
            </p:extLst>
          </p:nvPr>
        </p:nvGraphicFramePr>
        <p:xfrm>
          <a:off x="1282961" y="3622423"/>
          <a:ext cx="4417964" cy="17406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050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6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49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60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(s)</a:t>
                      </a:r>
                      <a:endParaRPr lang="pt-BR" sz="15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Posição</a:t>
                      </a:r>
                      <a:r>
                        <a:rPr lang="es-ES_tradnl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(m)</a:t>
                      </a:r>
                      <a:endParaRPr lang="pt-BR" sz="15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xy</a:t>
                      </a:r>
                      <a:endParaRPr lang="pt-BR" sz="15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s-ES_tradnl" sz="1500" b="1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pt-BR" sz="1500" b="1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0,100</a:t>
                      </a:r>
                      <a:endParaRPr lang="pt-BR" sz="15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0,51</a:t>
                      </a:r>
                      <a:endParaRPr lang="pt-BR" sz="15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0,051</a:t>
                      </a:r>
                      <a:endParaRPr lang="pt-BR" sz="15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0,0100</a:t>
                      </a:r>
                      <a:endParaRPr lang="pt-BR" sz="15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0,200</a:t>
                      </a:r>
                      <a:endParaRPr lang="pt-BR" sz="15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0,59</a:t>
                      </a:r>
                      <a:endParaRPr lang="pt-BR" sz="15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0,12</a:t>
                      </a:r>
                      <a:endParaRPr lang="pt-BR" sz="15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0,0400</a:t>
                      </a:r>
                      <a:endParaRPr lang="pt-BR" sz="15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0,300</a:t>
                      </a:r>
                      <a:endParaRPr lang="pt-BR" sz="15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0,72</a:t>
                      </a:r>
                      <a:endParaRPr lang="pt-BR" sz="15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0,22</a:t>
                      </a:r>
                      <a:endParaRPr lang="pt-BR" sz="15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0,0900</a:t>
                      </a:r>
                      <a:endParaRPr lang="pt-BR" sz="15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0,400</a:t>
                      </a:r>
                      <a:endParaRPr lang="pt-BR" sz="15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0,80</a:t>
                      </a:r>
                      <a:endParaRPr lang="pt-BR" sz="15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0,32</a:t>
                      </a:r>
                      <a:endParaRPr lang="pt-BR" sz="15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0,160</a:t>
                      </a:r>
                      <a:endParaRPr lang="pt-BR" sz="15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0,500</a:t>
                      </a:r>
                      <a:endParaRPr lang="pt-BR" sz="15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0,92</a:t>
                      </a:r>
                      <a:endParaRPr lang="pt-BR" sz="15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0,46</a:t>
                      </a:r>
                      <a:endParaRPr lang="pt-BR" sz="15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0,250</a:t>
                      </a:r>
                      <a:endParaRPr lang="pt-BR" sz="15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</a:t>
                      </a:r>
                      <a:r>
                        <a:rPr lang="es-ES_tradnl" sz="15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 = 1,500</a:t>
                      </a:r>
                      <a:endParaRPr lang="pt-BR" sz="15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</a:t>
                      </a:r>
                      <a:r>
                        <a:rPr lang="es-ES_tradnl" sz="15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 = 3,54</a:t>
                      </a:r>
                      <a:endParaRPr lang="pt-BR" sz="15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s-ES_tradnl" sz="15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</a:t>
                      </a:r>
                      <a:r>
                        <a:rPr lang="es-ES_tradnl" sz="1500" b="1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xy</a:t>
                      </a:r>
                      <a:r>
                        <a:rPr lang="es-ES_tradnl" sz="15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=1,17</a:t>
                      </a:r>
                      <a:endParaRPr lang="pt-BR" sz="15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pt-BR" sz="15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Symbol"/>
                        </a:rPr>
                        <a:t></a:t>
                      </a:r>
                      <a:r>
                        <a:rPr lang="pt-BR" sz="15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pt-BR" sz="1500" b="1" baseline="300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pt-BR" sz="15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0,550</a:t>
                      </a:r>
                      <a:endParaRPr lang="pt-BR" sz="1500" b="1" i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51435" marR="51435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tângulo 11"/>
          <p:cNvSpPr/>
          <p:nvPr/>
        </p:nvSpPr>
        <p:spPr>
          <a:xfrm>
            <a:off x="6491076" y="4765470"/>
            <a:ext cx="39601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2000" dirty="0"/>
              <a:t>Com esses resultados, basta substituir os valores na fórmulas</a:t>
            </a:r>
          </a:p>
        </p:txBody>
      </p:sp>
      <p:sp>
        <p:nvSpPr>
          <p:cNvPr id="1223687" name="Rectangle 7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graphicFrame>
        <p:nvGraphicFramePr>
          <p:cNvPr id="12236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7340325"/>
              </p:ext>
            </p:extLst>
          </p:nvPr>
        </p:nvGraphicFramePr>
        <p:xfrm>
          <a:off x="1838475" y="5721725"/>
          <a:ext cx="4473551" cy="6346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5" name="Equation" r:id="rId5" imgW="3035160" imgH="431640" progId="Equation.DSMT4">
                  <p:embed/>
                </p:oleObj>
              </mc:Choice>
              <mc:Fallback>
                <p:oleObj name="Equation" r:id="rId5" imgW="3035160" imgH="431640" progId="Equation.DSMT4">
                  <p:embed/>
                  <p:pic>
                    <p:nvPicPr>
                      <p:cNvPr id="122368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8475" y="5721725"/>
                        <a:ext cx="4473551" cy="6346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3689" name="Rectangle 9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graphicFrame>
        <p:nvGraphicFramePr>
          <p:cNvPr id="1223688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168658"/>
              </p:ext>
            </p:extLst>
          </p:nvPr>
        </p:nvGraphicFramePr>
        <p:xfrm>
          <a:off x="6624022" y="5730493"/>
          <a:ext cx="3936474" cy="605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96" name="Equation" r:id="rId7" imgW="2806560" imgH="431640" progId="Equation.DSMT4">
                  <p:embed/>
                </p:oleObj>
              </mc:Choice>
              <mc:Fallback>
                <p:oleObj name="Equation" r:id="rId7" imgW="2806560" imgH="431640" progId="Equation.DSMT4">
                  <p:embed/>
                  <p:pic>
                    <p:nvPicPr>
                      <p:cNvPr id="122368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022" y="5730493"/>
                        <a:ext cx="3936474" cy="605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tângulo 14">
            <a:extLst>
              <a:ext uri="{FF2B5EF4-FFF2-40B4-BE49-F238E27FC236}">
                <a16:creationId xmlns:a16="http://schemas.microsoft.com/office/drawing/2014/main" id="{CE32C48C-0D1F-D248-A0CF-97E31F325075}"/>
              </a:ext>
            </a:extLst>
          </p:cNvPr>
          <p:cNvSpPr/>
          <p:nvPr/>
        </p:nvSpPr>
        <p:spPr>
          <a:xfrm>
            <a:off x="479376" y="571727"/>
            <a:ext cx="813606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Análise Gráfica </a:t>
            </a:r>
            <a:r>
              <a:rPr lang="pt-BR" i="1" dirty="0"/>
              <a:t>– </a:t>
            </a:r>
            <a:r>
              <a:rPr lang="pt-BR" i="1" dirty="0">
                <a:solidFill>
                  <a:srgbClr val="00B050"/>
                </a:solidFill>
              </a:rPr>
              <a:t>Métodos dos Mínimos Quadrados</a:t>
            </a:r>
          </a:p>
        </p:txBody>
      </p:sp>
    </p:spTree>
    <p:extLst>
      <p:ext uri="{BB962C8B-B14F-4D97-AF65-F5344CB8AC3E}">
        <p14:creationId xmlns:p14="http://schemas.microsoft.com/office/powerpoint/2010/main" val="194154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3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236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236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3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3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23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23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23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CE987-D577-6C46-9D3A-06E188B50CA5}" type="datetime1">
              <a:rPr lang="pt-BR" smtClean="0"/>
              <a:t>12/04/2022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1223687" name="Rectangle 7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223689" name="Rectangle 9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F02C6E-A883-1945-9C75-D0D43214A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257" t="10176" r="27983" b="8861"/>
          <a:stretch/>
        </p:blipFill>
        <p:spPr>
          <a:xfrm>
            <a:off x="508787" y="1225998"/>
            <a:ext cx="2885517" cy="521931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DE45F3D-9213-7A4E-BC18-E8B1FE0F9DA0}"/>
                  </a:ext>
                </a:extLst>
              </p:cNvPr>
              <p:cNvSpPr txBox="1"/>
              <p:nvPr/>
            </p:nvSpPr>
            <p:spPr>
              <a:xfrm>
                <a:off x="4038601" y="1482338"/>
                <a:ext cx="7644612" cy="2795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pt-BR" dirty="0"/>
                  <a:t>Vamos mostrar como calcular os coeficientes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pt-BR" dirty="0"/>
                  <a:t> de uma equação linear, usando a calculadora, bem como, as incertezas. Iremos utilizar um calculadora do tipo </a:t>
                </a:r>
                <a:r>
                  <a:rPr lang="pt-BR" i="1" dirty="0"/>
                  <a:t>Casio</a:t>
                </a:r>
                <a:r>
                  <a:rPr lang="pt-BR" dirty="0"/>
                  <a:t> </a:t>
                </a:r>
                <a:r>
                  <a:rPr lang="pt-BR" i="1" dirty="0" err="1"/>
                  <a:t>Fx</a:t>
                </a:r>
                <a:r>
                  <a:rPr lang="pt-BR" dirty="0"/>
                  <a:t> (comum), mas é valido para quase todos os tipos de calculadora. </a:t>
                </a:r>
              </a:p>
            </p:txBody>
          </p:sp>
        </mc:Choice>
        <mc:Fallback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3DE45F3D-9213-7A4E-BC18-E8B1FE0F9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1" y="1482338"/>
                <a:ext cx="7644612" cy="2795958"/>
              </a:xfrm>
              <a:prstGeom prst="rect">
                <a:avLst/>
              </a:prstGeom>
              <a:blipFill>
                <a:blip r:embed="rId3"/>
                <a:stretch>
                  <a:fillRect l="-1327" r="-1161" b="-45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099B196-C7D7-9443-AF60-9621330E632E}"/>
                  </a:ext>
                </a:extLst>
              </p:cNvPr>
              <p:cNvSpPr txBox="1"/>
              <p:nvPr/>
            </p:nvSpPr>
            <p:spPr>
              <a:xfrm>
                <a:off x="6929507" y="5004242"/>
                <a:ext cx="153849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𝑏𝑥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1099B196-C7D7-9443-AF60-9621330E63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9507" y="5004242"/>
                <a:ext cx="1538498" cy="369332"/>
              </a:xfrm>
              <a:prstGeom prst="rect">
                <a:avLst/>
              </a:prstGeom>
              <a:blipFill>
                <a:blip r:embed="rId4"/>
                <a:stretch>
                  <a:fillRect l="-4098" r="-4098" b="-275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tângulo 11">
            <a:extLst>
              <a:ext uri="{FF2B5EF4-FFF2-40B4-BE49-F238E27FC236}">
                <a16:creationId xmlns:a16="http://schemas.microsoft.com/office/drawing/2014/main" id="{3416E5D8-FBDF-E14C-89A3-7561932FFBF8}"/>
              </a:ext>
            </a:extLst>
          </p:cNvPr>
          <p:cNvSpPr/>
          <p:nvPr/>
        </p:nvSpPr>
        <p:spPr>
          <a:xfrm>
            <a:off x="479376" y="571727"/>
            <a:ext cx="9844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Análise Gráfica </a:t>
            </a:r>
            <a:r>
              <a:rPr lang="pt-BR" i="1" dirty="0"/>
              <a:t>– </a:t>
            </a:r>
            <a:r>
              <a:rPr lang="pt-BR" i="1" dirty="0">
                <a:solidFill>
                  <a:srgbClr val="00B050"/>
                </a:solidFill>
              </a:rPr>
              <a:t>Métodos dos Mínimos Quadrados </a:t>
            </a:r>
            <a:r>
              <a:rPr lang="pt-BR" i="1" dirty="0"/>
              <a:t>– </a:t>
            </a:r>
            <a:r>
              <a:rPr lang="pt-BR" i="1" dirty="0">
                <a:solidFill>
                  <a:schemeClr val="accent4">
                    <a:lumMod val="75000"/>
                  </a:schemeClr>
                </a:solidFill>
              </a:rPr>
              <a:t>Calculadora</a:t>
            </a:r>
          </a:p>
        </p:txBody>
      </p:sp>
    </p:spTree>
    <p:extLst>
      <p:ext uri="{BB962C8B-B14F-4D97-AF65-F5344CB8AC3E}">
        <p14:creationId xmlns:p14="http://schemas.microsoft.com/office/powerpoint/2010/main" val="23014581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D30A0-5F51-2549-839B-4B5BB6B78D8F}" type="datetime1">
              <a:rPr lang="pt-BR" smtClean="0"/>
              <a:t>12/04/2022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1223687" name="Rectangle 7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223689" name="Rectangle 9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F02C6E-A883-1945-9C75-D0D43214A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257" t="10176" r="27983" b="8861"/>
          <a:stretch/>
        </p:blipFill>
        <p:spPr>
          <a:xfrm>
            <a:off x="561102" y="1225998"/>
            <a:ext cx="2885517" cy="5219319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BF7AD51D-4279-7141-BE35-3DE82A58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544" y="1162595"/>
            <a:ext cx="518457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altLang="pt-BR" b="1" dirty="0">
                <a:solidFill>
                  <a:srgbClr val="000000"/>
                </a:solidFill>
                <a:ea typeface="Times New Roman" panose="02020603050405020304" pitchFamily="18" charset="0"/>
              </a:rPr>
              <a:t>1º passo</a:t>
            </a:r>
            <a:r>
              <a:rPr lang="pt-BR" altLang="pt-BR" dirty="0">
                <a:solidFill>
                  <a:srgbClr val="000000"/>
                </a:solidFill>
                <a:ea typeface="Times New Roman" panose="02020603050405020304" pitchFamily="18" charset="0"/>
              </a:rPr>
              <a:t> – Limpando as memórias. </a:t>
            </a:r>
            <a:endParaRPr lang="pt-BR" altLang="pt-BR" dirty="0"/>
          </a:p>
        </p:txBody>
      </p:sp>
      <p:sp>
        <p:nvSpPr>
          <p:cNvPr id="6" name="Retângulo Arredondado 5">
            <a:extLst>
              <a:ext uri="{FF2B5EF4-FFF2-40B4-BE49-F238E27FC236}">
                <a16:creationId xmlns:a16="http://schemas.microsoft.com/office/drawing/2014/main" id="{2D2CE9AC-DABD-FC4F-8A13-C09FF239AE8B}"/>
              </a:ext>
            </a:extLst>
          </p:cNvPr>
          <p:cNvSpPr/>
          <p:nvPr/>
        </p:nvSpPr>
        <p:spPr>
          <a:xfrm>
            <a:off x="4610507" y="1775324"/>
            <a:ext cx="1047989" cy="432048"/>
          </a:xfrm>
          <a:prstGeom prst="roundRect">
            <a:avLst>
              <a:gd name="adj" fmla="val 40778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Shift</a:t>
            </a:r>
          </a:p>
        </p:txBody>
      </p:sp>
      <p:sp>
        <p:nvSpPr>
          <p:cNvPr id="7" name="Seta para a Direita 6">
            <a:extLst>
              <a:ext uri="{FF2B5EF4-FFF2-40B4-BE49-F238E27FC236}">
                <a16:creationId xmlns:a16="http://schemas.microsoft.com/office/drawing/2014/main" id="{E5AE2591-F34E-704F-BA62-EDEF2B8CC88D}"/>
              </a:ext>
            </a:extLst>
          </p:cNvPr>
          <p:cNvSpPr/>
          <p:nvPr/>
        </p:nvSpPr>
        <p:spPr>
          <a:xfrm>
            <a:off x="5754737" y="1852849"/>
            <a:ext cx="504056" cy="24226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extLst>
              <a:ext uri="{FF2B5EF4-FFF2-40B4-BE49-F238E27FC236}">
                <a16:creationId xmlns:a16="http://schemas.microsoft.com/office/drawing/2014/main" id="{3BE618FD-EA11-F542-BFDC-D6692E3F1C56}"/>
              </a:ext>
            </a:extLst>
          </p:cNvPr>
          <p:cNvSpPr/>
          <p:nvPr/>
        </p:nvSpPr>
        <p:spPr>
          <a:xfrm>
            <a:off x="6406832" y="1775324"/>
            <a:ext cx="1228010" cy="432048"/>
          </a:xfrm>
          <a:prstGeom prst="roundRect">
            <a:avLst>
              <a:gd name="adj" fmla="val 40778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Mode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0B0C84D-3F12-F44F-9905-2B6E63C3AD3E}"/>
              </a:ext>
            </a:extLst>
          </p:cNvPr>
          <p:cNvSpPr/>
          <p:nvPr/>
        </p:nvSpPr>
        <p:spPr>
          <a:xfrm>
            <a:off x="3814544" y="2420888"/>
            <a:ext cx="78163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pt-BR" altLang="pt-BR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Quando aciona estas duas teclas aparece no display a seguinte mensagem.</a:t>
            </a:r>
            <a:endParaRPr lang="pt-BR" altLang="pt-BR" sz="2000" dirty="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9235A9F1-61B5-D446-84B2-3DF28DAB9ADE}"/>
              </a:ext>
            </a:extLst>
          </p:cNvPr>
          <p:cNvGrpSpPr/>
          <p:nvPr/>
        </p:nvGrpSpPr>
        <p:grpSpPr>
          <a:xfrm>
            <a:off x="6211065" y="3234717"/>
            <a:ext cx="2443236" cy="749665"/>
            <a:chOff x="3379996" y="3672000"/>
            <a:chExt cx="2443236" cy="749665"/>
          </a:xfrm>
        </p:grpSpPr>
        <p:sp>
          <p:nvSpPr>
            <p:cNvPr id="23" name="Retângulo Arredondado 22">
              <a:extLst>
                <a:ext uri="{FF2B5EF4-FFF2-40B4-BE49-F238E27FC236}">
                  <a16:creationId xmlns:a16="http://schemas.microsoft.com/office/drawing/2014/main" id="{FA6C1E91-6B2E-614D-9CB8-B3D2CB97721D}"/>
                </a:ext>
              </a:extLst>
            </p:cNvPr>
            <p:cNvSpPr/>
            <p:nvPr/>
          </p:nvSpPr>
          <p:spPr>
            <a:xfrm>
              <a:off x="3379996" y="3689734"/>
              <a:ext cx="2443236" cy="727634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solidFill>
                <a:schemeClr val="accent4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pc="300">
                <a:latin typeface="Abadi MT Condensed Light" panose="020B0306030101010103" pitchFamily="34" charset="77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9666F02D-6BFF-BB40-96AE-67C63D78C66D}"/>
                </a:ext>
              </a:extLst>
            </p:cNvPr>
            <p:cNvSpPr txBox="1"/>
            <p:nvPr/>
          </p:nvSpPr>
          <p:spPr>
            <a:xfrm>
              <a:off x="3491880" y="3672000"/>
              <a:ext cx="59266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 err="1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Scl</a:t>
              </a:r>
              <a:endParaRPr lang="pt-BR" spc="300" dirty="0">
                <a:latin typeface="Abadi MT Condensed Light" panose="020B0306030101010103" pitchFamily="34" charset="77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58B86F0E-69C0-1E4B-8442-178641BB7557}"/>
                </a:ext>
              </a:extLst>
            </p:cNvPr>
            <p:cNvSpPr txBox="1"/>
            <p:nvPr/>
          </p:nvSpPr>
          <p:spPr>
            <a:xfrm>
              <a:off x="4220701" y="3672000"/>
              <a:ext cx="9060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 err="1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Mode</a:t>
              </a:r>
              <a:endParaRPr lang="pt-BR" spc="300" dirty="0">
                <a:latin typeface="Abadi MT Condensed Light" panose="020B0306030101010103" pitchFamily="34" charset="77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33AAA26C-6D4F-634C-BF48-2FE2F3F79407}"/>
                </a:ext>
              </a:extLst>
            </p:cNvPr>
            <p:cNvSpPr txBox="1"/>
            <p:nvPr/>
          </p:nvSpPr>
          <p:spPr>
            <a:xfrm>
              <a:off x="5148932" y="3672000"/>
              <a:ext cx="53732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 err="1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All</a:t>
              </a:r>
              <a:endParaRPr lang="pt-BR" spc="300" dirty="0">
                <a:latin typeface="Abadi MT Condensed Light" panose="020B0306030101010103" pitchFamily="34" charset="77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2A82E453-28B5-FC49-9B26-335F8EF49C09}"/>
                </a:ext>
              </a:extLst>
            </p:cNvPr>
            <p:cNvSpPr txBox="1"/>
            <p:nvPr/>
          </p:nvSpPr>
          <p:spPr>
            <a:xfrm>
              <a:off x="3602999" y="396000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1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A2A63FF5-4E0C-EB4B-8128-F9849E457E07}"/>
                </a:ext>
              </a:extLst>
            </p:cNvPr>
            <p:cNvSpPr txBox="1"/>
            <p:nvPr/>
          </p:nvSpPr>
          <p:spPr>
            <a:xfrm>
              <a:off x="4492508" y="396000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2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00C9FA3D-0CFB-A341-890A-89EC49396C48}"/>
                </a:ext>
              </a:extLst>
            </p:cNvPr>
            <p:cNvSpPr txBox="1"/>
            <p:nvPr/>
          </p:nvSpPr>
          <p:spPr>
            <a:xfrm>
              <a:off x="5259741" y="396000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3</a:t>
              </a:r>
            </a:p>
          </p:txBody>
        </p:sp>
      </p:grpSp>
      <p:sp>
        <p:nvSpPr>
          <p:cNvPr id="41" name="Rectangle 5">
            <a:extLst>
              <a:ext uri="{FF2B5EF4-FFF2-40B4-BE49-F238E27FC236}">
                <a16:creationId xmlns:a16="http://schemas.microsoft.com/office/drawing/2014/main" id="{EE560D28-A6E5-F44B-9DE3-0E6FD2923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4544" y="4005064"/>
            <a:ext cx="781635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pt-BR" altLang="pt-BR" sz="2000" dirty="0">
                <a:solidFill>
                  <a:srgbClr val="000000"/>
                </a:solidFill>
              </a:rPr>
              <a:t>Como queremos limpar TODAS AS MEMÓRIAS, devemos teclar 3. Aparecerá no display:</a:t>
            </a: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id="{15A911B0-29E9-2045-878A-975E86094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8657" y="4725144"/>
            <a:ext cx="3695957" cy="646331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 eaLnBrk="0" hangingPunct="0"/>
            <a:r>
              <a:rPr lang="pt-BR" altLang="pt-BR" sz="1800" dirty="0">
                <a:solidFill>
                  <a:srgbClr val="000000"/>
                </a:solidFill>
              </a:rPr>
              <a:t> As memórias ainda não estão limpas, você deve clicar no sinal de igual</a:t>
            </a:r>
          </a:p>
        </p:txBody>
      </p: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03C07F71-3A36-D44F-BA58-D63AA0C058D7}"/>
              </a:ext>
            </a:extLst>
          </p:cNvPr>
          <p:cNvGrpSpPr/>
          <p:nvPr/>
        </p:nvGrpSpPr>
        <p:grpSpPr>
          <a:xfrm>
            <a:off x="4883536" y="4725145"/>
            <a:ext cx="2443236" cy="749665"/>
            <a:chOff x="3379996" y="3672000"/>
            <a:chExt cx="2443236" cy="749665"/>
          </a:xfrm>
        </p:grpSpPr>
        <p:sp>
          <p:nvSpPr>
            <p:cNvPr id="47" name="Retângulo Arredondado 46">
              <a:extLst>
                <a:ext uri="{FF2B5EF4-FFF2-40B4-BE49-F238E27FC236}">
                  <a16:creationId xmlns:a16="http://schemas.microsoft.com/office/drawing/2014/main" id="{1321FC47-0B53-CD45-86DC-819F90D91C06}"/>
                </a:ext>
              </a:extLst>
            </p:cNvPr>
            <p:cNvSpPr/>
            <p:nvPr/>
          </p:nvSpPr>
          <p:spPr>
            <a:xfrm>
              <a:off x="3379996" y="3689734"/>
              <a:ext cx="2443236" cy="727634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solidFill>
                <a:schemeClr val="accent4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pc="300">
                <a:latin typeface="Abadi MT Condensed Light" panose="020B0306030101010103" pitchFamily="34" charset="77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23013B3A-EB5B-C04B-9426-339EA8BA583F}"/>
                </a:ext>
              </a:extLst>
            </p:cNvPr>
            <p:cNvSpPr txBox="1"/>
            <p:nvPr/>
          </p:nvSpPr>
          <p:spPr>
            <a:xfrm>
              <a:off x="3491880" y="3672000"/>
              <a:ext cx="1411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Reset </a:t>
              </a:r>
              <a:r>
                <a:rPr lang="pt-BR" spc="300" dirty="0" err="1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All</a:t>
              </a:r>
              <a:endParaRPr lang="pt-BR" spc="300" dirty="0">
                <a:latin typeface="Abadi MT Condensed Light" panose="020B0306030101010103" pitchFamily="34" charset="77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A3DBE71E-62E5-CF4E-BA2E-64A8E76E33AB}"/>
                </a:ext>
              </a:extLst>
            </p:cNvPr>
            <p:cNvSpPr txBox="1"/>
            <p:nvPr/>
          </p:nvSpPr>
          <p:spPr>
            <a:xfrm>
              <a:off x="5259741" y="396000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0</a:t>
              </a:r>
            </a:p>
          </p:txBody>
        </p:sp>
      </p:grpSp>
      <p:grpSp>
        <p:nvGrpSpPr>
          <p:cNvPr id="54" name="Agrupar 53">
            <a:extLst>
              <a:ext uri="{FF2B5EF4-FFF2-40B4-BE49-F238E27FC236}">
                <a16:creationId xmlns:a16="http://schemas.microsoft.com/office/drawing/2014/main" id="{415CF5F5-F2AD-6041-8092-8574F03B79F8}"/>
              </a:ext>
            </a:extLst>
          </p:cNvPr>
          <p:cNvGrpSpPr/>
          <p:nvPr/>
        </p:nvGrpSpPr>
        <p:grpSpPr>
          <a:xfrm>
            <a:off x="6136389" y="5625874"/>
            <a:ext cx="2443236" cy="749665"/>
            <a:chOff x="3379996" y="3672000"/>
            <a:chExt cx="2443236" cy="749665"/>
          </a:xfrm>
        </p:grpSpPr>
        <p:sp>
          <p:nvSpPr>
            <p:cNvPr id="55" name="Retângulo Arredondado 54">
              <a:extLst>
                <a:ext uri="{FF2B5EF4-FFF2-40B4-BE49-F238E27FC236}">
                  <a16:creationId xmlns:a16="http://schemas.microsoft.com/office/drawing/2014/main" id="{3EE80151-B91B-5048-9219-4B166486C319}"/>
                </a:ext>
              </a:extLst>
            </p:cNvPr>
            <p:cNvSpPr/>
            <p:nvPr/>
          </p:nvSpPr>
          <p:spPr>
            <a:xfrm>
              <a:off x="3379996" y="3689734"/>
              <a:ext cx="2443236" cy="727634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solidFill>
                <a:schemeClr val="accent4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pc="300">
                <a:latin typeface="Abadi MT Condensed Light" panose="020B0306030101010103" pitchFamily="34" charset="77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0456432E-C451-9E4B-92A1-6C51DEC3BA4E}"/>
                </a:ext>
              </a:extLst>
            </p:cNvPr>
            <p:cNvSpPr txBox="1"/>
            <p:nvPr/>
          </p:nvSpPr>
          <p:spPr>
            <a:xfrm>
              <a:off x="3491880" y="3672000"/>
              <a:ext cx="14114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Reset </a:t>
              </a:r>
              <a:r>
                <a:rPr lang="pt-BR" spc="300" dirty="0" err="1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All</a:t>
              </a:r>
              <a:endParaRPr lang="pt-BR" spc="300" dirty="0">
                <a:latin typeface="Abadi MT Condensed Light" panose="020B0306030101010103" pitchFamily="34" charset="77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0275BBB9-65EF-7C48-81BC-653AAF7DCF47}"/>
                </a:ext>
              </a:extLst>
            </p:cNvPr>
            <p:cNvSpPr txBox="1"/>
            <p:nvPr/>
          </p:nvSpPr>
          <p:spPr>
            <a:xfrm>
              <a:off x="3708718" y="3960000"/>
              <a:ext cx="19351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--------------</a:t>
              </a:r>
            </a:p>
          </p:txBody>
        </p:sp>
      </p:grpSp>
      <p:sp>
        <p:nvSpPr>
          <p:cNvPr id="33" name="Retângulo 32">
            <a:extLst>
              <a:ext uri="{FF2B5EF4-FFF2-40B4-BE49-F238E27FC236}">
                <a16:creationId xmlns:a16="http://schemas.microsoft.com/office/drawing/2014/main" id="{3E530D23-B954-5146-AF32-4235C88726A6}"/>
              </a:ext>
            </a:extLst>
          </p:cNvPr>
          <p:cNvSpPr/>
          <p:nvPr/>
        </p:nvSpPr>
        <p:spPr>
          <a:xfrm>
            <a:off x="551384" y="571727"/>
            <a:ext cx="97728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Análise Gráfica </a:t>
            </a:r>
            <a:r>
              <a:rPr lang="pt-BR" i="1" dirty="0"/>
              <a:t>– </a:t>
            </a:r>
            <a:r>
              <a:rPr lang="pt-BR" i="1" dirty="0">
                <a:solidFill>
                  <a:srgbClr val="00B050"/>
                </a:solidFill>
              </a:rPr>
              <a:t>Métodos dos Mínimos Quadrados </a:t>
            </a:r>
            <a:r>
              <a:rPr lang="pt-BR" i="1" dirty="0"/>
              <a:t>– </a:t>
            </a:r>
            <a:r>
              <a:rPr lang="pt-BR" i="1" dirty="0">
                <a:solidFill>
                  <a:schemeClr val="accent4">
                    <a:lumMod val="75000"/>
                  </a:schemeClr>
                </a:solidFill>
              </a:rPr>
              <a:t>Calculadora</a:t>
            </a:r>
          </a:p>
        </p:txBody>
      </p:sp>
    </p:spTree>
    <p:extLst>
      <p:ext uri="{BB962C8B-B14F-4D97-AF65-F5344CB8AC3E}">
        <p14:creationId xmlns:p14="http://schemas.microsoft.com/office/powerpoint/2010/main" val="4018654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21" grpId="0" animBg="1"/>
      <p:bldP spid="22" grpId="0"/>
      <p:bldP spid="41" grpId="0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Revisão</a:t>
            </a:r>
            <a:r>
              <a:rPr lang="fr-FR" dirty="0"/>
              <a:t> </a:t>
            </a:r>
            <a:r>
              <a:rPr lang="fr-FR" dirty="0" err="1"/>
              <a:t>Propagação</a:t>
            </a:r>
            <a:r>
              <a:rPr lang="fr-FR" dirty="0"/>
              <a:t> de </a:t>
            </a:r>
            <a:r>
              <a:rPr lang="fr-FR" dirty="0" err="1"/>
              <a:t>Incerteza</a:t>
            </a:r>
            <a:endParaRPr lang="fr-FR" dirty="0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9ABFA3-0F52-1843-A580-6E312B69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690C7-F864-7348-9290-49ADBDB6ACF0}" type="datetime1">
              <a:rPr lang="pt-BR" smtClean="0"/>
              <a:t>12/04/2022</a:t>
            </a:fld>
            <a:endParaRPr lang="fr-F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C925080-F6FB-F248-BAF6-7A121249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F4000C5-3924-F344-AE3B-44A08B65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0F6E-BE5E-46B8-A387-8FA93C3C9AF4}" type="slidenum">
              <a:rPr lang="fr-FR" smtClean="0"/>
              <a:pPr/>
              <a:t>3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2F0B64C-814F-F649-88F4-5A51065FA2A5}"/>
                  </a:ext>
                </a:extLst>
              </p:cNvPr>
              <p:cNvSpPr txBox="1"/>
              <p:nvPr/>
            </p:nvSpPr>
            <p:spPr>
              <a:xfrm>
                <a:off x="4633827" y="3292486"/>
                <a:ext cx="362036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15,54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±0,02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𝑚𝑚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62F0B64C-814F-F649-88F4-5A51065FA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827" y="3292486"/>
                <a:ext cx="3620364" cy="461665"/>
              </a:xfrm>
              <a:prstGeom prst="rect">
                <a:avLst/>
              </a:prstGeom>
              <a:blipFill>
                <a:blip r:embed="rId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861BDEF-6C5B-754F-BE56-067641814E1F}"/>
                  </a:ext>
                </a:extLst>
              </p:cNvPr>
              <p:cNvSpPr txBox="1"/>
              <p:nvPr/>
            </p:nvSpPr>
            <p:spPr>
              <a:xfrm>
                <a:off x="590240" y="4056314"/>
                <a:ext cx="1964359" cy="6940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1861BDEF-6C5B-754F-BE56-067641814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40" y="4056314"/>
                <a:ext cx="1964359" cy="694036"/>
              </a:xfrm>
              <a:prstGeom prst="rect">
                <a:avLst/>
              </a:prstGeom>
              <a:blipFill>
                <a:blip r:embed="rId3"/>
                <a:stretch>
                  <a:fillRect b="-163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91553F2-07A7-534D-874C-26355AD770A9}"/>
                  </a:ext>
                </a:extLst>
              </p:cNvPr>
              <p:cNvSpPr txBox="1"/>
              <p:nvPr/>
            </p:nvSpPr>
            <p:spPr>
              <a:xfrm>
                <a:off x="5327697" y="4049930"/>
                <a:ext cx="6274063" cy="71115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pt-BR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pt-B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pt-BR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r>
                                    <a:rPr lang="pt-B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  <m:r>
                            <a:rPr lang="pt-BR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  <m:f>
                                <m:fPr>
                                  <m:ctrlPr>
                                    <a:rPr lang="pt-B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pt-BR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Δ</m:t>
                                  </m:r>
                                  <m:r>
                                    <a:rPr lang="pt-B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num>
                                <m:den>
                                  <m:r>
                                    <a:rPr lang="pt-BR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pt-BR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=0,05097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CaixaDeTexto 14">
                <a:extLst>
                  <a:ext uri="{FF2B5EF4-FFF2-40B4-BE49-F238E27FC236}">
                    <a16:creationId xmlns:a16="http://schemas.microsoft.com/office/drawing/2014/main" id="{391553F2-07A7-534D-874C-26355AD770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7697" y="4049930"/>
                <a:ext cx="6274063" cy="711157"/>
              </a:xfrm>
              <a:prstGeom prst="rect">
                <a:avLst/>
              </a:prstGeom>
              <a:blipFill>
                <a:blip r:embed="rId4"/>
                <a:stretch>
                  <a:fillRect t="-1754" b="-122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E951DF4-C5F2-1B46-8223-48DDC74D3606}"/>
                  </a:ext>
                </a:extLst>
              </p:cNvPr>
              <p:cNvSpPr txBox="1"/>
              <p:nvPr/>
            </p:nvSpPr>
            <p:spPr>
              <a:xfrm>
                <a:off x="4137302" y="5879479"/>
                <a:ext cx="3915023" cy="6326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pt-BR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7,74</m:t>
                          </m:r>
                          <m:r>
                            <a:rPr lang="pt-BR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±</m:t>
                          </m:r>
                          <m:r>
                            <a:rPr lang="pt-BR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0,05</m:t>
                          </m:r>
                        </m:e>
                      </m:d>
                      <m:f>
                        <m:fPr>
                          <m:ctrlPr>
                            <a:rPr lang="pt-BR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r>
                            <a:rPr lang="pt-BR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pt-BR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pt-BR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pt-BR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3E951DF4-C5F2-1B46-8223-48DDC74D3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7302" y="5879479"/>
                <a:ext cx="3915023" cy="632674"/>
              </a:xfrm>
              <a:prstGeom prst="rect">
                <a:avLst/>
              </a:prstGeom>
              <a:blipFill>
                <a:blip r:embed="rId5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D866025-016D-0742-970A-A64AC64559B7}"/>
                  </a:ext>
                </a:extLst>
              </p:cNvPr>
              <p:cNvSpPr txBox="1"/>
              <p:nvPr/>
            </p:nvSpPr>
            <p:spPr>
              <a:xfrm>
                <a:off x="479377" y="3651269"/>
                <a:ext cx="58239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>
                    <a:solidFill>
                      <a:srgbClr val="FF0000"/>
                    </a:solidFill>
                  </a:rPr>
                  <a:t>Grandeza física indireta: Densidade (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pt-BR" dirty="0">
                    <a:solidFill>
                      <a:srgbClr val="FF0000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9D866025-016D-0742-970A-A64AC6455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7" y="3651269"/>
                <a:ext cx="5823900" cy="461665"/>
              </a:xfrm>
              <a:prstGeom prst="rect">
                <a:avLst/>
              </a:prstGeom>
              <a:blipFill>
                <a:blip r:embed="rId6"/>
                <a:stretch>
                  <a:fillRect l="-1522" t="-10811" b="-324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ixaDeTexto 18">
            <a:extLst>
              <a:ext uri="{FF2B5EF4-FFF2-40B4-BE49-F238E27FC236}">
                <a16:creationId xmlns:a16="http://schemas.microsoft.com/office/drawing/2014/main" id="{8A4DA3AC-FA00-674D-8F0E-6DDD034576D1}"/>
              </a:ext>
            </a:extLst>
          </p:cNvPr>
          <p:cNvSpPr txBox="1"/>
          <p:nvPr/>
        </p:nvSpPr>
        <p:spPr>
          <a:xfrm>
            <a:off x="479376" y="4842979"/>
            <a:ext cx="112332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2 - Pergunta: é resposta final?</a:t>
            </a:r>
          </a:p>
          <a:p>
            <a:pPr algn="just"/>
            <a:r>
              <a:rPr lang="pt-BR" b="1" u="sng" dirty="0" err="1">
                <a:solidFill>
                  <a:srgbClr val="FF0000"/>
                </a:solidFill>
              </a:rPr>
              <a:t>R</a:t>
            </a:r>
            <a:r>
              <a:rPr lang="pt-BR" b="1" u="sng" dirty="0">
                <a:solidFill>
                  <a:srgbClr val="FF0000"/>
                </a:solidFill>
              </a:rPr>
              <a:t>: </a:t>
            </a:r>
            <a:r>
              <a:rPr lang="pt-BR" dirty="0">
                <a:solidFill>
                  <a:srgbClr val="FF0000"/>
                </a:solidFill>
              </a:rPr>
              <a:t>Se sim, aplique a regra acima</a:t>
            </a:r>
            <a:r>
              <a:rPr lang="pt-BR" b="1" dirty="0">
                <a:solidFill>
                  <a:srgbClr val="FF0000"/>
                </a:solidFill>
              </a:rPr>
              <a:t>. </a:t>
            </a:r>
            <a:r>
              <a:rPr lang="pt-BR" u="sng" dirty="0">
                <a:solidFill>
                  <a:srgbClr val="FF0000"/>
                </a:solidFill>
              </a:rPr>
              <a:t>Caso contrário, trabalhe com 3 </a:t>
            </a:r>
            <a:r>
              <a:rPr lang="pt-BR" u="sng" dirty="0" err="1">
                <a:solidFill>
                  <a:srgbClr val="FF0000"/>
                </a:solidFill>
              </a:rPr>
              <a:t>sigs</a:t>
            </a:r>
            <a:r>
              <a:rPr lang="pt-BR" u="sng" dirty="0">
                <a:solidFill>
                  <a:srgbClr val="FF0000"/>
                </a:solidFill>
              </a:rPr>
              <a:t>. na incerteza.</a:t>
            </a:r>
            <a:r>
              <a:rPr lang="pt-BR" dirty="0"/>
              <a:t> Aqui é considerado resposta final e, portanto, fica: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F0E2F3FD-FDD2-594F-89D7-DA89DBD5E74B}"/>
                  </a:ext>
                </a:extLst>
              </p:cNvPr>
              <p:cNvSpPr/>
              <p:nvPr/>
            </p:nvSpPr>
            <p:spPr>
              <a:xfrm>
                <a:off x="2324054" y="4083951"/>
                <a:ext cx="3003643" cy="7250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=7,739287489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num>
                        <m:den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𝑐𝑚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Retângulo 2">
                <a:extLst>
                  <a:ext uri="{FF2B5EF4-FFF2-40B4-BE49-F238E27FC236}">
                    <a16:creationId xmlns:a16="http://schemas.microsoft.com/office/drawing/2014/main" id="{F0E2F3FD-FDD2-594F-89D7-DA89DBD5E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054" y="4083951"/>
                <a:ext cx="3003643" cy="725007"/>
              </a:xfrm>
              <a:prstGeom prst="rect">
                <a:avLst/>
              </a:prstGeom>
              <a:blipFill>
                <a:blip r:embed="rId7"/>
                <a:stretch>
                  <a:fillRect b="-34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F701F3F-A165-9544-8E49-C9BCD716B3B6}"/>
                  </a:ext>
                </a:extLst>
              </p:cNvPr>
              <p:cNvSpPr txBox="1"/>
              <p:nvPr/>
            </p:nvSpPr>
            <p:spPr>
              <a:xfrm>
                <a:off x="479376" y="642001"/>
                <a:ext cx="1123324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dirty="0">
                    <a:sym typeface="Wingdings" panose="05000000000000000000" pitchFamily="2" charset="2"/>
                  </a:rPr>
                  <a:t>Determinação da densidade de uma esfera metálica de aço. As doze medidas da grandeza diâmetro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</m:oMath>
                </a14:m>
                <a:r>
                  <a:rPr lang="pt-BR" dirty="0">
                    <a:sym typeface="Wingdings" panose="05000000000000000000" pitchFamily="2" charset="2"/>
                  </a:rPr>
                  <a:t> (</a:t>
                </a:r>
                <a:r>
                  <a:rPr lang="pt-BR" dirty="0" err="1">
                    <a:sym typeface="Wingdings" panose="05000000000000000000" pitchFamily="2" charset="2"/>
                  </a:rPr>
                  <a:t>d</a:t>
                </a:r>
                <a:r>
                  <a:rPr lang="pt-BR" dirty="0">
                    <a:sym typeface="Wingdings" panose="05000000000000000000" pitchFamily="2" charset="2"/>
                  </a:rPr>
                  <a:t>), com micrômetro </a:t>
                </a:r>
                <a:r>
                  <a:rPr lang="pt-BR" i="1" dirty="0" err="1">
                    <a:sym typeface="Wingdings" panose="05000000000000000000" pitchFamily="2" charset="2"/>
                  </a:rPr>
                  <a:t>Starret</a:t>
                </a:r>
                <a:r>
                  <a:rPr lang="pt-BR" i="1" dirty="0">
                    <a:sym typeface="Wingdings" panose="05000000000000000000" pitchFamily="2" charset="2"/>
                  </a:rPr>
                  <a:t> </a:t>
                </a:r>
                <a:r>
                  <a:rPr lang="pt-BR" dirty="0"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𝑝𝑟𝑒𝑐𝑖𝑠</m:t>
                    </m:r>
                    <m:r>
                      <a:rPr lang="pt-BR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ã</m:t>
                    </m:r>
                    <m:r>
                      <a:rPr lang="pt-BR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𝑜</m:t>
                    </m:r>
                    <m:r>
                      <a:rPr lang="pt-BR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± 0,01 </m:t>
                    </m:r>
                    <m:r>
                      <a:rPr lang="pt-BR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𝑚𝑚</m:t>
                    </m:r>
                  </m:oMath>
                </a14:m>
                <a:r>
                  <a:rPr lang="pt-BR" dirty="0">
                    <a:sym typeface="Wingdings" panose="05000000000000000000" pitchFamily="2" charset="2"/>
                  </a:rPr>
                  <a:t>), estão apresentadas na Tabela 1. A grandeza massa (</a:t>
                </a:r>
                <a:r>
                  <a:rPr lang="pt-BR" i="1" dirty="0">
                    <a:sym typeface="Wingdings" panose="05000000000000000000" pitchFamily="2" charset="2"/>
                  </a:rPr>
                  <a:t>M</a:t>
                </a:r>
                <a:r>
                  <a:rPr lang="pt-BR" dirty="0">
                    <a:sym typeface="Wingdings" panose="05000000000000000000" pitchFamily="2" charset="2"/>
                  </a:rPr>
                  <a:t>) da esfera, media em uma balança digital, é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</m:t>
                    </m:r>
                    <m:r>
                      <a:rPr lang="pt-BR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=(15,2±0,1) 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8F701F3F-A165-9544-8E49-C9BCD716B3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642001"/>
                <a:ext cx="11233247" cy="1569660"/>
              </a:xfrm>
              <a:prstGeom prst="rect">
                <a:avLst/>
              </a:prstGeom>
              <a:blipFill>
                <a:blip r:embed="rId8"/>
                <a:stretch>
                  <a:fillRect l="-790" t="-3200" r="-790" b="-56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8" name="Tabela 17">
                <a:extLst>
                  <a:ext uri="{FF2B5EF4-FFF2-40B4-BE49-F238E27FC236}">
                    <a16:creationId xmlns:a16="http://schemas.microsoft.com/office/drawing/2014/main" id="{BD43206E-7D98-E146-8BBA-A041603ECC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2643"/>
                  </p:ext>
                </p:extLst>
              </p:nvPr>
            </p:nvGraphicFramePr>
            <p:xfrm>
              <a:off x="1919537" y="2454737"/>
              <a:ext cx="8368281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9161">
                      <a:extLst>
                        <a:ext uri="{9D8B030D-6E8A-4147-A177-3AD203B41FA5}">
                          <a16:colId xmlns:a16="http://schemas.microsoft.com/office/drawing/2014/main" val="3963144898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4165533009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3552345171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325186880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2950979382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1063988041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3764143540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3621862890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2655423202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1269367120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2430019691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241803560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2379456849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medida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828173847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pt-BR" sz="1600" b="0" i="1" baseline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pt-BR" sz="16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(</a:t>
                          </a:r>
                          <a:r>
                            <a:rPr lang="pt-BR" sz="1600" i="1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mm</a:t>
                          </a:r>
                          <a:r>
                            <a:rPr lang="pt-BR" sz="16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pt-BR" sz="16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15,54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15,52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15,55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15,54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15,57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15,51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15,56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15,51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15,55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15,54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15,53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15,53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67901934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8" name="Tabela 17">
                <a:extLst>
                  <a:ext uri="{FF2B5EF4-FFF2-40B4-BE49-F238E27FC236}">
                    <a16:creationId xmlns:a16="http://schemas.microsoft.com/office/drawing/2014/main" id="{BD43206E-7D98-E146-8BBA-A041603ECC8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62643"/>
                  </p:ext>
                </p:extLst>
              </p:nvPr>
            </p:nvGraphicFramePr>
            <p:xfrm>
              <a:off x="1919537" y="2454737"/>
              <a:ext cx="8368281" cy="792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9161">
                      <a:extLst>
                        <a:ext uri="{9D8B030D-6E8A-4147-A177-3AD203B41FA5}">
                          <a16:colId xmlns:a16="http://schemas.microsoft.com/office/drawing/2014/main" val="3963144898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4165533009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3552345171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325186880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2950979382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1063988041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3764143540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3621862890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2655423202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1269367120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2430019691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241803560"/>
                        </a:ext>
                      </a:extLst>
                    </a:gridCol>
                    <a:gridCol w="630760">
                      <a:extLst>
                        <a:ext uri="{9D8B030D-6E8A-4147-A177-3AD203B41FA5}">
                          <a16:colId xmlns:a16="http://schemas.microsoft.com/office/drawing/2014/main" val="2379456849"/>
                        </a:ext>
                      </a:extLst>
                    </a:gridCol>
                  </a:tblGrid>
                  <a:tr h="312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medida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11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828173847"/>
                      </a:ext>
                    </a:extLst>
                  </a:tr>
                  <a:tr h="48006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34290" marB="34290" anchor="ctr">
                        <a:blipFill>
                          <a:blip r:embed="rId9"/>
                          <a:stretch>
                            <a:fillRect l="-1587" t="-71053" r="-950794" b="-2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15,54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15,52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15,55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15,54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15,57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15,51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15,56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15,51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15,55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15,54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15,53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6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15,53</a:t>
                          </a: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267901934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0" name="CaixaDeTexto 19">
            <a:extLst>
              <a:ext uri="{FF2B5EF4-FFF2-40B4-BE49-F238E27FC236}">
                <a16:creationId xmlns:a16="http://schemas.microsoft.com/office/drawing/2014/main" id="{4F71401E-56AC-FF44-99B1-0565E0C16A90}"/>
              </a:ext>
            </a:extLst>
          </p:cNvPr>
          <p:cNvSpPr txBox="1"/>
          <p:nvPr/>
        </p:nvSpPr>
        <p:spPr>
          <a:xfrm>
            <a:off x="1951218" y="2187900"/>
            <a:ext cx="7059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/>
              <a:t>Tabela 1- Dados das medidas do diâmetro ”</a:t>
            </a:r>
            <a:r>
              <a:rPr lang="pt-BR" sz="1600" i="1" dirty="0" err="1"/>
              <a:t>d</a:t>
            </a:r>
            <a:r>
              <a:rPr lang="pt-BR" sz="1600" dirty="0"/>
              <a:t>” da esfera em 12 diferentes posições.</a:t>
            </a:r>
          </a:p>
        </p:txBody>
      </p:sp>
    </p:spTree>
    <p:extLst>
      <p:ext uri="{BB962C8B-B14F-4D97-AF65-F5344CB8AC3E}">
        <p14:creationId xmlns:p14="http://schemas.microsoft.com/office/powerpoint/2010/main" val="92372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8" grpId="0"/>
      <p:bldP spid="19" grpId="0" uiExpand="1" build="p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1E815-6EA6-DA43-9D25-1995E5670F87}" type="datetime1">
              <a:rPr lang="pt-BR" smtClean="0"/>
              <a:t>12/04/2022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1223687" name="Rectangle 7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223689" name="Rectangle 9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F02C6E-A883-1945-9C75-D0D43214A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257" t="10176" r="27983" b="8861"/>
          <a:stretch/>
        </p:blipFill>
        <p:spPr>
          <a:xfrm>
            <a:off x="537329" y="1225998"/>
            <a:ext cx="2885517" cy="5219319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BF7AD51D-4279-7141-BE35-3DE82A58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294602"/>
            <a:ext cx="5953729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altLang="pt-BR" b="1" dirty="0">
                <a:solidFill>
                  <a:srgbClr val="000000"/>
                </a:solidFill>
                <a:ea typeface="Times New Roman" panose="02020603050405020304" pitchFamily="18" charset="0"/>
              </a:rPr>
              <a:t>2º passo</a:t>
            </a:r>
            <a:r>
              <a:rPr lang="pt-BR" altLang="pt-BR" dirty="0">
                <a:solidFill>
                  <a:srgbClr val="000000"/>
                </a:solidFill>
                <a:ea typeface="Times New Roman" panose="02020603050405020304" pitchFamily="18" charset="0"/>
              </a:rPr>
              <a:t> – Entrando modo Regressão Linear</a:t>
            </a:r>
            <a:endParaRPr lang="pt-BR" altLang="pt-BR" dirty="0"/>
          </a:p>
        </p:txBody>
      </p:sp>
      <p:sp>
        <p:nvSpPr>
          <p:cNvPr id="7" name="Seta para a Direita 6">
            <a:extLst>
              <a:ext uri="{FF2B5EF4-FFF2-40B4-BE49-F238E27FC236}">
                <a16:creationId xmlns:a16="http://schemas.microsoft.com/office/drawing/2014/main" id="{E5AE2591-F34E-704F-BA62-EDEF2B8CC88D}"/>
              </a:ext>
            </a:extLst>
          </p:cNvPr>
          <p:cNvSpPr/>
          <p:nvPr/>
        </p:nvSpPr>
        <p:spPr>
          <a:xfrm>
            <a:off x="6465111" y="2196277"/>
            <a:ext cx="504056" cy="24226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Arredondado 20">
            <a:extLst>
              <a:ext uri="{FF2B5EF4-FFF2-40B4-BE49-F238E27FC236}">
                <a16:creationId xmlns:a16="http://schemas.microsoft.com/office/drawing/2014/main" id="{3BE618FD-EA11-F542-BFDC-D6692E3F1C56}"/>
              </a:ext>
            </a:extLst>
          </p:cNvPr>
          <p:cNvSpPr/>
          <p:nvPr/>
        </p:nvSpPr>
        <p:spPr>
          <a:xfrm>
            <a:off x="5027140" y="2122004"/>
            <a:ext cx="1217924" cy="432048"/>
          </a:xfrm>
          <a:prstGeom prst="roundRect">
            <a:avLst>
              <a:gd name="adj" fmla="val 40778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/>
              <a:t>Mode</a:t>
            </a:r>
            <a:endParaRPr lang="pt-BR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90B0C84D-3F12-F44F-9905-2B6E63C3AD3E}"/>
              </a:ext>
            </a:extLst>
          </p:cNvPr>
          <p:cNvSpPr/>
          <p:nvPr/>
        </p:nvSpPr>
        <p:spPr>
          <a:xfrm>
            <a:off x="4038599" y="2996952"/>
            <a:ext cx="761607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pt-BR" altLang="pt-BR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Tecle agora no teclado numérico, o número 3 (</a:t>
            </a:r>
            <a:r>
              <a:rPr lang="pt-BR" sz="2000" spc="300" dirty="0" err="1">
                <a:latin typeface="Abadi MT Condensed Light" panose="020B0306030101010103" pitchFamily="34" charset="77"/>
                <a:ea typeface="Cambria Math" panose="02040503050406030204" pitchFamily="18" charset="0"/>
                <a:cs typeface="Abadi" panose="020F0502020204030204" pitchFamily="34" charset="0"/>
              </a:rPr>
              <a:t>Reg</a:t>
            </a:r>
            <a:r>
              <a:rPr lang="pt-BR" altLang="pt-BR" sz="2000" dirty="0">
                <a:solidFill>
                  <a:srgbClr val="000000"/>
                </a:solidFill>
                <a:ea typeface="Times New Roman" panose="02020603050405020304" pitchFamily="18" charset="0"/>
              </a:rPr>
              <a:t>) (de regressão), aparecerá no display</a:t>
            </a:r>
            <a:endParaRPr lang="pt-BR" altLang="pt-BR" sz="2000" dirty="0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9235A9F1-61B5-D446-84B2-3DF28DAB9ADE}"/>
              </a:ext>
            </a:extLst>
          </p:cNvPr>
          <p:cNvGrpSpPr/>
          <p:nvPr/>
        </p:nvGrpSpPr>
        <p:grpSpPr>
          <a:xfrm>
            <a:off x="7026728" y="1988841"/>
            <a:ext cx="2443236" cy="749499"/>
            <a:chOff x="3379996" y="3672166"/>
            <a:chExt cx="2443236" cy="749499"/>
          </a:xfrm>
        </p:grpSpPr>
        <p:sp>
          <p:nvSpPr>
            <p:cNvPr id="23" name="Retângulo Arredondado 22">
              <a:extLst>
                <a:ext uri="{FF2B5EF4-FFF2-40B4-BE49-F238E27FC236}">
                  <a16:creationId xmlns:a16="http://schemas.microsoft.com/office/drawing/2014/main" id="{FA6C1E91-6B2E-614D-9CB8-B3D2CB97721D}"/>
                </a:ext>
              </a:extLst>
            </p:cNvPr>
            <p:cNvSpPr/>
            <p:nvPr/>
          </p:nvSpPr>
          <p:spPr>
            <a:xfrm>
              <a:off x="3379996" y="3689734"/>
              <a:ext cx="2443236" cy="727634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solidFill>
                <a:schemeClr val="accent4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pc="300">
                <a:latin typeface="Abadi MT Condensed Light" panose="020B0306030101010103" pitchFamily="34" charset="77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9666F02D-6BFF-BB40-96AE-67C63D78C66D}"/>
                </a:ext>
              </a:extLst>
            </p:cNvPr>
            <p:cNvSpPr txBox="1"/>
            <p:nvPr/>
          </p:nvSpPr>
          <p:spPr>
            <a:xfrm>
              <a:off x="3438284" y="3672166"/>
              <a:ext cx="9124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 err="1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Comp</a:t>
              </a:r>
              <a:endParaRPr lang="pt-BR" spc="300" dirty="0">
                <a:latin typeface="Abadi MT Condensed Light" panose="020B0306030101010103" pitchFamily="34" charset="77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58B86F0E-69C0-1E4B-8442-178641BB7557}"/>
                </a:ext>
              </a:extLst>
            </p:cNvPr>
            <p:cNvSpPr txBox="1"/>
            <p:nvPr/>
          </p:nvSpPr>
          <p:spPr>
            <a:xfrm>
              <a:off x="4441557" y="3672166"/>
              <a:ext cx="5405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 err="1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SD</a:t>
              </a:r>
              <a:endParaRPr lang="pt-BR" spc="300" dirty="0">
                <a:latin typeface="Abadi MT Condensed Light" panose="020B0306030101010103" pitchFamily="34" charset="77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33AAA26C-6D4F-634C-BF48-2FE2F3F79407}"/>
                </a:ext>
              </a:extLst>
            </p:cNvPr>
            <p:cNvSpPr txBox="1"/>
            <p:nvPr/>
          </p:nvSpPr>
          <p:spPr>
            <a:xfrm>
              <a:off x="5093701" y="3672166"/>
              <a:ext cx="6962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 err="1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Reg</a:t>
              </a:r>
              <a:endParaRPr lang="pt-BR" spc="300" dirty="0">
                <a:latin typeface="Abadi MT Condensed Light" panose="020B0306030101010103" pitchFamily="34" charset="77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2A82E453-28B5-FC49-9B26-335F8EF49C09}"/>
                </a:ext>
              </a:extLst>
            </p:cNvPr>
            <p:cNvSpPr txBox="1"/>
            <p:nvPr/>
          </p:nvSpPr>
          <p:spPr>
            <a:xfrm>
              <a:off x="3602999" y="396000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1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A2A63FF5-4E0C-EB4B-8128-F9849E457E07}"/>
                </a:ext>
              </a:extLst>
            </p:cNvPr>
            <p:cNvSpPr txBox="1"/>
            <p:nvPr/>
          </p:nvSpPr>
          <p:spPr>
            <a:xfrm>
              <a:off x="4492508" y="396000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2</a:t>
              </a:r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00C9FA3D-0CFB-A341-890A-89EC49396C48}"/>
                </a:ext>
              </a:extLst>
            </p:cNvPr>
            <p:cNvSpPr txBox="1"/>
            <p:nvPr/>
          </p:nvSpPr>
          <p:spPr>
            <a:xfrm>
              <a:off x="5259741" y="396000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3</a:t>
              </a:r>
            </a:p>
          </p:txBody>
        </p:sp>
      </p:grpSp>
      <p:sp>
        <p:nvSpPr>
          <p:cNvPr id="41" name="Rectangle 5">
            <a:extLst>
              <a:ext uri="{FF2B5EF4-FFF2-40B4-BE49-F238E27FC236}">
                <a16:creationId xmlns:a16="http://schemas.microsoft.com/office/drawing/2014/main" id="{EE560D28-A6E5-F44B-9DE3-0E6FD2923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599" y="5157192"/>
            <a:ext cx="71699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eaLnBrk="0" hangingPunct="0"/>
            <a:r>
              <a:rPr lang="pt-BR" altLang="pt-BR" sz="2000" dirty="0">
                <a:solidFill>
                  <a:srgbClr val="000000"/>
                </a:solidFill>
              </a:rPr>
              <a:t>Tecle 1. Agora sua calculadora esta no modo de regressão linear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7AD73B9-4BBC-634E-A4AA-F27F1391BC3F}"/>
              </a:ext>
            </a:extLst>
          </p:cNvPr>
          <p:cNvGrpSpPr/>
          <p:nvPr/>
        </p:nvGrpSpPr>
        <p:grpSpPr>
          <a:xfrm>
            <a:off x="6392315" y="4005065"/>
            <a:ext cx="2443236" cy="749499"/>
            <a:chOff x="3379996" y="3672166"/>
            <a:chExt cx="2443236" cy="749499"/>
          </a:xfrm>
        </p:grpSpPr>
        <p:sp>
          <p:nvSpPr>
            <p:cNvPr id="42" name="Retângulo Arredondado 41">
              <a:extLst>
                <a:ext uri="{FF2B5EF4-FFF2-40B4-BE49-F238E27FC236}">
                  <a16:creationId xmlns:a16="http://schemas.microsoft.com/office/drawing/2014/main" id="{F4BF65D8-66D9-F04E-AA11-4F57B279E33A}"/>
                </a:ext>
              </a:extLst>
            </p:cNvPr>
            <p:cNvSpPr/>
            <p:nvPr/>
          </p:nvSpPr>
          <p:spPr>
            <a:xfrm>
              <a:off x="3379996" y="3689734"/>
              <a:ext cx="2443236" cy="727634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solidFill>
                <a:schemeClr val="accent4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pc="300">
                <a:latin typeface="Abadi MT Condensed Light" panose="020B0306030101010103" pitchFamily="34" charset="77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ADCBE4E-DCED-964F-ABE9-4120494996AB}"/>
                </a:ext>
              </a:extLst>
            </p:cNvPr>
            <p:cNvSpPr txBox="1"/>
            <p:nvPr/>
          </p:nvSpPr>
          <p:spPr>
            <a:xfrm>
              <a:off x="3438284" y="3672166"/>
              <a:ext cx="6014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 err="1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Lin</a:t>
              </a:r>
              <a:endParaRPr lang="pt-BR" spc="300" dirty="0">
                <a:latin typeface="Abadi MT Condensed Light" panose="020B0306030101010103" pitchFamily="34" charset="77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44" name="CaixaDeTexto 43">
              <a:extLst>
                <a:ext uri="{FF2B5EF4-FFF2-40B4-BE49-F238E27FC236}">
                  <a16:creationId xmlns:a16="http://schemas.microsoft.com/office/drawing/2014/main" id="{1A881BD2-189F-A84E-89BE-3B9F2FBF442F}"/>
                </a:ext>
              </a:extLst>
            </p:cNvPr>
            <p:cNvSpPr txBox="1"/>
            <p:nvPr/>
          </p:nvSpPr>
          <p:spPr>
            <a:xfrm>
              <a:off x="4268072" y="3672166"/>
              <a:ext cx="6878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Log</a:t>
              </a:r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B5C51BCA-C8FF-6445-BCF4-B2B0D0343DA8}"/>
                </a:ext>
              </a:extLst>
            </p:cNvPr>
            <p:cNvSpPr txBox="1"/>
            <p:nvPr/>
          </p:nvSpPr>
          <p:spPr>
            <a:xfrm>
              <a:off x="5093701" y="3672166"/>
              <a:ext cx="6719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 err="1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Exp</a:t>
              </a:r>
              <a:endParaRPr lang="pt-BR" spc="300" dirty="0">
                <a:latin typeface="Abadi MT Condensed Light" panose="020B0306030101010103" pitchFamily="34" charset="77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50" name="CaixaDeTexto 49">
              <a:extLst>
                <a:ext uri="{FF2B5EF4-FFF2-40B4-BE49-F238E27FC236}">
                  <a16:creationId xmlns:a16="http://schemas.microsoft.com/office/drawing/2014/main" id="{782E14C4-F041-5143-A610-0C8AECE14612}"/>
                </a:ext>
              </a:extLst>
            </p:cNvPr>
            <p:cNvSpPr txBox="1"/>
            <p:nvPr/>
          </p:nvSpPr>
          <p:spPr>
            <a:xfrm>
              <a:off x="3602999" y="396000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1</a:t>
              </a:r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5E0BA81E-138B-3B4C-AA07-3DF9E0F2A8BC}"/>
                </a:ext>
              </a:extLst>
            </p:cNvPr>
            <p:cNvSpPr txBox="1"/>
            <p:nvPr/>
          </p:nvSpPr>
          <p:spPr>
            <a:xfrm>
              <a:off x="4492508" y="396000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2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7284BFE1-367F-0641-B242-81E698820F21}"/>
                </a:ext>
              </a:extLst>
            </p:cNvPr>
            <p:cNvSpPr txBox="1"/>
            <p:nvPr/>
          </p:nvSpPr>
          <p:spPr>
            <a:xfrm>
              <a:off x="5259741" y="396000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3</a:t>
              </a:r>
            </a:p>
          </p:txBody>
        </p:sp>
      </p:grpSp>
      <p:sp>
        <p:nvSpPr>
          <p:cNvPr id="31" name="Retângulo 30">
            <a:extLst>
              <a:ext uri="{FF2B5EF4-FFF2-40B4-BE49-F238E27FC236}">
                <a16:creationId xmlns:a16="http://schemas.microsoft.com/office/drawing/2014/main" id="{0119D0F5-8341-574D-8693-9B1DD86BCB59}"/>
              </a:ext>
            </a:extLst>
          </p:cNvPr>
          <p:cNvSpPr/>
          <p:nvPr/>
        </p:nvSpPr>
        <p:spPr>
          <a:xfrm>
            <a:off x="551384" y="571727"/>
            <a:ext cx="97728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Análise Gráfica </a:t>
            </a:r>
            <a:r>
              <a:rPr lang="pt-BR" i="1" dirty="0"/>
              <a:t>– </a:t>
            </a:r>
            <a:r>
              <a:rPr lang="pt-BR" i="1" dirty="0">
                <a:solidFill>
                  <a:srgbClr val="00B050"/>
                </a:solidFill>
              </a:rPr>
              <a:t>Métodos dos Mínimos Quadrados </a:t>
            </a:r>
            <a:r>
              <a:rPr lang="pt-BR" i="1" dirty="0"/>
              <a:t>– </a:t>
            </a:r>
            <a:r>
              <a:rPr lang="pt-BR" i="1" dirty="0">
                <a:solidFill>
                  <a:schemeClr val="accent4">
                    <a:lumMod val="75000"/>
                  </a:schemeClr>
                </a:solidFill>
              </a:rPr>
              <a:t>Calculadora</a:t>
            </a:r>
          </a:p>
        </p:txBody>
      </p:sp>
    </p:spTree>
    <p:extLst>
      <p:ext uri="{BB962C8B-B14F-4D97-AF65-F5344CB8AC3E}">
        <p14:creationId xmlns:p14="http://schemas.microsoft.com/office/powerpoint/2010/main" val="1398965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1" grpId="0" animBg="1"/>
      <p:bldP spid="22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93B72-D928-EB47-BC5F-8CE6B86947E6}" type="datetime1">
              <a:rPr lang="pt-BR" smtClean="0"/>
              <a:t>12/04/2022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1223687" name="Rectangle 7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223689" name="Rectangle 9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F02C6E-A883-1945-9C75-D0D43214A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257" t="10176" r="27983" b="8861"/>
          <a:stretch/>
        </p:blipFill>
        <p:spPr>
          <a:xfrm>
            <a:off x="479376" y="1225998"/>
            <a:ext cx="2885517" cy="5219319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BF7AD51D-4279-7141-BE35-3DE82A58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1294602"/>
            <a:ext cx="518457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altLang="pt-BR" b="1" dirty="0">
                <a:solidFill>
                  <a:srgbClr val="000000"/>
                </a:solidFill>
                <a:ea typeface="Times New Roman" panose="02020603050405020304" pitchFamily="18" charset="0"/>
              </a:rPr>
              <a:t>3º passo</a:t>
            </a:r>
            <a:r>
              <a:rPr lang="pt-BR" altLang="pt-BR" dirty="0">
                <a:solidFill>
                  <a:srgbClr val="000000"/>
                </a:solidFill>
                <a:ea typeface="Times New Roman" panose="02020603050405020304" pitchFamily="18" charset="0"/>
              </a:rPr>
              <a:t> – Entrando com os dados.</a:t>
            </a:r>
            <a:endParaRPr lang="pt-BR" altLang="pt-BR" dirty="0"/>
          </a:p>
        </p:txBody>
      </p:sp>
      <p:sp>
        <p:nvSpPr>
          <p:cNvPr id="7" name="Seta para a Direita 6">
            <a:extLst>
              <a:ext uri="{FF2B5EF4-FFF2-40B4-BE49-F238E27FC236}">
                <a16:creationId xmlns:a16="http://schemas.microsoft.com/office/drawing/2014/main" id="{E5AE2591-F34E-704F-BA62-EDEF2B8CC88D}"/>
              </a:ext>
            </a:extLst>
          </p:cNvPr>
          <p:cNvSpPr/>
          <p:nvPr/>
        </p:nvSpPr>
        <p:spPr>
          <a:xfrm>
            <a:off x="3865012" y="1907521"/>
            <a:ext cx="504056" cy="24226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E7AD73B9-4BBC-634E-A4AA-F27F1391BC3F}"/>
              </a:ext>
            </a:extLst>
          </p:cNvPr>
          <p:cNvGrpSpPr/>
          <p:nvPr/>
        </p:nvGrpSpPr>
        <p:grpSpPr>
          <a:xfrm>
            <a:off x="5111524" y="3506385"/>
            <a:ext cx="2443236" cy="749499"/>
            <a:chOff x="3379996" y="3672166"/>
            <a:chExt cx="2443236" cy="749499"/>
          </a:xfrm>
        </p:grpSpPr>
        <p:sp>
          <p:nvSpPr>
            <p:cNvPr id="42" name="Retângulo Arredondado 41">
              <a:extLst>
                <a:ext uri="{FF2B5EF4-FFF2-40B4-BE49-F238E27FC236}">
                  <a16:creationId xmlns:a16="http://schemas.microsoft.com/office/drawing/2014/main" id="{F4BF65D8-66D9-F04E-AA11-4F57B279E33A}"/>
                </a:ext>
              </a:extLst>
            </p:cNvPr>
            <p:cNvSpPr/>
            <p:nvPr/>
          </p:nvSpPr>
          <p:spPr>
            <a:xfrm>
              <a:off x="3379996" y="3689734"/>
              <a:ext cx="2443236" cy="727634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solidFill>
                <a:schemeClr val="accent4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pc="300">
                <a:latin typeface="Abadi MT Condensed Light" panose="020B0306030101010103" pitchFamily="34" charset="77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0ADCBE4E-DCED-964F-ABE9-4120494996AB}"/>
                </a:ext>
              </a:extLst>
            </p:cNvPr>
            <p:cNvSpPr txBox="1"/>
            <p:nvPr/>
          </p:nvSpPr>
          <p:spPr>
            <a:xfrm>
              <a:off x="3438284" y="3672166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 err="1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n</a:t>
              </a:r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=</a:t>
              </a:r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7284BFE1-367F-0641-B242-81E698820F21}"/>
                </a:ext>
              </a:extLst>
            </p:cNvPr>
            <p:cNvSpPr txBox="1"/>
            <p:nvPr/>
          </p:nvSpPr>
          <p:spPr>
            <a:xfrm>
              <a:off x="5259741" y="396000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1</a:t>
              </a:r>
            </a:p>
          </p:txBody>
        </p:sp>
      </p:grpSp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E7B19875-9986-0546-AE6B-9C8FC4F8A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5451381"/>
              </p:ext>
            </p:extLst>
          </p:nvPr>
        </p:nvGraphicFramePr>
        <p:xfrm>
          <a:off x="9164667" y="1388424"/>
          <a:ext cx="219671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(s)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Posição (m)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CBFF7E7-9CDD-594F-BB9E-AB0E6DB1FEB8}"/>
                  </a:ext>
                </a:extLst>
              </p:cNvPr>
              <p:cNvSpPr/>
              <p:nvPr/>
            </p:nvSpPr>
            <p:spPr>
              <a:xfrm>
                <a:off x="4487385" y="1805804"/>
                <a:ext cx="5523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pt-BR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altLang="pt-BR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altLang="pt-BR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9" name="Retângulo 8">
                <a:extLst>
                  <a:ext uri="{FF2B5EF4-FFF2-40B4-BE49-F238E27FC236}">
                    <a16:creationId xmlns:a16="http://schemas.microsoft.com/office/drawing/2014/main" id="{1CBFF7E7-9CDD-594F-BB9E-AB0E6DB1FE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7385" y="1805804"/>
                <a:ext cx="552331" cy="400110"/>
              </a:xfrm>
              <a:prstGeom prst="rect">
                <a:avLst/>
              </a:prstGeom>
              <a:blipFill>
                <a:blip r:embed="rId3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07A11694-A863-B94B-BC77-7B7425AD23ED}"/>
                  </a:ext>
                </a:extLst>
              </p:cNvPr>
              <p:cNvSpPr/>
              <p:nvPr/>
            </p:nvSpPr>
            <p:spPr>
              <a:xfrm>
                <a:off x="5653393" y="1707466"/>
                <a:ext cx="301686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pt-BR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34" name="Retângulo 33">
                <a:extLst>
                  <a:ext uri="{FF2B5EF4-FFF2-40B4-BE49-F238E27FC236}">
                    <a16:creationId xmlns:a16="http://schemas.microsoft.com/office/drawing/2014/main" id="{07A11694-A863-B94B-BC77-7B7425AD2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3393" y="1707466"/>
                <a:ext cx="30168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ector de Seta Reta 11">
            <a:extLst>
              <a:ext uri="{FF2B5EF4-FFF2-40B4-BE49-F238E27FC236}">
                <a16:creationId xmlns:a16="http://schemas.microsoft.com/office/drawing/2014/main" id="{C085B40D-EC3A-8745-9D33-E336E6D2BB99}"/>
              </a:ext>
            </a:extLst>
          </p:cNvPr>
          <p:cNvCxnSpPr>
            <a:cxnSpLocks/>
          </p:cNvCxnSpPr>
          <p:nvPr/>
        </p:nvCxnSpPr>
        <p:spPr>
          <a:xfrm flipH="1">
            <a:off x="2630155" y="3672244"/>
            <a:ext cx="658611" cy="654178"/>
          </a:xfrm>
          <a:prstGeom prst="straightConnector1">
            <a:avLst/>
          </a:prstGeom>
          <a:ln w="63500" cap="rnd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Seta para a Direita 44">
            <a:extLst>
              <a:ext uri="{FF2B5EF4-FFF2-40B4-BE49-F238E27FC236}">
                <a16:creationId xmlns:a16="http://schemas.microsoft.com/office/drawing/2014/main" id="{6863C618-A8A7-BD4F-9480-1F140501952A}"/>
              </a:ext>
            </a:extLst>
          </p:cNvPr>
          <p:cNvSpPr/>
          <p:nvPr/>
        </p:nvSpPr>
        <p:spPr>
          <a:xfrm>
            <a:off x="5083693" y="1907521"/>
            <a:ext cx="504056" cy="24226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40F7E0D7-3B47-F648-B919-DA9C4AD57F6E}"/>
                  </a:ext>
                </a:extLst>
              </p:cNvPr>
              <p:cNvSpPr/>
              <p:nvPr/>
            </p:nvSpPr>
            <p:spPr>
              <a:xfrm>
                <a:off x="6625727" y="1777603"/>
                <a:ext cx="555087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altLang="pt-BR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altLang="pt-BR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altLang="pt-BR" sz="20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altLang="pt-BR" sz="20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40F7E0D7-3B47-F648-B919-DA9C4AD57F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727" y="1777603"/>
                <a:ext cx="555087" cy="400110"/>
              </a:xfrm>
              <a:prstGeom prst="rect">
                <a:avLst/>
              </a:prstGeom>
              <a:blipFill>
                <a:blip r:embed="rId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Seta para a Direita 46">
            <a:extLst>
              <a:ext uri="{FF2B5EF4-FFF2-40B4-BE49-F238E27FC236}">
                <a16:creationId xmlns:a16="http://schemas.microsoft.com/office/drawing/2014/main" id="{36140EB5-3BE9-6D4F-A7E9-4F98C592F9BA}"/>
              </a:ext>
            </a:extLst>
          </p:cNvPr>
          <p:cNvSpPr/>
          <p:nvPr/>
        </p:nvSpPr>
        <p:spPr>
          <a:xfrm>
            <a:off x="7150506" y="1891221"/>
            <a:ext cx="504056" cy="24226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9F507E0-6F37-D140-9160-9EEA963D9118}"/>
              </a:ext>
            </a:extLst>
          </p:cNvPr>
          <p:cNvSpPr/>
          <p:nvPr/>
        </p:nvSpPr>
        <p:spPr>
          <a:xfrm>
            <a:off x="7684732" y="1810771"/>
            <a:ext cx="5581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altLang="pt-BR" sz="2000" b="1" i="1" dirty="0">
                <a:solidFill>
                  <a:srgbClr val="000000"/>
                </a:solidFill>
              </a:rPr>
              <a:t>M+</a:t>
            </a:r>
            <a:endParaRPr lang="pt-BR" sz="2000" b="1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8EDA241D-969B-1443-8B8B-2D583C8A08F1}"/>
                  </a:ext>
                </a:extLst>
              </p:cNvPr>
              <p:cNvSpPr/>
              <p:nvPr/>
            </p:nvSpPr>
            <p:spPr>
              <a:xfrm>
                <a:off x="3672492" y="2514802"/>
                <a:ext cx="518457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altLang="pt-BR" sz="2000" dirty="0">
                    <a:solidFill>
                      <a:srgbClr val="000000"/>
                    </a:solidFill>
                  </a:rPr>
                  <a:t>No display aparece “</a:t>
                </a:r>
                <a14:m>
                  <m:oMath xmlns:m="http://schemas.openxmlformats.org/officeDocument/2006/math">
                    <m:r>
                      <a:rPr lang="pt-BR" altLang="pt-B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altLang="pt-B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altLang="pt-BR" sz="2000" dirty="0">
                    <a:solidFill>
                      <a:srgbClr val="000000"/>
                    </a:solidFill>
                  </a:rPr>
                  <a:t>”, que significa, “você colocou um ponto”. </a:t>
                </a:r>
                <a:endParaRPr lang="pt-BR" sz="2000" dirty="0"/>
              </a:p>
            </p:txBody>
          </p:sp>
        </mc:Choice>
        <mc:Fallback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8EDA241D-969B-1443-8B8B-2D583C8A08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492" y="2514802"/>
                <a:ext cx="5184575" cy="707886"/>
              </a:xfrm>
              <a:prstGeom prst="rect">
                <a:avLst/>
              </a:prstGeom>
              <a:blipFill>
                <a:blip r:embed="rId6"/>
                <a:stretch>
                  <a:fillRect l="-976" t="-5357" r="-1220" b="-160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Seta para a Direita 47">
            <a:extLst>
              <a:ext uri="{FF2B5EF4-FFF2-40B4-BE49-F238E27FC236}">
                <a16:creationId xmlns:a16="http://schemas.microsoft.com/office/drawing/2014/main" id="{91538ECC-2401-AC46-949F-0EE35B4CEEBC}"/>
              </a:ext>
            </a:extLst>
          </p:cNvPr>
          <p:cNvSpPr/>
          <p:nvPr/>
        </p:nvSpPr>
        <p:spPr>
          <a:xfrm>
            <a:off x="6081114" y="1910894"/>
            <a:ext cx="504056" cy="24226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14B79A99-F791-9348-9F92-102058D8F22D}"/>
              </a:ext>
            </a:extLst>
          </p:cNvPr>
          <p:cNvCxnSpPr>
            <a:cxnSpLocks/>
          </p:cNvCxnSpPr>
          <p:nvPr/>
        </p:nvCxnSpPr>
        <p:spPr>
          <a:xfrm flipH="1">
            <a:off x="2997524" y="3720144"/>
            <a:ext cx="658611" cy="654178"/>
          </a:xfrm>
          <a:prstGeom prst="straightConnector1">
            <a:avLst/>
          </a:prstGeom>
          <a:ln w="63500" cap="rnd">
            <a:solidFill>
              <a:srgbClr val="00FF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16">
            <a:extLst>
              <a:ext uri="{FF2B5EF4-FFF2-40B4-BE49-F238E27FC236}">
                <a16:creationId xmlns:a16="http://schemas.microsoft.com/office/drawing/2014/main" id="{0C2EA575-551D-7A46-9123-71402A847541}"/>
              </a:ext>
            </a:extLst>
          </p:cNvPr>
          <p:cNvSpPr/>
          <p:nvPr/>
        </p:nvSpPr>
        <p:spPr>
          <a:xfrm>
            <a:off x="3672492" y="4869161"/>
            <a:ext cx="7824108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pt-BR" altLang="pt-BR" sz="2000" dirty="0">
                <a:solidFill>
                  <a:srgbClr val="000000"/>
                </a:solidFill>
              </a:rPr>
              <a:t>Continue colocando cada um dos pontos da mesma forma que o primeiro.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B558A25B-53C1-3744-A811-0622A1773DE4}"/>
              </a:ext>
            </a:extLst>
          </p:cNvPr>
          <p:cNvSpPr/>
          <p:nvPr/>
        </p:nvSpPr>
        <p:spPr>
          <a:xfrm>
            <a:off x="479376" y="571727"/>
            <a:ext cx="9844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Análise Gráfica </a:t>
            </a:r>
            <a:r>
              <a:rPr lang="pt-BR" i="1" dirty="0"/>
              <a:t>– </a:t>
            </a:r>
            <a:r>
              <a:rPr lang="pt-BR" i="1" dirty="0">
                <a:solidFill>
                  <a:srgbClr val="00B050"/>
                </a:solidFill>
              </a:rPr>
              <a:t>Métodos dos Mínimos Quadrados </a:t>
            </a:r>
            <a:r>
              <a:rPr lang="pt-BR" i="1" dirty="0"/>
              <a:t>– </a:t>
            </a:r>
            <a:r>
              <a:rPr lang="pt-BR" i="1" dirty="0">
                <a:solidFill>
                  <a:schemeClr val="accent4">
                    <a:lumMod val="75000"/>
                  </a:schemeClr>
                </a:solidFill>
              </a:rPr>
              <a:t>Calculadora</a:t>
            </a:r>
          </a:p>
        </p:txBody>
      </p:sp>
    </p:spTree>
    <p:extLst>
      <p:ext uri="{BB962C8B-B14F-4D97-AF65-F5344CB8AC3E}">
        <p14:creationId xmlns:p14="http://schemas.microsoft.com/office/powerpoint/2010/main" val="329111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  <p:bldP spid="34" grpId="0"/>
      <p:bldP spid="45" grpId="0" animBg="1"/>
      <p:bldP spid="46" grpId="0"/>
      <p:bldP spid="47" grpId="0" animBg="1"/>
      <p:bldP spid="13" grpId="0"/>
      <p:bldP spid="15" grpId="0"/>
      <p:bldP spid="48" grpId="0" animBg="1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7974-6FCD-5E41-8866-E1329C8095B1}" type="datetime1">
              <a:rPr lang="pt-BR" smtClean="0"/>
              <a:t>12/04/2022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1223687" name="Rectangle 7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223689" name="Rectangle 9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F02C6E-A883-1945-9C75-D0D43214A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257" t="10176" r="27983" b="8861"/>
          <a:stretch/>
        </p:blipFill>
        <p:spPr>
          <a:xfrm>
            <a:off x="494227" y="1225998"/>
            <a:ext cx="2885517" cy="5219319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BF7AD51D-4279-7141-BE35-3DE82A58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514" y="1281290"/>
            <a:ext cx="518457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altLang="pt-BR" b="1" dirty="0">
                <a:solidFill>
                  <a:srgbClr val="000000"/>
                </a:solidFill>
                <a:ea typeface="Times New Roman" panose="02020603050405020304" pitchFamily="18" charset="0"/>
              </a:rPr>
              <a:t>4º passo</a:t>
            </a:r>
            <a:r>
              <a:rPr lang="pt-BR" altLang="pt-BR" dirty="0">
                <a:solidFill>
                  <a:srgbClr val="000000"/>
                </a:solidFill>
                <a:ea typeface="Times New Roman" panose="02020603050405020304" pitchFamily="18" charset="0"/>
              </a:rPr>
              <a:t> – </a:t>
            </a:r>
            <a:r>
              <a:rPr lang="pt-BR" altLang="pt-BR" dirty="0" err="1">
                <a:solidFill>
                  <a:srgbClr val="000000"/>
                </a:solidFill>
                <a:ea typeface="Times New Roman" panose="02020603050405020304" pitchFamily="18" charset="0"/>
              </a:rPr>
              <a:t>Lendos</a:t>
            </a:r>
            <a:r>
              <a:rPr lang="pt-BR" altLang="pt-BR" dirty="0">
                <a:solidFill>
                  <a:srgbClr val="000000"/>
                </a:solidFill>
                <a:ea typeface="Times New Roman" panose="02020603050405020304" pitchFamily="18" charset="0"/>
              </a:rPr>
              <a:t> os Resultados</a:t>
            </a:r>
            <a:endParaRPr lang="pt-BR" altLang="pt-BR" dirty="0"/>
          </a:p>
        </p:txBody>
      </p:sp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E7B19875-9986-0546-AE6B-9C8FC4F8A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888845"/>
              </p:ext>
            </p:extLst>
          </p:nvPr>
        </p:nvGraphicFramePr>
        <p:xfrm>
          <a:off x="9366474" y="1308036"/>
          <a:ext cx="219671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(s)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Posição (m)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7" name="Seta para a Direita 46">
            <a:extLst>
              <a:ext uri="{FF2B5EF4-FFF2-40B4-BE49-F238E27FC236}">
                <a16:creationId xmlns:a16="http://schemas.microsoft.com/office/drawing/2014/main" id="{36140EB5-3BE9-6D4F-A7E9-4F98C592F9BA}"/>
              </a:ext>
            </a:extLst>
          </p:cNvPr>
          <p:cNvSpPr/>
          <p:nvPr/>
        </p:nvSpPr>
        <p:spPr>
          <a:xfrm>
            <a:off x="6117541" y="2491620"/>
            <a:ext cx="504056" cy="24226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0C2EA575-551D-7A46-9123-71402A847541}"/>
              </a:ext>
            </a:extLst>
          </p:cNvPr>
          <p:cNvSpPr/>
          <p:nvPr/>
        </p:nvSpPr>
        <p:spPr>
          <a:xfrm>
            <a:off x="5773667" y="4148791"/>
            <a:ext cx="2343070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pt-BR" altLang="pt-BR" sz="2000" dirty="0">
                <a:solidFill>
                  <a:srgbClr val="000000"/>
                </a:solidFill>
              </a:rPr>
              <a:t>Se correr para direita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E28985AD-1463-E44F-9B9A-453868FFE3EB}"/>
                  </a:ext>
                </a:extLst>
              </p:cNvPr>
              <p:cNvSpPr/>
              <p:nvPr/>
            </p:nvSpPr>
            <p:spPr>
              <a:xfrm>
                <a:off x="4655726" y="1772816"/>
                <a:ext cx="3155800" cy="435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pt-BR" sz="20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Lembrando que: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pt-B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pt-B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</m:t>
                    </m:r>
                    <m:r>
                      <a:rPr lang="pt-B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pt-B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𝑏𝑥</m:t>
                    </m:r>
                  </m:oMath>
                </a14:m>
                <a:endParaRPr lang="pt-BR" sz="20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E28985AD-1463-E44F-9B9A-453868FFE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726" y="1772816"/>
                <a:ext cx="3155800" cy="435376"/>
              </a:xfrm>
              <a:prstGeom prst="rect">
                <a:avLst/>
              </a:prstGeom>
              <a:blipFill>
                <a:blip r:embed="rId3"/>
                <a:stretch>
                  <a:fillRect l="-2008" b="-2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tângulo Arredondado 29">
            <a:extLst>
              <a:ext uri="{FF2B5EF4-FFF2-40B4-BE49-F238E27FC236}">
                <a16:creationId xmlns:a16="http://schemas.microsoft.com/office/drawing/2014/main" id="{53EBB24A-3B4B-6F4B-8048-1BC6F67D45AC}"/>
              </a:ext>
            </a:extLst>
          </p:cNvPr>
          <p:cNvSpPr/>
          <p:nvPr/>
        </p:nvSpPr>
        <p:spPr>
          <a:xfrm>
            <a:off x="4846831" y="2410296"/>
            <a:ext cx="1047989" cy="432048"/>
          </a:xfrm>
          <a:prstGeom prst="roundRect">
            <a:avLst>
              <a:gd name="adj" fmla="val 40778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Shift</a:t>
            </a:r>
          </a:p>
        </p:txBody>
      </p:sp>
      <p:sp>
        <p:nvSpPr>
          <p:cNvPr id="32" name="Retângulo Arredondado 31">
            <a:extLst>
              <a:ext uri="{FF2B5EF4-FFF2-40B4-BE49-F238E27FC236}">
                <a16:creationId xmlns:a16="http://schemas.microsoft.com/office/drawing/2014/main" id="{46A9233B-AF23-9240-A6DF-88AAB3823DFE}"/>
              </a:ext>
            </a:extLst>
          </p:cNvPr>
          <p:cNvSpPr/>
          <p:nvPr/>
        </p:nvSpPr>
        <p:spPr>
          <a:xfrm>
            <a:off x="6755417" y="2412847"/>
            <a:ext cx="504056" cy="432048"/>
          </a:xfrm>
          <a:prstGeom prst="roundRect">
            <a:avLst>
              <a:gd name="adj" fmla="val 40778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A3186846-3866-D640-A4B2-27FF30F709C1}"/>
              </a:ext>
            </a:extLst>
          </p:cNvPr>
          <p:cNvSpPr txBox="1"/>
          <p:nvPr/>
        </p:nvSpPr>
        <p:spPr>
          <a:xfrm>
            <a:off x="7247501" y="2462686"/>
            <a:ext cx="8501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err="1"/>
              <a:t>S-VAR</a:t>
            </a:r>
            <a:endParaRPr lang="pt-BR" sz="2000" i="1" dirty="0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13C0E371-040F-2B47-8885-7164DE664090}"/>
              </a:ext>
            </a:extLst>
          </p:cNvPr>
          <p:cNvGrpSpPr/>
          <p:nvPr/>
        </p:nvGrpSpPr>
        <p:grpSpPr>
          <a:xfrm>
            <a:off x="5215222" y="3081210"/>
            <a:ext cx="2480214" cy="727634"/>
            <a:chOff x="3717496" y="3899275"/>
            <a:chExt cx="2480214" cy="727634"/>
          </a:xfrm>
        </p:grpSpPr>
        <p:sp>
          <p:nvSpPr>
            <p:cNvPr id="42" name="Retângulo Arredondado 41">
              <a:extLst>
                <a:ext uri="{FF2B5EF4-FFF2-40B4-BE49-F238E27FC236}">
                  <a16:creationId xmlns:a16="http://schemas.microsoft.com/office/drawing/2014/main" id="{F4BF65D8-66D9-F04E-AA11-4F57B279E33A}"/>
                </a:ext>
              </a:extLst>
            </p:cNvPr>
            <p:cNvSpPr/>
            <p:nvPr/>
          </p:nvSpPr>
          <p:spPr>
            <a:xfrm>
              <a:off x="3717496" y="3899275"/>
              <a:ext cx="2443236" cy="727634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solidFill>
                <a:schemeClr val="accent4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pc="300">
                <a:latin typeface="Abadi MT Condensed Light" panose="020B0306030101010103" pitchFamily="34" charset="77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9B2B114F-7374-2342-8AE6-2BC5B4E1DAEE}"/>
                    </a:ext>
                  </a:extLst>
                </p:cNvPr>
                <p:cNvSpPr/>
                <p:nvPr/>
              </p:nvSpPr>
              <p:spPr>
                <a:xfrm>
                  <a:off x="3769545" y="3931123"/>
                  <a:ext cx="2428165" cy="6568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2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pt-BR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sz="2200" dirty="0"/>
                </a:p>
              </p:txBody>
            </p:sp>
          </mc:Choice>
          <mc:Fallback xmlns="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9B2B114F-7374-2342-8AE6-2BC5B4E1DA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9545" y="3931123"/>
                  <a:ext cx="2428165" cy="656846"/>
                </a:xfrm>
                <a:prstGeom prst="rect">
                  <a:avLst/>
                </a:prstGeom>
                <a:blipFill>
                  <a:blip r:embed="rId4"/>
                  <a:stretch>
                    <a:fillRect b="-566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E72B71DB-FC85-6D4D-8840-7A8FD6A5E884}"/>
              </a:ext>
            </a:extLst>
          </p:cNvPr>
          <p:cNvGrpSpPr>
            <a:grpSpLocks noChangeAspect="1"/>
          </p:cNvGrpSpPr>
          <p:nvPr/>
        </p:nvGrpSpPr>
        <p:grpSpPr>
          <a:xfrm>
            <a:off x="4830263" y="3969152"/>
            <a:ext cx="937685" cy="828000"/>
            <a:chOff x="1354931" y="2945971"/>
            <a:chExt cx="674145" cy="595288"/>
          </a:xfrm>
        </p:grpSpPr>
        <p:sp>
          <p:nvSpPr>
            <p:cNvPr id="36" name="Forma Livre 35">
              <a:extLst>
                <a:ext uri="{FF2B5EF4-FFF2-40B4-BE49-F238E27FC236}">
                  <a16:creationId xmlns:a16="http://schemas.microsoft.com/office/drawing/2014/main" id="{DCA1096F-38C1-5C44-B874-81C013D296FB}"/>
                </a:ext>
              </a:extLst>
            </p:cNvPr>
            <p:cNvSpPr/>
            <p:nvPr/>
          </p:nvSpPr>
          <p:spPr>
            <a:xfrm>
              <a:off x="1354931" y="2945971"/>
              <a:ext cx="674145" cy="595288"/>
            </a:xfrm>
            <a:custGeom>
              <a:avLst/>
              <a:gdLst>
                <a:gd name="connsiteX0" fmla="*/ 333487 w 674145"/>
                <a:gd name="connsiteY0" fmla="*/ 0 h 595257"/>
                <a:gd name="connsiteX1" fmla="*/ 674145 w 674145"/>
                <a:gd name="connsiteY1" fmla="*/ 268941 h 595257"/>
                <a:gd name="connsiteX2" fmla="*/ 337072 w 674145"/>
                <a:gd name="connsiteY2" fmla="*/ 595257 h 595257"/>
                <a:gd name="connsiteX3" fmla="*/ 0 w 674145"/>
                <a:gd name="connsiteY3" fmla="*/ 261770 h 595257"/>
                <a:gd name="connsiteX4" fmla="*/ 333487 w 674145"/>
                <a:gd name="connsiteY4" fmla="*/ 0 h 595257"/>
                <a:gd name="connsiteX0" fmla="*/ 333487 w 674145"/>
                <a:gd name="connsiteY0" fmla="*/ 0 h 595257"/>
                <a:gd name="connsiteX1" fmla="*/ 674145 w 674145"/>
                <a:gd name="connsiteY1" fmla="*/ 268941 h 595257"/>
                <a:gd name="connsiteX2" fmla="*/ 337072 w 674145"/>
                <a:gd name="connsiteY2" fmla="*/ 595257 h 595257"/>
                <a:gd name="connsiteX3" fmla="*/ 0 w 674145"/>
                <a:gd name="connsiteY3" fmla="*/ 261770 h 595257"/>
                <a:gd name="connsiteX4" fmla="*/ 333487 w 674145"/>
                <a:gd name="connsiteY4" fmla="*/ 0 h 595257"/>
                <a:gd name="connsiteX0" fmla="*/ 333487 w 674145"/>
                <a:gd name="connsiteY0" fmla="*/ 0 h 595257"/>
                <a:gd name="connsiteX1" fmla="*/ 674145 w 674145"/>
                <a:gd name="connsiteY1" fmla="*/ 268941 h 595257"/>
                <a:gd name="connsiteX2" fmla="*/ 337072 w 674145"/>
                <a:gd name="connsiteY2" fmla="*/ 595257 h 595257"/>
                <a:gd name="connsiteX3" fmla="*/ 0 w 674145"/>
                <a:gd name="connsiteY3" fmla="*/ 261770 h 595257"/>
                <a:gd name="connsiteX4" fmla="*/ 333487 w 674145"/>
                <a:gd name="connsiteY4" fmla="*/ 0 h 595257"/>
                <a:gd name="connsiteX0" fmla="*/ 333487 w 681521"/>
                <a:gd name="connsiteY0" fmla="*/ 0 h 595257"/>
                <a:gd name="connsiteX1" fmla="*/ 674145 w 681521"/>
                <a:gd name="connsiteY1" fmla="*/ 268941 h 595257"/>
                <a:gd name="connsiteX2" fmla="*/ 337072 w 681521"/>
                <a:gd name="connsiteY2" fmla="*/ 595257 h 595257"/>
                <a:gd name="connsiteX3" fmla="*/ 0 w 681521"/>
                <a:gd name="connsiteY3" fmla="*/ 261770 h 595257"/>
                <a:gd name="connsiteX4" fmla="*/ 333487 w 681521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75105"/>
                <a:gd name="connsiteY0" fmla="*/ 0 h 595257"/>
                <a:gd name="connsiteX1" fmla="*/ 674566 w 675105"/>
                <a:gd name="connsiteY1" fmla="*/ 268941 h 595257"/>
                <a:gd name="connsiteX2" fmla="*/ 337493 w 675105"/>
                <a:gd name="connsiteY2" fmla="*/ 595257 h 595257"/>
                <a:gd name="connsiteX3" fmla="*/ 421 w 675105"/>
                <a:gd name="connsiteY3" fmla="*/ 261770 h 595257"/>
                <a:gd name="connsiteX4" fmla="*/ 333908 w 675105"/>
                <a:gd name="connsiteY4" fmla="*/ 0 h 595257"/>
                <a:gd name="connsiteX0" fmla="*/ 333908 w 675169"/>
                <a:gd name="connsiteY0" fmla="*/ 0 h 595257"/>
                <a:gd name="connsiteX1" fmla="*/ 674566 w 675169"/>
                <a:gd name="connsiteY1" fmla="*/ 268941 h 595257"/>
                <a:gd name="connsiteX2" fmla="*/ 337493 w 675169"/>
                <a:gd name="connsiteY2" fmla="*/ 595257 h 595257"/>
                <a:gd name="connsiteX3" fmla="*/ 421 w 675169"/>
                <a:gd name="connsiteY3" fmla="*/ 261770 h 595257"/>
                <a:gd name="connsiteX4" fmla="*/ 333908 w 675169"/>
                <a:gd name="connsiteY4" fmla="*/ 0 h 595257"/>
                <a:gd name="connsiteX0" fmla="*/ 333908 w 674566"/>
                <a:gd name="connsiteY0" fmla="*/ 6 h 595263"/>
                <a:gd name="connsiteX1" fmla="*/ 674566 w 674566"/>
                <a:gd name="connsiteY1" fmla="*/ 268947 h 595263"/>
                <a:gd name="connsiteX2" fmla="*/ 337493 w 674566"/>
                <a:gd name="connsiteY2" fmla="*/ 595263 h 595263"/>
                <a:gd name="connsiteX3" fmla="*/ 421 w 674566"/>
                <a:gd name="connsiteY3" fmla="*/ 261776 h 595263"/>
                <a:gd name="connsiteX4" fmla="*/ 333908 w 674566"/>
                <a:gd name="connsiteY4" fmla="*/ 6 h 595263"/>
                <a:gd name="connsiteX0" fmla="*/ 334179 w 674837"/>
                <a:gd name="connsiteY0" fmla="*/ 39 h 595296"/>
                <a:gd name="connsiteX1" fmla="*/ 674837 w 674837"/>
                <a:gd name="connsiteY1" fmla="*/ 268980 h 595296"/>
                <a:gd name="connsiteX2" fmla="*/ 337764 w 674837"/>
                <a:gd name="connsiteY2" fmla="*/ 595296 h 595296"/>
                <a:gd name="connsiteX3" fmla="*/ 692 w 674837"/>
                <a:gd name="connsiteY3" fmla="*/ 261809 h 595296"/>
                <a:gd name="connsiteX4" fmla="*/ 334179 w 674837"/>
                <a:gd name="connsiteY4" fmla="*/ 39 h 595296"/>
                <a:gd name="connsiteX0" fmla="*/ 333487 w 674145"/>
                <a:gd name="connsiteY0" fmla="*/ 31 h 595288"/>
                <a:gd name="connsiteX1" fmla="*/ 674145 w 674145"/>
                <a:gd name="connsiteY1" fmla="*/ 268972 h 595288"/>
                <a:gd name="connsiteX2" fmla="*/ 337072 w 674145"/>
                <a:gd name="connsiteY2" fmla="*/ 595288 h 595288"/>
                <a:gd name="connsiteX3" fmla="*/ 0 w 674145"/>
                <a:gd name="connsiteY3" fmla="*/ 261801 h 595288"/>
                <a:gd name="connsiteX4" fmla="*/ 333487 w 674145"/>
                <a:gd name="connsiteY4" fmla="*/ 31 h 595288"/>
                <a:gd name="connsiteX0" fmla="*/ 333487 w 674145"/>
                <a:gd name="connsiteY0" fmla="*/ 31 h 595288"/>
                <a:gd name="connsiteX1" fmla="*/ 674145 w 674145"/>
                <a:gd name="connsiteY1" fmla="*/ 268972 h 595288"/>
                <a:gd name="connsiteX2" fmla="*/ 337072 w 674145"/>
                <a:gd name="connsiteY2" fmla="*/ 595288 h 595288"/>
                <a:gd name="connsiteX3" fmla="*/ 0 w 674145"/>
                <a:gd name="connsiteY3" fmla="*/ 261801 h 595288"/>
                <a:gd name="connsiteX4" fmla="*/ 333487 w 674145"/>
                <a:gd name="connsiteY4" fmla="*/ 31 h 595288"/>
                <a:gd name="connsiteX0" fmla="*/ 333487 w 674145"/>
                <a:gd name="connsiteY0" fmla="*/ 31 h 595288"/>
                <a:gd name="connsiteX1" fmla="*/ 674145 w 674145"/>
                <a:gd name="connsiteY1" fmla="*/ 268972 h 595288"/>
                <a:gd name="connsiteX2" fmla="*/ 337072 w 674145"/>
                <a:gd name="connsiteY2" fmla="*/ 595288 h 595288"/>
                <a:gd name="connsiteX3" fmla="*/ 0 w 674145"/>
                <a:gd name="connsiteY3" fmla="*/ 261801 h 595288"/>
                <a:gd name="connsiteX4" fmla="*/ 333487 w 674145"/>
                <a:gd name="connsiteY4" fmla="*/ 31 h 595288"/>
                <a:gd name="connsiteX0" fmla="*/ 333487 w 674145"/>
                <a:gd name="connsiteY0" fmla="*/ 31 h 595288"/>
                <a:gd name="connsiteX1" fmla="*/ 674145 w 674145"/>
                <a:gd name="connsiteY1" fmla="*/ 268972 h 595288"/>
                <a:gd name="connsiteX2" fmla="*/ 337072 w 674145"/>
                <a:gd name="connsiteY2" fmla="*/ 595288 h 595288"/>
                <a:gd name="connsiteX3" fmla="*/ 0 w 674145"/>
                <a:gd name="connsiteY3" fmla="*/ 261801 h 595288"/>
                <a:gd name="connsiteX4" fmla="*/ 333487 w 674145"/>
                <a:gd name="connsiteY4" fmla="*/ 31 h 59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145" h="595288">
                  <a:moveTo>
                    <a:pt x="333487" y="31"/>
                  </a:moveTo>
                  <a:cubicBezTo>
                    <a:pt x="562983" y="2421"/>
                    <a:pt x="673548" y="151834"/>
                    <a:pt x="674145" y="268972"/>
                  </a:cubicBezTo>
                  <a:cubicBezTo>
                    <a:pt x="665778" y="442289"/>
                    <a:pt x="528319" y="583335"/>
                    <a:pt x="337072" y="595288"/>
                  </a:cubicBezTo>
                  <a:cubicBezTo>
                    <a:pt x="167341" y="584531"/>
                    <a:pt x="1194" y="430337"/>
                    <a:pt x="0" y="261801"/>
                  </a:cubicBezTo>
                  <a:cubicBezTo>
                    <a:pt x="0" y="135099"/>
                    <a:pt x="103991" y="-2359"/>
                    <a:pt x="333487" y="3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C36BBBD8-0C2B-1E44-BEDE-6A8DF3533E4A}"/>
                </a:ext>
              </a:extLst>
            </p:cNvPr>
            <p:cNvCxnSpPr/>
            <p:nvPr/>
          </p:nvCxnSpPr>
          <p:spPr>
            <a:xfrm>
              <a:off x="1907704" y="3222000"/>
              <a:ext cx="51764" cy="0"/>
            </a:xfrm>
            <a:prstGeom prst="straightConnector1">
              <a:avLst/>
            </a:prstGeom>
            <a:ln w="25400" cap="rnd">
              <a:solidFill>
                <a:schemeClr val="bg1">
                  <a:lumMod val="65000"/>
                </a:schemeClr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ector de Seta Reta 37">
              <a:extLst>
                <a:ext uri="{FF2B5EF4-FFF2-40B4-BE49-F238E27FC236}">
                  <a16:creationId xmlns:a16="http://schemas.microsoft.com/office/drawing/2014/main" id="{C293F637-DF87-884B-8EEA-A0F2226FF378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666122" y="3475126"/>
              <a:ext cx="51764" cy="0"/>
            </a:xfrm>
            <a:prstGeom prst="straightConnector1">
              <a:avLst/>
            </a:prstGeom>
            <a:ln w="25400" cap="rnd">
              <a:solidFill>
                <a:schemeClr val="bg1">
                  <a:lumMod val="65000"/>
                </a:schemeClr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ector de Seta Reta 38">
              <a:extLst>
                <a:ext uri="{FF2B5EF4-FFF2-40B4-BE49-F238E27FC236}">
                  <a16:creationId xmlns:a16="http://schemas.microsoft.com/office/drawing/2014/main" id="{80050D11-F899-CA4C-8920-D7736815ED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3648" y="3222000"/>
              <a:ext cx="51764" cy="0"/>
            </a:xfrm>
            <a:prstGeom prst="straightConnector1">
              <a:avLst/>
            </a:prstGeom>
            <a:ln w="25400" cap="rnd">
              <a:solidFill>
                <a:schemeClr val="bg1">
                  <a:lumMod val="65000"/>
                </a:schemeClr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ector de Seta Reta 40">
              <a:extLst>
                <a:ext uri="{FF2B5EF4-FFF2-40B4-BE49-F238E27FC236}">
                  <a16:creationId xmlns:a16="http://schemas.microsoft.com/office/drawing/2014/main" id="{C6346F49-4A27-BE4E-8F9F-CEA6ADEBE5D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66122" y="3022834"/>
              <a:ext cx="51764" cy="0"/>
            </a:xfrm>
            <a:prstGeom prst="straightConnector1">
              <a:avLst/>
            </a:prstGeom>
            <a:ln w="25400" cap="rnd">
              <a:solidFill>
                <a:schemeClr val="bg1">
                  <a:lumMod val="65000"/>
                </a:schemeClr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0CC830F5-7233-6B4E-B966-F18B5DAF690B}"/>
              </a:ext>
            </a:extLst>
          </p:cNvPr>
          <p:cNvGrpSpPr/>
          <p:nvPr/>
        </p:nvGrpSpPr>
        <p:grpSpPr>
          <a:xfrm>
            <a:off x="8054507" y="4051307"/>
            <a:ext cx="2484348" cy="727634"/>
            <a:chOff x="6130770" y="4913278"/>
            <a:chExt cx="2484348" cy="7276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18D86231-04E9-C247-A38F-C9D05A23E071}"/>
                    </a:ext>
                  </a:extLst>
                </p:cNvPr>
                <p:cNvSpPr/>
                <p:nvPr/>
              </p:nvSpPr>
              <p:spPr>
                <a:xfrm>
                  <a:off x="6171436" y="4926278"/>
                  <a:ext cx="2443682" cy="66640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̅"/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20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pt-BR" sz="2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pt-BR" sz="2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pt-BR" sz="22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oMath>
                    </m:oMathPara>
                  </a14:m>
                  <a:endParaRPr lang="pt-BR" sz="2200" dirty="0"/>
                </a:p>
              </p:txBody>
            </p:sp>
          </mc:Choice>
          <mc:Fallback xmlns="">
            <p:sp>
              <p:nvSpPr>
                <p:cNvPr id="20" name="Retângulo 19">
                  <a:extLst>
                    <a:ext uri="{FF2B5EF4-FFF2-40B4-BE49-F238E27FC236}">
                      <a16:creationId xmlns:a16="http://schemas.microsoft.com/office/drawing/2014/main" id="{18D86231-04E9-C247-A38F-C9D05A23E0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1436" y="4926278"/>
                  <a:ext cx="2443682" cy="666401"/>
                </a:xfrm>
                <a:prstGeom prst="rect">
                  <a:avLst/>
                </a:prstGeom>
                <a:blipFill>
                  <a:blip r:embed="rId5"/>
                  <a:stretch>
                    <a:fillRect b="-566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Retângulo Arredondado 43">
              <a:extLst>
                <a:ext uri="{FF2B5EF4-FFF2-40B4-BE49-F238E27FC236}">
                  <a16:creationId xmlns:a16="http://schemas.microsoft.com/office/drawing/2014/main" id="{0FCD07F8-6D01-FE43-9FE3-33267483CF05}"/>
                </a:ext>
              </a:extLst>
            </p:cNvPr>
            <p:cNvSpPr/>
            <p:nvPr/>
          </p:nvSpPr>
          <p:spPr>
            <a:xfrm>
              <a:off x="6130770" y="4913278"/>
              <a:ext cx="2443236" cy="727634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solidFill>
                <a:schemeClr val="accent4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pc="300">
                <a:latin typeface="Abadi MT Condensed Light" panose="020B0306030101010103" pitchFamily="34" charset="77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CA7557FA-B31A-824B-A0AF-6CCA25542739}"/>
              </a:ext>
            </a:extLst>
          </p:cNvPr>
          <p:cNvGrpSpPr>
            <a:grpSpLocks noChangeAspect="1"/>
          </p:cNvGrpSpPr>
          <p:nvPr/>
        </p:nvGrpSpPr>
        <p:grpSpPr>
          <a:xfrm>
            <a:off x="4846831" y="4941168"/>
            <a:ext cx="937685" cy="828000"/>
            <a:chOff x="1354931" y="2945971"/>
            <a:chExt cx="674145" cy="595288"/>
          </a:xfrm>
        </p:grpSpPr>
        <p:sp>
          <p:nvSpPr>
            <p:cNvPr id="50" name="Forma Livre 49">
              <a:extLst>
                <a:ext uri="{FF2B5EF4-FFF2-40B4-BE49-F238E27FC236}">
                  <a16:creationId xmlns:a16="http://schemas.microsoft.com/office/drawing/2014/main" id="{DF1A603A-5C63-6C4E-914B-4448A218DD16}"/>
                </a:ext>
              </a:extLst>
            </p:cNvPr>
            <p:cNvSpPr/>
            <p:nvPr/>
          </p:nvSpPr>
          <p:spPr>
            <a:xfrm>
              <a:off x="1354931" y="2945971"/>
              <a:ext cx="674145" cy="595288"/>
            </a:xfrm>
            <a:custGeom>
              <a:avLst/>
              <a:gdLst>
                <a:gd name="connsiteX0" fmla="*/ 333487 w 674145"/>
                <a:gd name="connsiteY0" fmla="*/ 0 h 595257"/>
                <a:gd name="connsiteX1" fmla="*/ 674145 w 674145"/>
                <a:gd name="connsiteY1" fmla="*/ 268941 h 595257"/>
                <a:gd name="connsiteX2" fmla="*/ 337072 w 674145"/>
                <a:gd name="connsiteY2" fmla="*/ 595257 h 595257"/>
                <a:gd name="connsiteX3" fmla="*/ 0 w 674145"/>
                <a:gd name="connsiteY3" fmla="*/ 261770 h 595257"/>
                <a:gd name="connsiteX4" fmla="*/ 333487 w 674145"/>
                <a:gd name="connsiteY4" fmla="*/ 0 h 595257"/>
                <a:gd name="connsiteX0" fmla="*/ 333487 w 674145"/>
                <a:gd name="connsiteY0" fmla="*/ 0 h 595257"/>
                <a:gd name="connsiteX1" fmla="*/ 674145 w 674145"/>
                <a:gd name="connsiteY1" fmla="*/ 268941 h 595257"/>
                <a:gd name="connsiteX2" fmla="*/ 337072 w 674145"/>
                <a:gd name="connsiteY2" fmla="*/ 595257 h 595257"/>
                <a:gd name="connsiteX3" fmla="*/ 0 w 674145"/>
                <a:gd name="connsiteY3" fmla="*/ 261770 h 595257"/>
                <a:gd name="connsiteX4" fmla="*/ 333487 w 674145"/>
                <a:gd name="connsiteY4" fmla="*/ 0 h 595257"/>
                <a:gd name="connsiteX0" fmla="*/ 333487 w 674145"/>
                <a:gd name="connsiteY0" fmla="*/ 0 h 595257"/>
                <a:gd name="connsiteX1" fmla="*/ 674145 w 674145"/>
                <a:gd name="connsiteY1" fmla="*/ 268941 h 595257"/>
                <a:gd name="connsiteX2" fmla="*/ 337072 w 674145"/>
                <a:gd name="connsiteY2" fmla="*/ 595257 h 595257"/>
                <a:gd name="connsiteX3" fmla="*/ 0 w 674145"/>
                <a:gd name="connsiteY3" fmla="*/ 261770 h 595257"/>
                <a:gd name="connsiteX4" fmla="*/ 333487 w 674145"/>
                <a:gd name="connsiteY4" fmla="*/ 0 h 595257"/>
                <a:gd name="connsiteX0" fmla="*/ 333487 w 681521"/>
                <a:gd name="connsiteY0" fmla="*/ 0 h 595257"/>
                <a:gd name="connsiteX1" fmla="*/ 674145 w 681521"/>
                <a:gd name="connsiteY1" fmla="*/ 268941 h 595257"/>
                <a:gd name="connsiteX2" fmla="*/ 337072 w 681521"/>
                <a:gd name="connsiteY2" fmla="*/ 595257 h 595257"/>
                <a:gd name="connsiteX3" fmla="*/ 0 w 681521"/>
                <a:gd name="connsiteY3" fmla="*/ 261770 h 595257"/>
                <a:gd name="connsiteX4" fmla="*/ 333487 w 681521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75105"/>
                <a:gd name="connsiteY0" fmla="*/ 0 h 595257"/>
                <a:gd name="connsiteX1" fmla="*/ 674566 w 675105"/>
                <a:gd name="connsiteY1" fmla="*/ 268941 h 595257"/>
                <a:gd name="connsiteX2" fmla="*/ 337493 w 675105"/>
                <a:gd name="connsiteY2" fmla="*/ 595257 h 595257"/>
                <a:gd name="connsiteX3" fmla="*/ 421 w 675105"/>
                <a:gd name="connsiteY3" fmla="*/ 261770 h 595257"/>
                <a:gd name="connsiteX4" fmla="*/ 333908 w 675105"/>
                <a:gd name="connsiteY4" fmla="*/ 0 h 595257"/>
                <a:gd name="connsiteX0" fmla="*/ 333908 w 675169"/>
                <a:gd name="connsiteY0" fmla="*/ 0 h 595257"/>
                <a:gd name="connsiteX1" fmla="*/ 674566 w 675169"/>
                <a:gd name="connsiteY1" fmla="*/ 268941 h 595257"/>
                <a:gd name="connsiteX2" fmla="*/ 337493 w 675169"/>
                <a:gd name="connsiteY2" fmla="*/ 595257 h 595257"/>
                <a:gd name="connsiteX3" fmla="*/ 421 w 675169"/>
                <a:gd name="connsiteY3" fmla="*/ 261770 h 595257"/>
                <a:gd name="connsiteX4" fmla="*/ 333908 w 675169"/>
                <a:gd name="connsiteY4" fmla="*/ 0 h 595257"/>
                <a:gd name="connsiteX0" fmla="*/ 333908 w 674566"/>
                <a:gd name="connsiteY0" fmla="*/ 6 h 595263"/>
                <a:gd name="connsiteX1" fmla="*/ 674566 w 674566"/>
                <a:gd name="connsiteY1" fmla="*/ 268947 h 595263"/>
                <a:gd name="connsiteX2" fmla="*/ 337493 w 674566"/>
                <a:gd name="connsiteY2" fmla="*/ 595263 h 595263"/>
                <a:gd name="connsiteX3" fmla="*/ 421 w 674566"/>
                <a:gd name="connsiteY3" fmla="*/ 261776 h 595263"/>
                <a:gd name="connsiteX4" fmla="*/ 333908 w 674566"/>
                <a:gd name="connsiteY4" fmla="*/ 6 h 595263"/>
                <a:gd name="connsiteX0" fmla="*/ 334179 w 674837"/>
                <a:gd name="connsiteY0" fmla="*/ 39 h 595296"/>
                <a:gd name="connsiteX1" fmla="*/ 674837 w 674837"/>
                <a:gd name="connsiteY1" fmla="*/ 268980 h 595296"/>
                <a:gd name="connsiteX2" fmla="*/ 337764 w 674837"/>
                <a:gd name="connsiteY2" fmla="*/ 595296 h 595296"/>
                <a:gd name="connsiteX3" fmla="*/ 692 w 674837"/>
                <a:gd name="connsiteY3" fmla="*/ 261809 h 595296"/>
                <a:gd name="connsiteX4" fmla="*/ 334179 w 674837"/>
                <a:gd name="connsiteY4" fmla="*/ 39 h 595296"/>
                <a:gd name="connsiteX0" fmla="*/ 333487 w 674145"/>
                <a:gd name="connsiteY0" fmla="*/ 31 h 595288"/>
                <a:gd name="connsiteX1" fmla="*/ 674145 w 674145"/>
                <a:gd name="connsiteY1" fmla="*/ 268972 h 595288"/>
                <a:gd name="connsiteX2" fmla="*/ 337072 w 674145"/>
                <a:gd name="connsiteY2" fmla="*/ 595288 h 595288"/>
                <a:gd name="connsiteX3" fmla="*/ 0 w 674145"/>
                <a:gd name="connsiteY3" fmla="*/ 261801 h 595288"/>
                <a:gd name="connsiteX4" fmla="*/ 333487 w 674145"/>
                <a:gd name="connsiteY4" fmla="*/ 31 h 595288"/>
                <a:gd name="connsiteX0" fmla="*/ 333487 w 674145"/>
                <a:gd name="connsiteY0" fmla="*/ 31 h 595288"/>
                <a:gd name="connsiteX1" fmla="*/ 674145 w 674145"/>
                <a:gd name="connsiteY1" fmla="*/ 268972 h 595288"/>
                <a:gd name="connsiteX2" fmla="*/ 337072 w 674145"/>
                <a:gd name="connsiteY2" fmla="*/ 595288 h 595288"/>
                <a:gd name="connsiteX3" fmla="*/ 0 w 674145"/>
                <a:gd name="connsiteY3" fmla="*/ 261801 h 595288"/>
                <a:gd name="connsiteX4" fmla="*/ 333487 w 674145"/>
                <a:gd name="connsiteY4" fmla="*/ 31 h 595288"/>
                <a:gd name="connsiteX0" fmla="*/ 333487 w 674145"/>
                <a:gd name="connsiteY0" fmla="*/ 31 h 595288"/>
                <a:gd name="connsiteX1" fmla="*/ 674145 w 674145"/>
                <a:gd name="connsiteY1" fmla="*/ 268972 h 595288"/>
                <a:gd name="connsiteX2" fmla="*/ 337072 w 674145"/>
                <a:gd name="connsiteY2" fmla="*/ 595288 h 595288"/>
                <a:gd name="connsiteX3" fmla="*/ 0 w 674145"/>
                <a:gd name="connsiteY3" fmla="*/ 261801 h 595288"/>
                <a:gd name="connsiteX4" fmla="*/ 333487 w 674145"/>
                <a:gd name="connsiteY4" fmla="*/ 31 h 595288"/>
                <a:gd name="connsiteX0" fmla="*/ 333487 w 674145"/>
                <a:gd name="connsiteY0" fmla="*/ 31 h 595288"/>
                <a:gd name="connsiteX1" fmla="*/ 674145 w 674145"/>
                <a:gd name="connsiteY1" fmla="*/ 268972 h 595288"/>
                <a:gd name="connsiteX2" fmla="*/ 337072 w 674145"/>
                <a:gd name="connsiteY2" fmla="*/ 595288 h 595288"/>
                <a:gd name="connsiteX3" fmla="*/ 0 w 674145"/>
                <a:gd name="connsiteY3" fmla="*/ 261801 h 595288"/>
                <a:gd name="connsiteX4" fmla="*/ 333487 w 674145"/>
                <a:gd name="connsiteY4" fmla="*/ 31 h 59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145" h="595288">
                  <a:moveTo>
                    <a:pt x="333487" y="31"/>
                  </a:moveTo>
                  <a:cubicBezTo>
                    <a:pt x="562983" y="2421"/>
                    <a:pt x="673548" y="151834"/>
                    <a:pt x="674145" y="268972"/>
                  </a:cubicBezTo>
                  <a:cubicBezTo>
                    <a:pt x="665778" y="442289"/>
                    <a:pt x="528319" y="583335"/>
                    <a:pt x="337072" y="595288"/>
                  </a:cubicBezTo>
                  <a:cubicBezTo>
                    <a:pt x="167341" y="584531"/>
                    <a:pt x="1194" y="430337"/>
                    <a:pt x="0" y="261801"/>
                  </a:cubicBezTo>
                  <a:cubicBezTo>
                    <a:pt x="0" y="135099"/>
                    <a:pt x="103991" y="-2359"/>
                    <a:pt x="333487" y="3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7657AF7F-04FB-DD4C-8D9A-5F3569686B9C}"/>
                </a:ext>
              </a:extLst>
            </p:cNvPr>
            <p:cNvCxnSpPr/>
            <p:nvPr/>
          </p:nvCxnSpPr>
          <p:spPr>
            <a:xfrm>
              <a:off x="1907704" y="3222000"/>
              <a:ext cx="51764" cy="0"/>
            </a:xfrm>
            <a:prstGeom prst="straightConnector1">
              <a:avLst/>
            </a:prstGeom>
            <a:ln w="25400" cap="rnd">
              <a:solidFill>
                <a:schemeClr val="bg1">
                  <a:lumMod val="65000"/>
                </a:schemeClr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C1CF831F-9B13-7341-B2C5-2A94FC66A5D9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666122" y="3475126"/>
              <a:ext cx="51764" cy="0"/>
            </a:xfrm>
            <a:prstGeom prst="straightConnector1">
              <a:avLst/>
            </a:prstGeom>
            <a:ln w="25400" cap="rnd">
              <a:solidFill>
                <a:schemeClr val="bg1">
                  <a:lumMod val="65000"/>
                </a:schemeClr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ector de Seta Reta 54">
              <a:extLst>
                <a:ext uri="{FF2B5EF4-FFF2-40B4-BE49-F238E27FC236}">
                  <a16:creationId xmlns:a16="http://schemas.microsoft.com/office/drawing/2014/main" id="{FD1C694D-65D8-6740-92D2-CA4A0CB498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3648" y="3222000"/>
              <a:ext cx="51764" cy="0"/>
            </a:xfrm>
            <a:prstGeom prst="straightConnector1">
              <a:avLst/>
            </a:prstGeom>
            <a:ln w="25400" cap="rnd">
              <a:solidFill>
                <a:schemeClr val="bg1">
                  <a:lumMod val="65000"/>
                </a:schemeClr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de Seta Reta 55">
              <a:extLst>
                <a:ext uri="{FF2B5EF4-FFF2-40B4-BE49-F238E27FC236}">
                  <a16:creationId xmlns:a16="http://schemas.microsoft.com/office/drawing/2014/main" id="{12409B9F-3529-3A4C-9073-8223944ECA77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66122" y="3022834"/>
              <a:ext cx="51764" cy="0"/>
            </a:xfrm>
            <a:prstGeom prst="straightConnector1">
              <a:avLst/>
            </a:prstGeom>
            <a:ln w="25400" cap="rnd">
              <a:solidFill>
                <a:schemeClr val="bg1">
                  <a:lumMod val="65000"/>
                </a:schemeClr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tângulo 64">
            <a:extLst>
              <a:ext uri="{FF2B5EF4-FFF2-40B4-BE49-F238E27FC236}">
                <a16:creationId xmlns:a16="http://schemas.microsoft.com/office/drawing/2014/main" id="{68DADF2A-484F-9A44-8DD5-408DB224383A}"/>
              </a:ext>
            </a:extLst>
          </p:cNvPr>
          <p:cNvSpPr/>
          <p:nvPr/>
        </p:nvSpPr>
        <p:spPr>
          <a:xfrm>
            <a:off x="5841162" y="5187292"/>
            <a:ext cx="2343070" cy="429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pt-BR" altLang="pt-BR" sz="2000" dirty="0">
                <a:solidFill>
                  <a:srgbClr val="000000"/>
                </a:solidFill>
              </a:rPr>
              <a:t>para direita</a:t>
            </a:r>
          </a:p>
        </p:txBody>
      </p: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8F437BA1-3301-1242-82C2-92D6D038701F}"/>
              </a:ext>
            </a:extLst>
          </p:cNvPr>
          <p:cNvGrpSpPr/>
          <p:nvPr/>
        </p:nvGrpSpPr>
        <p:grpSpPr>
          <a:xfrm>
            <a:off x="7400040" y="4941651"/>
            <a:ext cx="2443236" cy="798047"/>
            <a:chOff x="3379996" y="3623618"/>
            <a:chExt cx="2443236" cy="798047"/>
          </a:xfrm>
        </p:grpSpPr>
        <p:sp>
          <p:nvSpPr>
            <p:cNvPr id="67" name="Retângulo Arredondado 66">
              <a:extLst>
                <a:ext uri="{FF2B5EF4-FFF2-40B4-BE49-F238E27FC236}">
                  <a16:creationId xmlns:a16="http://schemas.microsoft.com/office/drawing/2014/main" id="{78876A02-AAFD-DD4E-BA58-166BDD4A9AB1}"/>
                </a:ext>
              </a:extLst>
            </p:cNvPr>
            <p:cNvSpPr/>
            <p:nvPr/>
          </p:nvSpPr>
          <p:spPr>
            <a:xfrm>
              <a:off x="3379996" y="3689734"/>
              <a:ext cx="2443236" cy="727634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solidFill>
                <a:schemeClr val="accent4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pc="300">
                <a:latin typeface="Abadi MT Condensed Light" panose="020B0306030101010103" pitchFamily="34" charset="77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F2A1BF2C-B80F-6B42-B496-1337AD821524}"/>
                </a:ext>
              </a:extLst>
            </p:cNvPr>
            <p:cNvSpPr txBox="1"/>
            <p:nvPr/>
          </p:nvSpPr>
          <p:spPr>
            <a:xfrm>
              <a:off x="3639231" y="3623618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spc="300" dirty="0">
                  <a:ea typeface="Cambria Math" panose="02040503050406030204" pitchFamily="18" charset="0"/>
                </a:rPr>
                <a:t>a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1E78F0CF-B8E5-564D-9346-1DD77C59965A}"/>
                </a:ext>
              </a:extLst>
            </p:cNvPr>
            <p:cNvSpPr txBox="1"/>
            <p:nvPr/>
          </p:nvSpPr>
          <p:spPr>
            <a:xfrm>
              <a:off x="4469019" y="3623618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spc="300" dirty="0" err="1">
                  <a:ea typeface="Cambria Math" panose="02040503050406030204" pitchFamily="18" charset="0"/>
                </a:rPr>
                <a:t>b</a:t>
              </a:r>
              <a:endParaRPr lang="pt-BR" i="1" spc="300" dirty="0">
                <a:ea typeface="Cambria Math" panose="02040503050406030204" pitchFamily="18" charset="0"/>
              </a:endParaRP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A892D7EB-313A-C342-9A14-E3EE1D1C09A7}"/>
                </a:ext>
              </a:extLst>
            </p:cNvPr>
            <p:cNvSpPr txBox="1"/>
            <p:nvPr/>
          </p:nvSpPr>
          <p:spPr>
            <a:xfrm>
              <a:off x="5294648" y="362361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spc="300" dirty="0" err="1">
                  <a:ea typeface="Cambria Math" panose="02040503050406030204" pitchFamily="18" charset="0"/>
                </a:rPr>
                <a:t>r</a:t>
              </a:r>
              <a:endParaRPr lang="pt-BR" i="1" spc="300" dirty="0">
                <a:ea typeface="Cambria Math" panose="02040503050406030204" pitchFamily="18" charset="0"/>
              </a:endParaRP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F576CD96-4E69-4E47-AB8A-88C8E9CCDDA0}"/>
                </a:ext>
              </a:extLst>
            </p:cNvPr>
            <p:cNvSpPr txBox="1"/>
            <p:nvPr/>
          </p:nvSpPr>
          <p:spPr>
            <a:xfrm>
              <a:off x="3602999" y="396000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1</a:t>
              </a: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05A76082-6703-7643-B943-0C6B22D55C1B}"/>
                </a:ext>
              </a:extLst>
            </p:cNvPr>
            <p:cNvSpPr txBox="1"/>
            <p:nvPr/>
          </p:nvSpPr>
          <p:spPr>
            <a:xfrm>
              <a:off x="4492508" y="396000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2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AD2AF9CB-D355-8542-A5FE-D9A110190E86}"/>
                </a:ext>
              </a:extLst>
            </p:cNvPr>
            <p:cNvSpPr txBox="1"/>
            <p:nvPr/>
          </p:nvSpPr>
          <p:spPr>
            <a:xfrm>
              <a:off x="5259741" y="396000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3</a:t>
              </a:r>
            </a:p>
          </p:txBody>
        </p:sp>
      </p:grpSp>
      <p:sp>
        <p:nvSpPr>
          <p:cNvPr id="45" name="Retângulo 44">
            <a:extLst>
              <a:ext uri="{FF2B5EF4-FFF2-40B4-BE49-F238E27FC236}">
                <a16:creationId xmlns:a16="http://schemas.microsoft.com/office/drawing/2014/main" id="{64B9BBA8-5B82-8D48-896A-378C53A04F17}"/>
              </a:ext>
            </a:extLst>
          </p:cNvPr>
          <p:cNvSpPr/>
          <p:nvPr/>
        </p:nvSpPr>
        <p:spPr>
          <a:xfrm>
            <a:off x="551384" y="571727"/>
            <a:ext cx="97728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Análise Gráfica </a:t>
            </a:r>
            <a:r>
              <a:rPr lang="pt-BR" i="1" dirty="0"/>
              <a:t>– </a:t>
            </a:r>
            <a:r>
              <a:rPr lang="pt-BR" i="1" dirty="0">
                <a:solidFill>
                  <a:srgbClr val="00B050"/>
                </a:solidFill>
              </a:rPr>
              <a:t>Métodos dos Mínimos Quadrados </a:t>
            </a:r>
            <a:r>
              <a:rPr lang="pt-BR" i="1" dirty="0"/>
              <a:t>– </a:t>
            </a:r>
            <a:r>
              <a:rPr lang="pt-BR" i="1" dirty="0">
                <a:solidFill>
                  <a:schemeClr val="accent4">
                    <a:lumMod val="75000"/>
                  </a:schemeClr>
                </a:solidFill>
              </a:rPr>
              <a:t>Calculadora</a:t>
            </a:r>
          </a:p>
        </p:txBody>
      </p:sp>
    </p:spTree>
    <p:extLst>
      <p:ext uri="{BB962C8B-B14F-4D97-AF65-F5344CB8AC3E}">
        <p14:creationId xmlns:p14="http://schemas.microsoft.com/office/powerpoint/2010/main" val="1351647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17" grpId="0"/>
      <p:bldP spid="30" grpId="0" animBg="1"/>
      <p:bldP spid="32" grpId="0" animBg="1"/>
      <p:bldP spid="16" grpId="0"/>
      <p:bldP spid="6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B2B1-43D9-5544-ACFC-F0ACF75C1AE0}" type="datetime1">
              <a:rPr lang="pt-BR" smtClean="0"/>
              <a:t>12/04/2022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1223687" name="Rectangle 7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223689" name="Rectangle 9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F02C6E-A883-1945-9C75-D0D43214A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257" t="10176" r="27983" b="8861"/>
          <a:stretch/>
        </p:blipFill>
        <p:spPr>
          <a:xfrm>
            <a:off x="404769" y="1225998"/>
            <a:ext cx="2885517" cy="5219319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BF7AD51D-4279-7141-BE35-3DE82A58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7141" y="1294602"/>
            <a:ext cx="518457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altLang="pt-BR" b="1" dirty="0">
                <a:solidFill>
                  <a:srgbClr val="000000"/>
                </a:solidFill>
                <a:ea typeface="Times New Roman" panose="02020603050405020304" pitchFamily="18" charset="0"/>
              </a:rPr>
              <a:t>4º passo</a:t>
            </a:r>
            <a:r>
              <a:rPr lang="pt-BR" altLang="pt-BR" dirty="0">
                <a:solidFill>
                  <a:srgbClr val="000000"/>
                </a:solidFill>
                <a:ea typeface="Times New Roman" panose="02020603050405020304" pitchFamily="18" charset="0"/>
              </a:rPr>
              <a:t> – </a:t>
            </a:r>
            <a:r>
              <a:rPr lang="pt-BR" altLang="pt-BR" dirty="0" err="1">
                <a:solidFill>
                  <a:srgbClr val="000000"/>
                </a:solidFill>
                <a:ea typeface="Times New Roman" panose="02020603050405020304" pitchFamily="18" charset="0"/>
              </a:rPr>
              <a:t>Lendos</a:t>
            </a:r>
            <a:r>
              <a:rPr lang="pt-BR" altLang="pt-BR" dirty="0">
                <a:solidFill>
                  <a:srgbClr val="000000"/>
                </a:solidFill>
                <a:ea typeface="Times New Roman" panose="02020603050405020304" pitchFamily="18" charset="0"/>
              </a:rPr>
              <a:t> os Resultados</a:t>
            </a:r>
            <a:endParaRPr lang="pt-BR" altLang="pt-BR" dirty="0"/>
          </a:p>
        </p:txBody>
      </p:sp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E7B19875-9986-0546-AE6B-9C8FC4F8A75C}"/>
              </a:ext>
            </a:extLst>
          </p:cNvPr>
          <p:cNvGraphicFramePr>
            <a:graphicFrameLocks noGrp="1"/>
          </p:cNvGraphicFramePr>
          <p:nvPr/>
        </p:nvGraphicFramePr>
        <p:xfrm>
          <a:off x="8302632" y="1340524"/>
          <a:ext cx="219671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(s)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Posição (m)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E28985AD-1463-E44F-9B9A-453868FFE3EB}"/>
                  </a:ext>
                </a:extLst>
              </p:cNvPr>
              <p:cNvSpPr/>
              <p:nvPr/>
            </p:nvSpPr>
            <p:spPr>
              <a:xfrm>
                <a:off x="4655726" y="1828099"/>
                <a:ext cx="3155800" cy="4353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pt-BR" sz="20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Lembrando que: 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𝑦</m:t>
                    </m:r>
                    <m:r>
                      <a:rPr lang="pt-B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pt-B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𝑎</m:t>
                    </m:r>
                    <m:r>
                      <a:rPr lang="pt-B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a:rPr lang="pt-B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𝑏𝑥</m:t>
                    </m:r>
                  </m:oMath>
                </a14:m>
                <a:endParaRPr lang="pt-BR" sz="20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E28985AD-1463-E44F-9B9A-453868FFE3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5726" y="1828099"/>
                <a:ext cx="3155800" cy="435376"/>
              </a:xfrm>
              <a:prstGeom prst="rect">
                <a:avLst/>
              </a:prstGeom>
              <a:blipFill>
                <a:blip r:embed="rId3"/>
                <a:stretch>
                  <a:fillRect l="-2008" b="-22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Agrupar 65">
            <a:extLst>
              <a:ext uri="{FF2B5EF4-FFF2-40B4-BE49-F238E27FC236}">
                <a16:creationId xmlns:a16="http://schemas.microsoft.com/office/drawing/2014/main" id="{8F437BA1-3301-1242-82C2-92D6D038701F}"/>
              </a:ext>
            </a:extLst>
          </p:cNvPr>
          <p:cNvGrpSpPr/>
          <p:nvPr/>
        </p:nvGrpSpPr>
        <p:grpSpPr>
          <a:xfrm>
            <a:off x="5154914" y="2289930"/>
            <a:ext cx="2443236" cy="798047"/>
            <a:chOff x="3379996" y="3623618"/>
            <a:chExt cx="2443236" cy="798047"/>
          </a:xfrm>
        </p:grpSpPr>
        <p:sp>
          <p:nvSpPr>
            <p:cNvPr id="67" name="Retângulo Arredondado 66">
              <a:extLst>
                <a:ext uri="{FF2B5EF4-FFF2-40B4-BE49-F238E27FC236}">
                  <a16:creationId xmlns:a16="http://schemas.microsoft.com/office/drawing/2014/main" id="{78876A02-AAFD-DD4E-BA58-166BDD4A9AB1}"/>
                </a:ext>
              </a:extLst>
            </p:cNvPr>
            <p:cNvSpPr/>
            <p:nvPr/>
          </p:nvSpPr>
          <p:spPr>
            <a:xfrm>
              <a:off x="3379996" y="3689734"/>
              <a:ext cx="2443236" cy="727634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solidFill>
                <a:schemeClr val="accent4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pc="300">
                <a:latin typeface="Abadi MT Condensed Light" panose="020B0306030101010103" pitchFamily="34" charset="77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F2A1BF2C-B80F-6B42-B496-1337AD821524}"/>
                </a:ext>
              </a:extLst>
            </p:cNvPr>
            <p:cNvSpPr txBox="1"/>
            <p:nvPr/>
          </p:nvSpPr>
          <p:spPr>
            <a:xfrm>
              <a:off x="3639231" y="3623618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spc="300" dirty="0">
                  <a:ea typeface="Cambria Math" panose="02040503050406030204" pitchFamily="18" charset="0"/>
                </a:rPr>
                <a:t>a</a:t>
              </a: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1E78F0CF-B8E5-564D-9346-1DD77C59965A}"/>
                </a:ext>
              </a:extLst>
            </p:cNvPr>
            <p:cNvSpPr txBox="1"/>
            <p:nvPr/>
          </p:nvSpPr>
          <p:spPr>
            <a:xfrm>
              <a:off x="4469019" y="3623618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spc="300" dirty="0" err="1">
                  <a:ea typeface="Cambria Math" panose="02040503050406030204" pitchFamily="18" charset="0"/>
                </a:rPr>
                <a:t>b</a:t>
              </a:r>
              <a:endParaRPr lang="pt-BR" i="1" spc="300" dirty="0">
                <a:ea typeface="Cambria Math" panose="02040503050406030204" pitchFamily="18" charset="0"/>
              </a:endParaRP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A892D7EB-313A-C342-9A14-E3EE1D1C09A7}"/>
                </a:ext>
              </a:extLst>
            </p:cNvPr>
            <p:cNvSpPr txBox="1"/>
            <p:nvPr/>
          </p:nvSpPr>
          <p:spPr>
            <a:xfrm>
              <a:off x="5294648" y="3623618"/>
              <a:ext cx="3433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spc="300" dirty="0" err="1">
                  <a:ea typeface="Cambria Math" panose="02040503050406030204" pitchFamily="18" charset="0"/>
                </a:rPr>
                <a:t>r</a:t>
              </a:r>
              <a:endParaRPr lang="pt-BR" i="1" spc="300" dirty="0">
                <a:ea typeface="Cambria Math" panose="02040503050406030204" pitchFamily="18" charset="0"/>
              </a:endParaRPr>
            </a:p>
          </p:txBody>
        </p:sp>
        <p:sp>
          <p:nvSpPr>
            <p:cNvPr id="71" name="CaixaDeTexto 70">
              <a:extLst>
                <a:ext uri="{FF2B5EF4-FFF2-40B4-BE49-F238E27FC236}">
                  <a16:creationId xmlns:a16="http://schemas.microsoft.com/office/drawing/2014/main" id="{F576CD96-4E69-4E47-AB8A-88C8E9CCDDA0}"/>
                </a:ext>
              </a:extLst>
            </p:cNvPr>
            <p:cNvSpPr txBox="1"/>
            <p:nvPr/>
          </p:nvSpPr>
          <p:spPr>
            <a:xfrm>
              <a:off x="3602999" y="396000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1</a:t>
              </a: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05A76082-6703-7643-B943-0C6B22D55C1B}"/>
                </a:ext>
              </a:extLst>
            </p:cNvPr>
            <p:cNvSpPr txBox="1"/>
            <p:nvPr/>
          </p:nvSpPr>
          <p:spPr>
            <a:xfrm>
              <a:off x="4492508" y="396000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2</a:t>
              </a: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AD2AF9CB-D355-8542-A5FE-D9A110190E86}"/>
                </a:ext>
              </a:extLst>
            </p:cNvPr>
            <p:cNvSpPr txBox="1"/>
            <p:nvPr/>
          </p:nvSpPr>
          <p:spPr>
            <a:xfrm>
              <a:off x="5259741" y="396000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3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22CD561E-E7F9-0340-A4B3-6AC6E925A7CB}"/>
                  </a:ext>
                </a:extLst>
              </p:cNvPr>
              <p:cNvSpPr/>
              <p:nvPr/>
            </p:nvSpPr>
            <p:spPr>
              <a:xfrm>
                <a:off x="5126930" y="3128529"/>
                <a:ext cx="4572000" cy="142763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pt-BR" sz="20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1</a:t>
                </a:r>
                <a:r>
                  <a:rPr lang="pt-BR" sz="2000" dirty="0">
                    <a:solidFill>
                      <a:srgbClr val="000000"/>
                    </a:solidFill>
                    <a:ea typeface="Times New Roman" panose="02020603050405020304" pitchFamily="18" charset="0"/>
                    <a:sym typeface="Wingdings" pitchFamily="2" charset="2"/>
                  </a:rPr>
                  <a:t></a:t>
                </a:r>
                <a14:m>
                  <m:oMath xmlns:m="http://schemas.openxmlformats.org/officeDocument/2006/math">
                    <m:r>
                      <a:rPr lang="pt-BR" sz="20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sym typeface="Wingdings" pitchFamily="2" charset="2"/>
                      </a:rPr>
                      <m:t> </m:t>
                    </m:r>
                    <m:r>
                      <a:rPr lang="pt-B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sym typeface="Wingdings" pitchFamily="2" charset="2"/>
                      </a:rPr>
                      <m:t>𝑎</m:t>
                    </m:r>
                  </m:oMath>
                </a14:m>
                <a:r>
                  <a:rPr lang="pt-BR" sz="20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 (Coeficiente linear),</a:t>
                </a: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pt-BR" sz="20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2</a:t>
                </a:r>
                <a:r>
                  <a:rPr lang="pt-BR" sz="2000" dirty="0">
                    <a:solidFill>
                      <a:srgbClr val="000000"/>
                    </a:solidFill>
                    <a:ea typeface="Times New Roman" panose="02020603050405020304" pitchFamily="18" charset="0"/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pt-B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sym typeface="Wingdings" pitchFamily="2" charset="2"/>
                      </a:rPr>
                      <m:t>𝑏</m:t>
                    </m:r>
                    <m:r>
                      <a:rPr lang="pt-B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sym typeface="Wingdings" pitchFamily="2" charset="2"/>
                      </a:rPr>
                      <m:t> </m:t>
                    </m:r>
                  </m:oMath>
                </a14:m>
                <a:r>
                  <a:rPr lang="pt-BR" sz="20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(Coeficiente angular)</a:t>
                </a:r>
              </a:p>
              <a:p>
                <a:pPr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pt-BR" sz="20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3</a:t>
                </a:r>
                <a:r>
                  <a:rPr lang="pt-BR" sz="2000" dirty="0">
                    <a:solidFill>
                      <a:srgbClr val="000000"/>
                    </a:solidFill>
                    <a:ea typeface="Times New Roman" panose="02020603050405020304" pitchFamily="18" charset="0"/>
                    <a:sym typeface="Wingdings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pt-B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  <a:sym typeface="Wingdings" pitchFamily="2" charset="2"/>
                      </a:rPr>
                      <m:t>𝑟</m:t>
                    </m:r>
                  </m:oMath>
                </a14:m>
                <a:r>
                  <a:rPr lang="pt-BR" sz="20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 (Coeficiente de correlação). </a:t>
                </a:r>
                <a:endParaRPr lang="pt-BR" sz="20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22CD561E-E7F9-0340-A4B3-6AC6E925A7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930" y="3128529"/>
                <a:ext cx="4572000" cy="1427635"/>
              </a:xfrm>
              <a:prstGeom prst="rect">
                <a:avLst/>
              </a:prstGeom>
              <a:blipFill>
                <a:blip r:embed="rId4"/>
                <a:stretch>
                  <a:fillRect l="-1385" b="-70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7C212B00-DF1F-7342-AD79-3F6845616C76}"/>
                  </a:ext>
                </a:extLst>
              </p:cNvPr>
              <p:cNvSpPr/>
              <p:nvPr/>
            </p:nvSpPr>
            <p:spPr>
              <a:xfrm>
                <a:off x="5050705" y="4732876"/>
                <a:ext cx="3605474" cy="4294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0"/>
                  </a:spcAft>
                </a:pPr>
                <a:r>
                  <a:rPr lang="pt-BR" sz="20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Lembre sempre de apertar o  “</a:t>
                </a:r>
                <a14:m>
                  <m:oMath xmlns:m="http://schemas.openxmlformats.org/officeDocument/2006/math">
                    <m:r>
                      <a:rPr lang="pt-BR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pt-BR" sz="20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”</a:t>
                </a:r>
                <a:endParaRPr lang="pt-BR" sz="2000" dirty="0">
                  <a:ea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46" name="Retângulo 45">
                <a:extLst>
                  <a:ext uri="{FF2B5EF4-FFF2-40B4-BE49-F238E27FC236}">
                    <a16:creationId xmlns:a16="http://schemas.microsoft.com/office/drawing/2014/main" id="{7C212B00-DF1F-7342-AD79-3F6845616C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0705" y="4732876"/>
                <a:ext cx="3605474" cy="429413"/>
              </a:xfrm>
              <a:prstGeom prst="rect">
                <a:avLst/>
              </a:prstGeom>
              <a:blipFill>
                <a:blip r:embed="rId5"/>
                <a:stretch>
                  <a:fillRect l="-1754" r="-702" b="-25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tângulo 22">
            <a:extLst>
              <a:ext uri="{FF2B5EF4-FFF2-40B4-BE49-F238E27FC236}">
                <a16:creationId xmlns:a16="http://schemas.microsoft.com/office/drawing/2014/main" id="{CB6C1355-03E0-0346-83D6-19F0105B567F}"/>
              </a:ext>
            </a:extLst>
          </p:cNvPr>
          <p:cNvSpPr/>
          <p:nvPr/>
        </p:nvSpPr>
        <p:spPr>
          <a:xfrm>
            <a:off x="479376" y="571727"/>
            <a:ext cx="9844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Análise Gráfica </a:t>
            </a:r>
            <a:r>
              <a:rPr lang="pt-BR" i="1" dirty="0"/>
              <a:t>– </a:t>
            </a:r>
            <a:r>
              <a:rPr lang="pt-BR" i="1" dirty="0">
                <a:solidFill>
                  <a:srgbClr val="00B050"/>
                </a:solidFill>
              </a:rPr>
              <a:t>Métodos dos Mínimos Quadrados </a:t>
            </a:r>
            <a:r>
              <a:rPr lang="pt-BR" i="1" dirty="0"/>
              <a:t>– </a:t>
            </a:r>
            <a:r>
              <a:rPr lang="pt-BR" i="1" dirty="0">
                <a:solidFill>
                  <a:schemeClr val="accent4">
                    <a:lumMod val="75000"/>
                  </a:schemeClr>
                </a:solidFill>
              </a:rPr>
              <a:t>Calculadora</a:t>
            </a:r>
          </a:p>
        </p:txBody>
      </p:sp>
    </p:spTree>
    <p:extLst>
      <p:ext uri="{BB962C8B-B14F-4D97-AF65-F5344CB8AC3E}">
        <p14:creationId xmlns:p14="http://schemas.microsoft.com/office/powerpoint/2010/main" val="3688437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9D3763-FC1B-1C43-B42B-725C83F60B65}" type="datetime1">
              <a:rPr lang="pt-BR" smtClean="0"/>
              <a:t>12/04/2022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1223687" name="Rectangle 7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223689" name="Rectangle 9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F02C6E-A883-1945-9C75-D0D43214A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257" t="10176" r="27983" b="8861"/>
          <a:stretch/>
        </p:blipFill>
        <p:spPr>
          <a:xfrm>
            <a:off x="479376" y="1225998"/>
            <a:ext cx="2885517" cy="5219319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BF7AD51D-4279-7141-BE35-3DE82A58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5253" y="1294602"/>
            <a:ext cx="518457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altLang="pt-BR" b="1" dirty="0">
                <a:solidFill>
                  <a:srgbClr val="000000"/>
                </a:solidFill>
                <a:ea typeface="Times New Roman" panose="02020603050405020304" pitchFamily="18" charset="0"/>
              </a:rPr>
              <a:t>5º passo</a:t>
            </a:r>
            <a:r>
              <a:rPr lang="pt-BR" altLang="pt-BR" dirty="0">
                <a:solidFill>
                  <a:srgbClr val="000000"/>
                </a:solidFill>
                <a:ea typeface="Times New Roman" panose="02020603050405020304" pitchFamily="18" charset="0"/>
              </a:rPr>
              <a:t> – Calculando as incertezas</a:t>
            </a:r>
            <a:endParaRPr lang="pt-BR" altLang="pt-BR" dirty="0"/>
          </a:p>
        </p:txBody>
      </p:sp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E7B19875-9986-0546-AE6B-9C8FC4F8A75C}"/>
              </a:ext>
            </a:extLst>
          </p:cNvPr>
          <p:cNvGraphicFramePr>
            <a:graphicFrameLocks noGrp="1"/>
          </p:cNvGraphicFramePr>
          <p:nvPr/>
        </p:nvGraphicFramePr>
        <p:xfrm>
          <a:off x="8302632" y="1340524"/>
          <a:ext cx="219671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(s)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Posição (m)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131A8AE-73BF-4544-849C-D842679ED2BF}"/>
                  </a:ext>
                </a:extLst>
              </p:cNvPr>
              <p:cNvSpPr/>
              <p:nvPr/>
            </p:nvSpPr>
            <p:spPr>
              <a:xfrm>
                <a:off x="3581400" y="1909209"/>
                <a:ext cx="4494777" cy="7982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0" hangingPunct="0">
                  <a:lnSpc>
                    <a:spcPct val="120000"/>
                  </a:lnSpc>
                </a:pPr>
                <a:r>
                  <a:rPr lang="pt-BR" altLang="pt-BR" sz="20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Lendo os valores dos somatórios (</a:t>
                </a:r>
                <a14:m>
                  <m:oMath xmlns:m="http://schemas.openxmlformats.org/officeDocument/2006/math">
                    <m:r>
                      <a:rPr lang="pt-BR" altLang="pt-B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∑</m:t>
                    </m:r>
                    <m:r>
                      <a:rPr lang="pt-BR" altLang="pt-BR" sz="20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pt-BR" altLang="pt-BR" sz="20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t-BR" altLang="pt-B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∑</m:t>
                    </m:r>
                    <m:sSup>
                      <m:sSupPr>
                        <m:ctrlPr>
                          <a:rPr lang="pt-BR" altLang="pt-B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pt-BR" altLang="pt-B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pt-BR" altLang="pt-B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altLang="pt-BR" sz="2000" i="1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  </a:t>
                </a:r>
                <a:r>
                  <a:rPr lang="pt-BR" altLang="pt-BR" sz="20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, </a:t>
                </a:r>
                <a:r>
                  <a:rPr lang="pt-BR" altLang="pt-BR" sz="2000" i="1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∑x2</a:t>
                </a:r>
                <a:r>
                  <a:rPr lang="pt-BR" altLang="pt-BR" sz="20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, </a:t>
                </a:r>
                <a:r>
                  <a:rPr lang="pt-BR" altLang="pt-BR" sz="2000" i="1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∑</a:t>
                </a:r>
                <a:r>
                  <a:rPr lang="pt-BR" altLang="pt-BR" sz="2000" i="1" dirty="0" err="1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x.y</a:t>
                </a:r>
                <a:r>
                  <a:rPr lang="pt-BR" altLang="pt-BR" sz="20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, </a:t>
                </a:r>
                <a:r>
                  <a:rPr lang="pt-BR" altLang="pt-BR" sz="2000" i="1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∑</a:t>
                </a:r>
                <a:r>
                  <a:rPr lang="pt-BR" altLang="pt-BR" sz="2000" i="1" dirty="0" err="1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y</a:t>
                </a:r>
                <a:r>
                  <a:rPr lang="pt-BR" altLang="pt-BR" sz="2000" dirty="0">
                    <a:solidFill>
                      <a:srgbClr val="000000"/>
                    </a:solidFill>
                    <a:ea typeface="Times New Roman" panose="02020603050405020304" pitchFamily="18" charset="0"/>
                  </a:rPr>
                  <a:t>, etc.).</a:t>
                </a:r>
                <a:endParaRPr lang="pt-BR" altLang="pt-BR" sz="2000" dirty="0"/>
              </a:p>
            </p:txBody>
          </p:sp>
        </mc:Choice>
        <mc:Fallback>
          <p:sp>
            <p:nvSpPr>
              <p:cNvPr id="6" name="Retângulo 5">
                <a:extLst>
                  <a:ext uri="{FF2B5EF4-FFF2-40B4-BE49-F238E27FC236}">
                    <a16:creationId xmlns:a16="http://schemas.microsoft.com/office/drawing/2014/main" id="{5131A8AE-73BF-4544-849C-D842679ED2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400" y="1909209"/>
                <a:ext cx="4494777" cy="798295"/>
              </a:xfrm>
              <a:prstGeom prst="rect">
                <a:avLst/>
              </a:prstGeom>
              <a:blipFill>
                <a:blip r:embed="rId3"/>
                <a:stretch>
                  <a:fillRect l="-1695" r="-1412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497071BA-A3DD-B34F-8D27-C66BB62FC21B}"/>
                  </a:ext>
                </a:extLst>
              </p:cNvPr>
              <p:cNvSpPr/>
              <p:nvPr/>
            </p:nvSpPr>
            <p:spPr>
              <a:xfrm>
                <a:off x="3719736" y="5104822"/>
                <a:ext cx="7992888" cy="11680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 eaLnBrk="0" hangingPunct="0">
                  <a:lnSpc>
                    <a:spcPct val="120000"/>
                  </a:lnSpc>
                </a:pPr>
                <a:r>
                  <a:rPr lang="pt-BR" altLang="pt-BR" sz="2000" dirty="0">
                    <a:solidFill>
                      <a:srgbClr val="000000"/>
                    </a:solidFill>
                  </a:rPr>
                  <a:t>Caso queiramos o </a:t>
                </a:r>
                <a14:m>
                  <m:oMath xmlns:m="http://schemas.openxmlformats.org/officeDocument/2006/math">
                    <m:r>
                      <a:rPr lang="pt-BR" altLang="pt-BR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∑</m:t>
                    </m:r>
                    <m:r>
                      <a:rPr lang="pt-BR" altLang="pt-BR" sz="2000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pt-BR" altLang="pt-BR" sz="2000" dirty="0">
                    <a:solidFill>
                      <a:srgbClr val="000000"/>
                    </a:solidFill>
                  </a:rPr>
                  <a:t>, basta teclarmos 2, e “igual”.</a:t>
                </a:r>
              </a:p>
              <a:p>
                <a:pPr algn="just" eaLnBrk="0" hangingPunct="0">
                  <a:lnSpc>
                    <a:spcPct val="120000"/>
                  </a:lnSpc>
                </a:pPr>
                <a:r>
                  <a:rPr lang="pt-BR" altLang="pt-BR" sz="2000" dirty="0">
                    <a:solidFill>
                      <a:srgbClr val="000000"/>
                    </a:solidFill>
                  </a:rPr>
                  <a:t>Para vermos os outros somatórios devemos repetir o procedimento, teclando o número pedido. </a:t>
                </a:r>
              </a:p>
            </p:txBody>
          </p:sp>
        </mc:Choice>
        <mc:Fallback>
          <p:sp>
            <p:nvSpPr>
              <p:cNvPr id="7" name="Retângulo 6">
                <a:extLst>
                  <a:ext uri="{FF2B5EF4-FFF2-40B4-BE49-F238E27FC236}">
                    <a16:creationId xmlns:a16="http://schemas.microsoft.com/office/drawing/2014/main" id="{497071BA-A3DD-B34F-8D27-C66BB62FC2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9736" y="5104822"/>
                <a:ext cx="7992888" cy="1168077"/>
              </a:xfrm>
              <a:prstGeom prst="rect">
                <a:avLst/>
              </a:prstGeom>
              <a:blipFill>
                <a:blip r:embed="rId4"/>
                <a:stretch>
                  <a:fillRect l="-634" r="-792" b="-86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eta para a Direita 24">
            <a:extLst>
              <a:ext uri="{FF2B5EF4-FFF2-40B4-BE49-F238E27FC236}">
                <a16:creationId xmlns:a16="http://schemas.microsoft.com/office/drawing/2014/main" id="{A20ACE7C-2A83-DC40-B72E-5FF72E54E525}"/>
              </a:ext>
            </a:extLst>
          </p:cNvPr>
          <p:cNvSpPr/>
          <p:nvPr/>
        </p:nvSpPr>
        <p:spPr>
          <a:xfrm>
            <a:off x="6117541" y="3116802"/>
            <a:ext cx="504056" cy="242264"/>
          </a:xfrm>
          <a:prstGeom prst="right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Arredondado 25">
            <a:extLst>
              <a:ext uri="{FF2B5EF4-FFF2-40B4-BE49-F238E27FC236}">
                <a16:creationId xmlns:a16="http://schemas.microsoft.com/office/drawing/2014/main" id="{81B7487A-B735-EB49-BB8C-3B719191AB2D}"/>
              </a:ext>
            </a:extLst>
          </p:cNvPr>
          <p:cNvSpPr/>
          <p:nvPr/>
        </p:nvSpPr>
        <p:spPr>
          <a:xfrm>
            <a:off x="4846831" y="3035478"/>
            <a:ext cx="1047989" cy="432048"/>
          </a:xfrm>
          <a:prstGeom prst="roundRect">
            <a:avLst>
              <a:gd name="adj" fmla="val 40778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Shift</a:t>
            </a:r>
          </a:p>
        </p:txBody>
      </p:sp>
      <p:sp>
        <p:nvSpPr>
          <p:cNvPr id="27" name="Retângulo Arredondado 26">
            <a:extLst>
              <a:ext uri="{FF2B5EF4-FFF2-40B4-BE49-F238E27FC236}">
                <a16:creationId xmlns:a16="http://schemas.microsoft.com/office/drawing/2014/main" id="{5775F2B9-97C5-D747-A23F-5CC95FFCF807}"/>
              </a:ext>
            </a:extLst>
          </p:cNvPr>
          <p:cNvSpPr/>
          <p:nvPr/>
        </p:nvSpPr>
        <p:spPr>
          <a:xfrm>
            <a:off x="6755417" y="3038029"/>
            <a:ext cx="504056" cy="432048"/>
          </a:xfrm>
          <a:prstGeom prst="roundRect">
            <a:avLst>
              <a:gd name="adj" fmla="val 40778"/>
            </a:avLst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B61C2E8-E095-4A42-8105-D1B0E5C00AF2}"/>
              </a:ext>
            </a:extLst>
          </p:cNvPr>
          <p:cNvSpPr txBox="1"/>
          <p:nvPr/>
        </p:nvSpPr>
        <p:spPr>
          <a:xfrm>
            <a:off x="7247501" y="3087868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i="1" dirty="0" err="1"/>
              <a:t>S</a:t>
            </a:r>
            <a:r>
              <a:rPr lang="pt-BR" sz="2000" i="1" dirty="0"/>
              <a:t>-SUM</a:t>
            </a:r>
          </a:p>
        </p:txBody>
      </p: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EDF1230F-D76D-924B-A4D9-528C43BA3840}"/>
              </a:ext>
            </a:extLst>
          </p:cNvPr>
          <p:cNvGrpSpPr/>
          <p:nvPr/>
        </p:nvGrpSpPr>
        <p:grpSpPr>
          <a:xfrm>
            <a:off x="4459143" y="3732516"/>
            <a:ext cx="2443236" cy="820423"/>
            <a:chOff x="3379996" y="3601242"/>
            <a:chExt cx="2443236" cy="820423"/>
          </a:xfrm>
        </p:grpSpPr>
        <p:sp>
          <p:nvSpPr>
            <p:cNvPr id="30" name="Retângulo Arredondado 29">
              <a:extLst>
                <a:ext uri="{FF2B5EF4-FFF2-40B4-BE49-F238E27FC236}">
                  <a16:creationId xmlns:a16="http://schemas.microsoft.com/office/drawing/2014/main" id="{DCD475DF-8C2F-514C-916F-D95D6EA6D54F}"/>
                </a:ext>
              </a:extLst>
            </p:cNvPr>
            <p:cNvSpPr/>
            <p:nvPr/>
          </p:nvSpPr>
          <p:spPr>
            <a:xfrm>
              <a:off x="3379996" y="3689734"/>
              <a:ext cx="2443236" cy="727634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solidFill>
                <a:schemeClr val="accent4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pc="300">
                <a:latin typeface="Abadi MT Condensed Light" panose="020B0306030101010103" pitchFamily="34" charset="77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7FE911CA-707B-F749-B14C-55985F1EAA78}"/>
                    </a:ext>
                  </a:extLst>
                </p:cNvPr>
                <p:cNvSpPr txBox="1"/>
                <p:nvPr/>
              </p:nvSpPr>
              <p:spPr>
                <a:xfrm>
                  <a:off x="3421983" y="3664226"/>
                  <a:ext cx="73834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altLang="pt-B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pt-BR" altLang="pt-BR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BR" altLang="pt-BR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altLang="pt-BR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pt-BR" sz="2000" i="1" spc="3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2" name="CaixaDeTexto 31">
                  <a:extLst>
                    <a:ext uri="{FF2B5EF4-FFF2-40B4-BE49-F238E27FC236}">
                      <a16:creationId xmlns:a16="http://schemas.microsoft.com/office/drawing/2014/main" id="{7FE911CA-707B-F749-B14C-55985F1EA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983" y="3664226"/>
                  <a:ext cx="73834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78F381E5-1EDB-E14B-ABBD-0B9E4C0450D4}"/>
                    </a:ext>
                  </a:extLst>
                </p:cNvPr>
                <p:cNvSpPr txBox="1"/>
                <p:nvPr/>
              </p:nvSpPr>
              <p:spPr>
                <a:xfrm>
                  <a:off x="4351338" y="3664226"/>
                  <a:ext cx="61241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altLang="pt-B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∑</m:t>
                        </m:r>
                        <m:r>
                          <a:rPr lang="pt-BR" altLang="pt-BR" sz="2000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</m:t>
                        </m:r>
                      </m:oMath>
                    </m:oMathPara>
                  </a14:m>
                  <a:endParaRPr lang="pt-BR" sz="2000" i="1" spc="3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3" name="CaixaDeTexto 32">
                  <a:extLst>
                    <a:ext uri="{FF2B5EF4-FFF2-40B4-BE49-F238E27FC236}">
                      <a16:creationId xmlns:a16="http://schemas.microsoft.com/office/drawing/2014/main" id="{78F381E5-1EDB-E14B-ABBD-0B9E4C0450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338" y="3664226"/>
                  <a:ext cx="612412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FEFDC77B-57D1-1E4F-A935-A66DBFD52B4C}"/>
                </a:ext>
              </a:extLst>
            </p:cNvPr>
            <p:cNvSpPr txBox="1"/>
            <p:nvPr/>
          </p:nvSpPr>
          <p:spPr>
            <a:xfrm>
              <a:off x="5287442" y="3601242"/>
              <a:ext cx="3770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i="1" spc="300" dirty="0" err="1">
                  <a:ea typeface="Cambria Math" panose="02040503050406030204" pitchFamily="18" charset="0"/>
                </a:rPr>
                <a:t>n</a:t>
              </a:r>
              <a:endParaRPr lang="pt-BR" i="1" spc="300" dirty="0">
                <a:ea typeface="Cambria Math" panose="02040503050406030204" pitchFamily="18" charset="0"/>
              </a:endParaRPr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F8A1E1B4-DDE6-B54E-9D1A-9F05FCF10C8E}"/>
                </a:ext>
              </a:extLst>
            </p:cNvPr>
            <p:cNvSpPr txBox="1"/>
            <p:nvPr/>
          </p:nvSpPr>
          <p:spPr>
            <a:xfrm>
              <a:off x="3602999" y="396000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1</a:t>
              </a:r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C65F1CB7-F297-2741-9465-701079BB188B}"/>
                </a:ext>
              </a:extLst>
            </p:cNvPr>
            <p:cNvSpPr txBox="1"/>
            <p:nvPr/>
          </p:nvSpPr>
          <p:spPr>
            <a:xfrm>
              <a:off x="4492508" y="396000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2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7F64937E-3D8A-A244-9F70-52842DCA5065}"/>
                </a:ext>
              </a:extLst>
            </p:cNvPr>
            <p:cNvSpPr txBox="1"/>
            <p:nvPr/>
          </p:nvSpPr>
          <p:spPr>
            <a:xfrm>
              <a:off x="5259741" y="396000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3</a:t>
              </a:r>
            </a:p>
          </p:txBody>
        </p:sp>
      </p:grpSp>
      <p:sp>
        <p:nvSpPr>
          <p:cNvPr id="39" name="Retângulo 38">
            <a:extLst>
              <a:ext uri="{FF2B5EF4-FFF2-40B4-BE49-F238E27FC236}">
                <a16:creationId xmlns:a16="http://schemas.microsoft.com/office/drawing/2014/main" id="{7330D6BF-29D5-C74B-AFF7-019C80BBB9B0}"/>
              </a:ext>
            </a:extLst>
          </p:cNvPr>
          <p:cNvSpPr/>
          <p:nvPr/>
        </p:nvSpPr>
        <p:spPr>
          <a:xfrm>
            <a:off x="6817865" y="4547976"/>
            <a:ext cx="14318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altLang="pt-BR" sz="1400" dirty="0">
                <a:solidFill>
                  <a:srgbClr val="000000"/>
                </a:solidFill>
              </a:rPr>
              <a:t>Se correr para direita</a:t>
            </a:r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4E79B86E-32F6-E043-9336-0A487934FCFF}"/>
              </a:ext>
            </a:extLst>
          </p:cNvPr>
          <p:cNvGrpSpPr>
            <a:grpSpLocks noChangeAspect="1"/>
          </p:cNvGrpSpPr>
          <p:nvPr/>
        </p:nvGrpSpPr>
        <p:grpSpPr>
          <a:xfrm>
            <a:off x="7047471" y="3803914"/>
            <a:ext cx="937685" cy="828000"/>
            <a:chOff x="1354931" y="2945971"/>
            <a:chExt cx="674145" cy="595288"/>
          </a:xfrm>
        </p:grpSpPr>
        <p:sp>
          <p:nvSpPr>
            <p:cNvPr id="41" name="Forma Livre 40">
              <a:extLst>
                <a:ext uri="{FF2B5EF4-FFF2-40B4-BE49-F238E27FC236}">
                  <a16:creationId xmlns:a16="http://schemas.microsoft.com/office/drawing/2014/main" id="{CD5FB8FD-52EA-5D47-B411-88E089F5410E}"/>
                </a:ext>
              </a:extLst>
            </p:cNvPr>
            <p:cNvSpPr/>
            <p:nvPr/>
          </p:nvSpPr>
          <p:spPr>
            <a:xfrm>
              <a:off x="1354931" y="2945971"/>
              <a:ext cx="674145" cy="595288"/>
            </a:xfrm>
            <a:custGeom>
              <a:avLst/>
              <a:gdLst>
                <a:gd name="connsiteX0" fmla="*/ 333487 w 674145"/>
                <a:gd name="connsiteY0" fmla="*/ 0 h 595257"/>
                <a:gd name="connsiteX1" fmla="*/ 674145 w 674145"/>
                <a:gd name="connsiteY1" fmla="*/ 268941 h 595257"/>
                <a:gd name="connsiteX2" fmla="*/ 337072 w 674145"/>
                <a:gd name="connsiteY2" fmla="*/ 595257 h 595257"/>
                <a:gd name="connsiteX3" fmla="*/ 0 w 674145"/>
                <a:gd name="connsiteY3" fmla="*/ 261770 h 595257"/>
                <a:gd name="connsiteX4" fmla="*/ 333487 w 674145"/>
                <a:gd name="connsiteY4" fmla="*/ 0 h 595257"/>
                <a:gd name="connsiteX0" fmla="*/ 333487 w 674145"/>
                <a:gd name="connsiteY0" fmla="*/ 0 h 595257"/>
                <a:gd name="connsiteX1" fmla="*/ 674145 w 674145"/>
                <a:gd name="connsiteY1" fmla="*/ 268941 h 595257"/>
                <a:gd name="connsiteX2" fmla="*/ 337072 w 674145"/>
                <a:gd name="connsiteY2" fmla="*/ 595257 h 595257"/>
                <a:gd name="connsiteX3" fmla="*/ 0 w 674145"/>
                <a:gd name="connsiteY3" fmla="*/ 261770 h 595257"/>
                <a:gd name="connsiteX4" fmla="*/ 333487 w 674145"/>
                <a:gd name="connsiteY4" fmla="*/ 0 h 595257"/>
                <a:gd name="connsiteX0" fmla="*/ 333487 w 674145"/>
                <a:gd name="connsiteY0" fmla="*/ 0 h 595257"/>
                <a:gd name="connsiteX1" fmla="*/ 674145 w 674145"/>
                <a:gd name="connsiteY1" fmla="*/ 268941 h 595257"/>
                <a:gd name="connsiteX2" fmla="*/ 337072 w 674145"/>
                <a:gd name="connsiteY2" fmla="*/ 595257 h 595257"/>
                <a:gd name="connsiteX3" fmla="*/ 0 w 674145"/>
                <a:gd name="connsiteY3" fmla="*/ 261770 h 595257"/>
                <a:gd name="connsiteX4" fmla="*/ 333487 w 674145"/>
                <a:gd name="connsiteY4" fmla="*/ 0 h 595257"/>
                <a:gd name="connsiteX0" fmla="*/ 333487 w 681521"/>
                <a:gd name="connsiteY0" fmla="*/ 0 h 595257"/>
                <a:gd name="connsiteX1" fmla="*/ 674145 w 681521"/>
                <a:gd name="connsiteY1" fmla="*/ 268941 h 595257"/>
                <a:gd name="connsiteX2" fmla="*/ 337072 w 681521"/>
                <a:gd name="connsiteY2" fmla="*/ 595257 h 595257"/>
                <a:gd name="connsiteX3" fmla="*/ 0 w 681521"/>
                <a:gd name="connsiteY3" fmla="*/ 261770 h 595257"/>
                <a:gd name="connsiteX4" fmla="*/ 333487 w 681521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81942"/>
                <a:gd name="connsiteY0" fmla="*/ 0 h 595257"/>
                <a:gd name="connsiteX1" fmla="*/ 674566 w 681942"/>
                <a:gd name="connsiteY1" fmla="*/ 268941 h 595257"/>
                <a:gd name="connsiteX2" fmla="*/ 337493 w 681942"/>
                <a:gd name="connsiteY2" fmla="*/ 595257 h 595257"/>
                <a:gd name="connsiteX3" fmla="*/ 421 w 681942"/>
                <a:gd name="connsiteY3" fmla="*/ 261770 h 595257"/>
                <a:gd name="connsiteX4" fmla="*/ 333908 w 681942"/>
                <a:gd name="connsiteY4" fmla="*/ 0 h 595257"/>
                <a:gd name="connsiteX0" fmla="*/ 333908 w 675105"/>
                <a:gd name="connsiteY0" fmla="*/ 0 h 595257"/>
                <a:gd name="connsiteX1" fmla="*/ 674566 w 675105"/>
                <a:gd name="connsiteY1" fmla="*/ 268941 h 595257"/>
                <a:gd name="connsiteX2" fmla="*/ 337493 w 675105"/>
                <a:gd name="connsiteY2" fmla="*/ 595257 h 595257"/>
                <a:gd name="connsiteX3" fmla="*/ 421 w 675105"/>
                <a:gd name="connsiteY3" fmla="*/ 261770 h 595257"/>
                <a:gd name="connsiteX4" fmla="*/ 333908 w 675105"/>
                <a:gd name="connsiteY4" fmla="*/ 0 h 595257"/>
                <a:gd name="connsiteX0" fmla="*/ 333908 w 675169"/>
                <a:gd name="connsiteY0" fmla="*/ 0 h 595257"/>
                <a:gd name="connsiteX1" fmla="*/ 674566 w 675169"/>
                <a:gd name="connsiteY1" fmla="*/ 268941 h 595257"/>
                <a:gd name="connsiteX2" fmla="*/ 337493 w 675169"/>
                <a:gd name="connsiteY2" fmla="*/ 595257 h 595257"/>
                <a:gd name="connsiteX3" fmla="*/ 421 w 675169"/>
                <a:gd name="connsiteY3" fmla="*/ 261770 h 595257"/>
                <a:gd name="connsiteX4" fmla="*/ 333908 w 675169"/>
                <a:gd name="connsiteY4" fmla="*/ 0 h 595257"/>
                <a:gd name="connsiteX0" fmla="*/ 333908 w 674566"/>
                <a:gd name="connsiteY0" fmla="*/ 6 h 595263"/>
                <a:gd name="connsiteX1" fmla="*/ 674566 w 674566"/>
                <a:gd name="connsiteY1" fmla="*/ 268947 h 595263"/>
                <a:gd name="connsiteX2" fmla="*/ 337493 w 674566"/>
                <a:gd name="connsiteY2" fmla="*/ 595263 h 595263"/>
                <a:gd name="connsiteX3" fmla="*/ 421 w 674566"/>
                <a:gd name="connsiteY3" fmla="*/ 261776 h 595263"/>
                <a:gd name="connsiteX4" fmla="*/ 333908 w 674566"/>
                <a:gd name="connsiteY4" fmla="*/ 6 h 595263"/>
                <a:gd name="connsiteX0" fmla="*/ 334179 w 674837"/>
                <a:gd name="connsiteY0" fmla="*/ 39 h 595296"/>
                <a:gd name="connsiteX1" fmla="*/ 674837 w 674837"/>
                <a:gd name="connsiteY1" fmla="*/ 268980 h 595296"/>
                <a:gd name="connsiteX2" fmla="*/ 337764 w 674837"/>
                <a:gd name="connsiteY2" fmla="*/ 595296 h 595296"/>
                <a:gd name="connsiteX3" fmla="*/ 692 w 674837"/>
                <a:gd name="connsiteY3" fmla="*/ 261809 h 595296"/>
                <a:gd name="connsiteX4" fmla="*/ 334179 w 674837"/>
                <a:gd name="connsiteY4" fmla="*/ 39 h 595296"/>
                <a:gd name="connsiteX0" fmla="*/ 333487 w 674145"/>
                <a:gd name="connsiteY0" fmla="*/ 31 h 595288"/>
                <a:gd name="connsiteX1" fmla="*/ 674145 w 674145"/>
                <a:gd name="connsiteY1" fmla="*/ 268972 h 595288"/>
                <a:gd name="connsiteX2" fmla="*/ 337072 w 674145"/>
                <a:gd name="connsiteY2" fmla="*/ 595288 h 595288"/>
                <a:gd name="connsiteX3" fmla="*/ 0 w 674145"/>
                <a:gd name="connsiteY3" fmla="*/ 261801 h 595288"/>
                <a:gd name="connsiteX4" fmla="*/ 333487 w 674145"/>
                <a:gd name="connsiteY4" fmla="*/ 31 h 595288"/>
                <a:gd name="connsiteX0" fmla="*/ 333487 w 674145"/>
                <a:gd name="connsiteY0" fmla="*/ 31 h 595288"/>
                <a:gd name="connsiteX1" fmla="*/ 674145 w 674145"/>
                <a:gd name="connsiteY1" fmla="*/ 268972 h 595288"/>
                <a:gd name="connsiteX2" fmla="*/ 337072 w 674145"/>
                <a:gd name="connsiteY2" fmla="*/ 595288 h 595288"/>
                <a:gd name="connsiteX3" fmla="*/ 0 w 674145"/>
                <a:gd name="connsiteY3" fmla="*/ 261801 h 595288"/>
                <a:gd name="connsiteX4" fmla="*/ 333487 w 674145"/>
                <a:gd name="connsiteY4" fmla="*/ 31 h 595288"/>
                <a:gd name="connsiteX0" fmla="*/ 333487 w 674145"/>
                <a:gd name="connsiteY0" fmla="*/ 31 h 595288"/>
                <a:gd name="connsiteX1" fmla="*/ 674145 w 674145"/>
                <a:gd name="connsiteY1" fmla="*/ 268972 h 595288"/>
                <a:gd name="connsiteX2" fmla="*/ 337072 w 674145"/>
                <a:gd name="connsiteY2" fmla="*/ 595288 h 595288"/>
                <a:gd name="connsiteX3" fmla="*/ 0 w 674145"/>
                <a:gd name="connsiteY3" fmla="*/ 261801 h 595288"/>
                <a:gd name="connsiteX4" fmla="*/ 333487 w 674145"/>
                <a:gd name="connsiteY4" fmla="*/ 31 h 595288"/>
                <a:gd name="connsiteX0" fmla="*/ 333487 w 674145"/>
                <a:gd name="connsiteY0" fmla="*/ 31 h 595288"/>
                <a:gd name="connsiteX1" fmla="*/ 674145 w 674145"/>
                <a:gd name="connsiteY1" fmla="*/ 268972 h 595288"/>
                <a:gd name="connsiteX2" fmla="*/ 337072 w 674145"/>
                <a:gd name="connsiteY2" fmla="*/ 595288 h 595288"/>
                <a:gd name="connsiteX3" fmla="*/ 0 w 674145"/>
                <a:gd name="connsiteY3" fmla="*/ 261801 h 595288"/>
                <a:gd name="connsiteX4" fmla="*/ 333487 w 674145"/>
                <a:gd name="connsiteY4" fmla="*/ 31 h 595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4145" h="595288">
                  <a:moveTo>
                    <a:pt x="333487" y="31"/>
                  </a:moveTo>
                  <a:cubicBezTo>
                    <a:pt x="562983" y="2421"/>
                    <a:pt x="673548" y="151834"/>
                    <a:pt x="674145" y="268972"/>
                  </a:cubicBezTo>
                  <a:cubicBezTo>
                    <a:pt x="665778" y="442289"/>
                    <a:pt x="528319" y="583335"/>
                    <a:pt x="337072" y="595288"/>
                  </a:cubicBezTo>
                  <a:cubicBezTo>
                    <a:pt x="167341" y="584531"/>
                    <a:pt x="1194" y="430337"/>
                    <a:pt x="0" y="261801"/>
                  </a:cubicBezTo>
                  <a:cubicBezTo>
                    <a:pt x="0" y="135099"/>
                    <a:pt x="103991" y="-2359"/>
                    <a:pt x="333487" y="3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2" name="Conector de Seta Reta 41">
              <a:extLst>
                <a:ext uri="{FF2B5EF4-FFF2-40B4-BE49-F238E27FC236}">
                  <a16:creationId xmlns:a16="http://schemas.microsoft.com/office/drawing/2014/main" id="{900FFA53-A5F7-FD4C-B2AD-01837AE16B24}"/>
                </a:ext>
              </a:extLst>
            </p:cNvPr>
            <p:cNvCxnSpPr/>
            <p:nvPr/>
          </p:nvCxnSpPr>
          <p:spPr>
            <a:xfrm>
              <a:off x="1907704" y="3222000"/>
              <a:ext cx="72008" cy="0"/>
            </a:xfrm>
            <a:prstGeom prst="straightConnector1">
              <a:avLst/>
            </a:prstGeom>
            <a:ln w="25400" cap="rnd">
              <a:solidFill>
                <a:schemeClr val="bg1">
                  <a:lumMod val="65000"/>
                </a:schemeClr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48337E06-2F5F-A541-A9E5-BB65EA253993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1656000" y="3465004"/>
              <a:ext cx="72008" cy="0"/>
            </a:xfrm>
            <a:prstGeom prst="straightConnector1">
              <a:avLst/>
            </a:prstGeom>
            <a:ln w="25400" cap="rnd">
              <a:solidFill>
                <a:schemeClr val="bg1">
                  <a:lumMod val="65000"/>
                </a:schemeClr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ector de Seta Reta 43">
              <a:extLst>
                <a:ext uri="{FF2B5EF4-FFF2-40B4-BE49-F238E27FC236}">
                  <a16:creationId xmlns:a16="http://schemas.microsoft.com/office/drawing/2014/main" id="{641D31F1-C36C-5941-B146-3EBA90E044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403648" y="3222000"/>
              <a:ext cx="72008" cy="0"/>
            </a:xfrm>
            <a:prstGeom prst="straightConnector1">
              <a:avLst/>
            </a:prstGeom>
            <a:ln w="25400" cap="rnd">
              <a:solidFill>
                <a:schemeClr val="bg1">
                  <a:lumMod val="65000"/>
                </a:schemeClr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ector de Seta Reta 44">
              <a:extLst>
                <a:ext uri="{FF2B5EF4-FFF2-40B4-BE49-F238E27FC236}">
                  <a16:creationId xmlns:a16="http://schemas.microsoft.com/office/drawing/2014/main" id="{08C9D16D-C95B-9C49-A2E0-0F93C3A68A56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656000" y="3032956"/>
              <a:ext cx="72008" cy="0"/>
            </a:xfrm>
            <a:prstGeom prst="straightConnector1">
              <a:avLst/>
            </a:prstGeom>
            <a:ln w="25400" cap="rnd">
              <a:solidFill>
                <a:schemeClr val="bg1">
                  <a:lumMod val="65000"/>
                </a:schemeClr>
              </a:solidFill>
              <a:tailEnd type="triangle"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A8D617AF-5741-C245-8970-403E2F13B37A}"/>
              </a:ext>
            </a:extLst>
          </p:cNvPr>
          <p:cNvGrpSpPr/>
          <p:nvPr/>
        </p:nvGrpSpPr>
        <p:grpSpPr>
          <a:xfrm>
            <a:off x="8117260" y="3806514"/>
            <a:ext cx="2443236" cy="768192"/>
            <a:chOff x="3379996" y="3653473"/>
            <a:chExt cx="2443236" cy="768192"/>
          </a:xfrm>
        </p:grpSpPr>
        <p:sp>
          <p:nvSpPr>
            <p:cNvPr id="48" name="Retângulo Arredondado 47">
              <a:extLst>
                <a:ext uri="{FF2B5EF4-FFF2-40B4-BE49-F238E27FC236}">
                  <a16:creationId xmlns:a16="http://schemas.microsoft.com/office/drawing/2014/main" id="{BB1990D9-F904-684D-884F-4B6DE7E49F06}"/>
                </a:ext>
              </a:extLst>
            </p:cNvPr>
            <p:cNvSpPr/>
            <p:nvPr/>
          </p:nvSpPr>
          <p:spPr>
            <a:xfrm>
              <a:off x="3379996" y="3689734"/>
              <a:ext cx="2443236" cy="727634"/>
            </a:xfrm>
            <a:prstGeom prst="roundRect">
              <a:avLst/>
            </a:prstGeom>
            <a:solidFill>
              <a:schemeClr val="accent4">
                <a:lumMod val="75000"/>
                <a:alpha val="30000"/>
              </a:schemeClr>
            </a:solidFill>
            <a:ln>
              <a:solidFill>
                <a:schemeClr val="accent4">
                  <a:lumMod val="50000"/>
                  <a:alpha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pc="300">
                <a:latin typeface="Abadi MT Condensed Light" panose="020B0306030101010103" pitchFamily="34" charset="77"/>
                <a:ea typeface="Cambria Math" panose="02040503050406030204" pitchFamily="18" charset="0"/>
                <a:cs typeface="Abad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26699452-5969-5D48-953C-92DF11F1176B}"/>
                    </a:ext>
                  </a:extLst>
                </p:cNvPr>
                <p:cNvSpPr txBox="1"/>
                <p:nvPr/>
              </p:nvSpPr>
              <p:spPr>
                <a:xfrm>
                  <a:off x="3421983" y="3664226"/>
                  <a:ext cx="74481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altLang="pt-B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∑</m:t>
                        </m:r>
                        <m:sSup>
                          <m:sSupPr>
                            <m:ctrlPr>
                              <a:rPr lang="pt-BR" altLang="pt-BR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pt-BR" altLang="pt-BR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pt-BR" altLang="pt-BR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pt-BR" sz="2000" i="1" spc="3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26699452-5969-5D48-953C-92DF11F117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1983" y="3664226"/>
                  <a:ext cx="744819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076D71-E4DC-AA4B-861F-0CD5F48FB45D}"/>
                    </a:ext>
                  </a:extLst>
                </p:cNvPr>
                <p:cNvSpPr txBox="1"/>
                <p:nvPr/>
              </p:nvSpPr>
              <p:spPr>
                <a:xfrm>
                  <a:off x="4351338" y="3664226"/>
                  <a:ext cx="617028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altLang="pt-B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∑</m:t>
                        </m:r>
                        <m:r>
                          <a:rPr lang="pt-BR" altLang="pt-B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2000" i="1" spc="3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0" name="CaixaDeTexto 49">
                  <a:extLst>
                    <a:ext uri="{FF2B5EF4-FFF2-40B4-BE49-F238E27FC236}">
                      <a16:creationId xmlns:a16="http://schemas.microsoft.com/office/drawing/2014/main" id="{E6076D71-E4DC-AA4B-861F-0CD5F48FB4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1338" y="3664226"/>
                  <a:ext cx="617028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E2A6BFCA-35A2-8547-A82B-D66B68DBF9D8}"/>
                    </a:ext>
                  </a:extLst>
                </p:cNvPr>
                <p:cNvSpPr txBox="1"/>
                <p:nvPr/>
              </p:nvSpPr>
              <p:spPr>
                <a:xfrm>
                  <a:off x="5030330" y="3653473"/>
                  <a:ext cx="75328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altLang="pt-B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∑</m:t>
                        </m:r>
                        <m:r>
                          <a:rPr lang="pt-BR" altLang="pt-BR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𝑥𝑦</m:t>
                        </m:r>
                      </m:oMath>
                    </m:oMathPara>
                  </a14:m>
                  <a:endParaRPr lang="pt-BR" sz="2000" i="1" spc="3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CaixaDeTexto 50">
                  <a:extLst>
                    <a:ext uri="{FF2B5EF4-FFF2-40B4-BE49-F238E27FC236}">
                      <a16:creationId xmlns:a16="http://schemas.microsoft.com/office/drawing/2014/main" id="{E2A6BFCA-35A2-8547-A82B-D66B68DBF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0330" y="3653473"/>
                  <a:ext cx="753283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1290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DE59D2E5-82D5-AB45-9BE7-DD6B0DF17D48}"/>
                </a:ext>
              </a:extLst>
            </p:cNvPr>
            <p:cNvSpPr txBox="1"/>
            <p:nvPr/>
          </p:nvSpPr>
          <p:spPr>
            <a:xfrm>
              <a:off x="3602999" y="396000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1</a:t>
              </a:r>
            </a:p>
          </p:txBody>
        </p:sp>
        <p:sp>
          <p:nvSpPr>
            <p:cNvPr id="53" name="CaixaDeTexto 52">
              <a:extLst>
                <a:ext uri="{FF2B5EF4-FFF2-40B4-BE49-F238E27FC236}">
                  <a16:creationId xmlns:a16="http://schemas.microsoft.com/office/drawing/2014/main" id="{6EE6F9B9-5E3D-6140-83F0-83CB03BB3598}"/>
                </a:ext>
              </a:extLst>
            </p:cNvPr>
            <p:cNvSpPr txBox="1"/>
            <p:nvPr/>
          </p:nvSpPr>
          <p:spPr>
            <a:xfrm>
              <a:off x="4492508" y="396000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2</a:t>
              </a:r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427C3296-59E9-1D4D-9689-EBC48992474C}"/>
                </a:ext>
              </a:extLst>
            </p:cNvPr>
            <p:cNvSpPr txBox="1"/>
            <p:nvPr/>
          </p:nvSpPr>
          <p:spPr>
            <a:xfrm>
              <a:off x="5259741" y="3960000"/>
              <a:ext cx="3642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pc="300" dirty="0">
                  <a:latin typeface="Abadi MT Condensed Light" panose="020B0306030101010103" pitchFamily="34" charset="77"/>
                  <a:ea typeface="Cambria Math" panose="02040503050406030204" pitchFamily="18" charset="0"/>
                  <a:cs typeface="Abadi" panose="020F0502020204030204" pitchFamily="34" charset="0"/>
                </a:rPr>
                <a:t>3</a:t>
              </a:r>
            </a:p>
          </p:txBody>
        </p:sp>
      </p:grpSp>
      <p:sp>
        <p:nvSpPr>
          <p:cNvPr id="46" name="Retângulo 45">
            <a:extLst>
              <a:ext uri="{FF2B5EF4-FFF2-40B4-BE49-F238E27FC236}">
                <a16:creationId xmlns:a16="http://schemas.microsoft.com/office/drawing/2014/main" id="{1ED80DC4-CA46-A049-AA0F-EAF37B13D8D4}"/>
              </a:ext>
            </a:extLst>
          </p:cNvPr>
          <p:cNvSpPr/>
          <p:nvPr/>
        </p:nvSpPr>
        <p:spPr>
          <a:xfrm>
            <a:off x="479376" y="571727"/>
            <a:ext cx="9844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Análise Gráfica </a:t>
            </a:r>
            <a:r>
              <a:rPr lang="pt-BR" i="1" dirty="0"/>
              <a:t>– </a:t>
            </a:r>
            <a:r>
              <a:rPr lang="pt-BR" i="1" dirty="0">
                <a:solidFill>
                  <a:srgbClr val="00B050"/>
                </a:solidFill>
              </a:rPr>
              <a:t>Métodos dos Mínimos Quadrados </a:t>
            </a:r>
            <a:r>
              <a:rPr lang="pt-BR" i="1" dirty="0"/>
              <a:t>– </a:t>
            </a:r>
            <a:r>
              <a:rPr lang="pt-BR" i="1" dirty="0">
                <a:solidFill>
                  <a:schemeClr val="accent4">
                    <a:lumMod val="75000"/>
                  </a:schemeClr>
                </a:solidFill>
              </a:rPr>
              <a:t>Calculadora</a:t>
            </a:r>
          </a:p>
        </p:txBody>
      </p:sp>
    </p:spTree>
    <p:extLst>
      <p:ext uri="{BB962C8B-B14F-4D97-AF65-F5344CB8AC3E}">
        <p14:creationId xmlns:p14="http://schemas.microsoft.com/office/powerpoint/2010/main" val="183010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5" grpId="0" animBg="1"/>
      <p:bldP spid="26" grpId="0" animBg="1"/>
      <p:bldP spid="27" grpId="0" animBg="1"/>
      <p:bldP spid="28" grpId="0"/>
      <p:bldP spid="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Gráficos</a:t>
            </a:r>
            <a:endParaRPr lang="pt-BR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F74450-79D1-744B-8383-93FB31CD813D}" type="datetime1">
              <a:rPr lang="pt-BR" smtClean="0"/>
              <a:t>12/04/2022</a:t>
            </a:fld>
            <a:endParaRPr lang="fr-F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1223687" name="Rectangle 7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sp>
        <p:nvSpPr>
          <p:cNvPr id="1223689" name="Rectangle 9"/>
          <p:cNvSpPr>
            <a:spLocks noChangeArrowheads="1"/>
          </p:cNvSpPr>
          <p:nvPr/>
        </p:nvSpPr>
        <p:spPr bwMode="auto">
          <a:xfrm>
            <a:off x="2667001" y="718752"/>
            <a:ext cx="13856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 sz="135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AF02C6E-A883-1945-9C75-D0D43214A3D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257" t="10176" r="27983" b="8861"/>
          <a:stretch/>
        </p:blipFill>
        <p:spPr>
          <a:xfrm>
            <a:off x="565953" y="1263146"/>
            <a:ext cx="2148729" cy="3886618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BF7AD51D-4279-7141-BE35-3DE82A586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7698" y="1294602"/>
            <a:ext cx="5979442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pt-BR" altLang="pt-BR" b="1" dirty="0">
                <a:solidFill>
                  <a:srgbClr val="000000"/>
                </a:solidFill>
                <a:ea typeface="Times New Roman" panose="02020603050405020304" pitchFamily="18" charset="0"/>
              </a:rPr>
              <a:t>5º passo</a:t>
            </a:r>
            <a:r>
              <a:rPr lang="pt-BR" altLang="pt-BR" dirty="0">
                <a:solidFill>
                  <a:srgbClr val="000000"/>
                </a:solidFill>
                <a:ea typeface="Times New Roman" panose="02020603050405020304" pitchFamily="18" charset="0"/>
              </a:rPr>
              <a:t> – Calculando as incertezas</a:t>
            </a:r>
            <a:endParaRPr lang="pt-BR" altLang="pt-BR" dirty="0"/>
          </a:p>
        </p:txBody>
      </p:sp>
      <p:graphicFrame>
        <p:nvGraphicFramePr>
          <p:cNvPr id="31" name="Tabela 30">
            <a:extLst>
              <a:ext uri="{FF2B5EF4-FFF2-40B4-BE49-F238E27FC236}">
                <a16:creationId xmlns:a16="http://schemas.microsoft.com/office/drawing/2014/main" id="{E7B19875-9986-0546-AE6B-9C8FC4F8A75C}"/>
              </a:ext>
            </a:extLst>
          </p:cNvPr>
          <p:cNvGraphicFramePr>
            <a:graphicFrameLocks noGrp="1"/>
          </p:cNvGraphicFramePr>
          <p:nvPr/>
        </p:nvGraphicFramePr>
        <p:xfrm>
          <a:off x="8302632" y="1340524"/>
          <a:ext cx="2196719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Tempo (s)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Posição (m)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0,100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0,51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0,200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0,59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0,72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0,400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0,80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3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0,500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0,92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Retângulo 8">
            <a:extLst>
              <a:ext uri="{FF2B5EF4-FFF2-40B4-BE49-F238E27FC236}">
                <a16:creationId xmlns:a16="http://schemas.microsoft.com/office/drawing/2014/main" id="{DAA10BD9-83B6-A94E-AAB0-C0E301B76EEA}"/>
              </a:ext>
            </a:extLst>
          </p:cNvPr>
          <p:cNvSpPr/>
          <p:nvPr/>
        </p:nvSpPr>
        <p:spPr>
          <a:xfrm>
            <a:off x="3007698" y="1788673"/>
            <a:ext cx="49742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altLang="pt-BR" sz="2000" dirty="0">
                <a:ea typeface="Calibri" panose="020F0502020204030204" pitchFamily="34" charset="0"/>
              </a:rPr>
              <a:t>Basta anotar os valores e utilizar as equações abaixo para calcular as incertezas</a:t>
            </a:r>
            <a:endParaRPr lang="pt-B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EF719F5F-368C-3746-865F-EE9FF9D43D74}"/>
                  </a:ext>
                </a:extLst>
              </p:cNvPr>
              <p:cNvSpPr/>
              <p:nvPr/>
            </p:nvSpPr>
            <p:spPr>
              <a:xfrm>
                <a:off x="2558709" y="2619916"/>
                <a:ext cx="5594691" cy="26440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−2)(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nary>
                                            <m:naryPr>
                                              <m:chr m:val="∑"/>
                                              <m:subHide m:val="on"/>
                                              <m:supHide m:val="on"/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naryPr>
                                            <m:sub/>
                                            <m:sup/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nary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den>
                          </m:f>
                        </m:e>
                      </m:rad>
                      <m:r>
                        <a:rPr lang="pt-BR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t-BR" dirty="0">
                  <a:latin typeface="Cambria Math" panose="02040503050406030204" pitchFamily="18" charset="0"/>
                </a:endParaRPr>
              </a:p>
              <a:p>
                <a:pPr algn="just"/>
                <a:endParaRPr lang="pt-BR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>
                          <a:latin typeface="Cambria Math" panose="02040503050406030204" pitchFamily="18" charset="0"/>
                        </a:rPr>
                        <m:t>∆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e>
                              </m:d>
                            </m:den>
                          </m:f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</m:e>
                                  </m:d>
                                </m:e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Retângulo 9">
                <a:extLst>
                  <a:ext uri="{FF2B5EF4-FFF2-40B4-BE49-F238E27FC236}">
                    <a16:creationId xmlns:a16="http://schemas.microsoft.com/office/drawing/2014/main" id="{EF719F5F-368C-3746-865F-EE9FF9D43D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709" y="2619916"/>
                <a:ext cx="5594691" cy="2644057"/>
              </a:xfrm>
              <a:prstGeom prst="rect">
                <a:avLst/>
              </a:prstGeom>
              <a:blipFill>
                <a:blip r:embed="rId3"/>
                <a:stretch>
                  <a:fillRect t="-16268" b="-287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DC4F6A46-ECBE-6242-BA4D-BE5AFCF6FE77}"/>
                  </a:ext>
                </a:extLst>
              </p:cNvPr>
              <p:cNvSpPr/>
              <p:nvPr/>
            </p:nvSpPr>
            <p:spPr>
              <a:xfrm>
                <a:off x="1412212" y="5533608"/>
                <a:ext cx="9170413" cy="986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nary>
                                <m:naryPr>
                                  <m:chr m:val="∑"/>
                                  <m:subHide m:val="on"/>
                                  <m:supHide m:val="on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/>
                                <m:sup/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pt-BR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nary>
                                    <m:naryPr>
                                      <m:chr m:val="∑"/>
                                      <m:subHide m:val="on"/>
                                      <m:supHide m:val="on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/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+2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𝑏𝑎</m:t>
                                      </m:r>
                                      <m:nary>
                                        <m:naryPr>
                                          <m:chr m:val="∑"/>
                                          <m:subHide m:val="on"/>
                                          <m:supHide m:val="on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/>
                                        <m:sup/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nary>
                                      <m: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nary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DC4F6A46-ECBE-6242-BA4D-BE5AFCF6F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2212" y="5533608"/>
                <a:ext cx="9170413" cy="986552"/>
              </a:xfrm>
              <a:prstGeom prst="rect">
                <a:avLst/>
              </a:prstGeom>
              <a:blipFill>
                <a:blip r:embed="rId4"/>
                <a:stretch>
                  <a:fillRect l="-4011" t="-129114" b="-1797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ângulo 14">
            <a:extLst>
              <a:ext uri="{FF2B5EF4-FFF2-40B4-BE49-F238E27FC236}">
                <a16:creationId xmlns:a16="http://schemas.microsoft.com/office/drawing/2014/main" id="{E2900F06-A20B-4D4D-A446-28DB09711C81}"/>
              </a:ext>
            </a:extLst>
          </p:cNvPr>
          <p:cNvSpPr/>
          <p:nvPr/>
        </p:nvSpPr>
        <p:spPr>
          <a:xfrm>
            <a:off x="551384" y="571727"/>
            <a:ext cx="977286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Análise Gráfica </a:t>
            </a:r>
            <a:r>
              <a:rPr lang="pt-BR" i="1" dirty="0"/>
              <a:t>– </a:t>
            </a:r>
            <a:r>
              <a:rPr lang="pt-BR" i="1" dirty="0">
                <a:solidFill>
                  <a:srgbClr val="00B050"/>
                </a:solidFill>
              </a:rPr>
              <a:t>Métodos dos Mínimos Quadrados </a:t>
            </a:r>
            <a:r>
              <a:rPr lang="pt-BR" i="1" dirty="0"/>
              <a:t>– </a:t>
            </a:r>
            <a:r>
              <a:rPr lang="pt-BR" i="1" dirty="0">
                <a:solidFill>
                  <a:schemeClr val="accent4">
                    <a:lumMod val="75000"/>
                  </a:schemeClr>
                </a:solidFill>
              </a:rPr>
              <a:t>Calculadora</a:t>
            </a:r>
          </a:p>
        </p:txBody>
      </p:sp>
    </p:spTree>
    <p:extLst>
      <p:ext uri="{BB962C8B-B14F-4D97-AF65-F5344CB8AC3E}">
        <p14:creationId xmlns:p14="http://schemas.microsoft.com/office/powerpoint/2010/main" val="2448506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Gráficos não Lineares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A5834FB-287E-434C-9AAA-56EA8FD34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1D9A6-F79F-8C48-8672-0CCDDE93735A}" type="datetime1">
              <a:rPr lang="pt-BR" smtClean="0"/>
              <a:t>12/04/2022</a:t>
            </a:fld>
            <a:endParaRPr lang="fr-F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A7E533-5D8E-41FE-9C26-E8D1AA86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/>
              <a:t>Física Experimental I</a:t>
            </a:r>
            <a:endParaRPr lang="pt-BR" noProof="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AB4BF8-C1DD-4D0F-A944-DF99FBFF2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36</a:t>
            </a:fld>
            <a:endParaRPr lang="fr-FR"/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/>
        </p:nvGraphicFramePr>
        <p:xfrm>
          <a:off x="2642306" y="1106742"/>
          <a:ext cx="5937971" cy="495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1" name="Graph" r:id="rId3" imgW="3828960" imgH="2926080" progId="Origin50.Graph">
                  <p:embed/>
                </p:oleObj>
              </mc:Choice>
              <mc:Fallback>
                <p:oleObj name="Graph" r:id="rId3" imgW="3828960" imgH="2926080" progId="Origin50.Graph">
                  <p:embed/>
                  <p:pic>
                    <p:nvPicPr>
                      <p:cNvPr id="993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2306" y="1106742"/>
                        <a:ext cx="5937971" cy="495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32" name="Object 4"/>
          <p:cNvGraphicFramePr>
            <a:graphicFrameLocks noChangeAspect="1"/>
          </p:cNvGraphicFramePr>
          <p:nvPr/>
        </p:nvGraphicFramePr>
        <p:xfrm>
          <a:off x="7824192" y="2833689"/>
          <a:ext cx="2376264" cy="1031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622" name="Equation" r:id="rId5" imgW="965160" imgH="419040" progId="Equation.DSMT4">
                  <p:embed/>
                </p:oleObj>
              </mc:Choice>
              <mc:Fallback>
                <p:oleObj name="Equation" r:id="rId5" imgW="965160" imgH="419040" progId="Equation.DSMT4">
                  <p:embed/>
                  <p:pic>
                    <p:nvPicPr>
                      <p:cNvPr id="9933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4192" y="2833689"/>
                        <a:ext cx="2376264" cy="10313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67391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Linearização de Gráficos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410339-76EF-4060-B064-3A4F948D7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C43E-4F78-D94F-92F8-F2A707049720}" type="datetime1">
              <a:rPr lang="pt-BR" smtClean="0"/>
              <a:t>12/04/2022</a:t>
            </a:fld>
            <a:endParaRPr lang="fr-FR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8E7507FE-9C77-46B9-85FB-BC38F7B2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/>
              <a:t>Física Experimental I</a:t>
            </a:r>
            <a:endParaRPr lang="pt-BR" noProof="0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A37B93EA-451A-49F4-87D6-F20E1A8BB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479376" y="913785"/>
            <a:ext cx="11246932" cy="13832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indent="449263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indent="0" algn="just">
              <a:lnSpc>
                <a:spcPct val="120000"/>
              </a:lnSpc>
            </a:pPr>
            <a:r>
              <a:rPr lang="fr-FR" dirty="0"/>
              <a:t>É </a:t>
            </a:r>
            <a:r>
              <a:rPr lang="fr-FR" dirty="0" err="1"/>
              <a:t>um</a:t>
            </a:r>
            <a:r>
              <a:rPr lang="fr-FR" dirty="0"/>
              <a:t> </a:t>
            </a:r>
            <a:r>
              <a:rPr lang="fr-FR" dirty="0" err="1"/>
              <a:t>processo</a:t>
            </a:r>
            <a:r>
              <a:rPr lang="fr-FR" dirty="0"/>
              <a:t> bastante simples, </a:t>
            </a:r>
            <a:r>
              <a:rPr lang="fr-FR" dirty="0" err="1"/>
              <a:t>envolvendo</a:t>
            </a:r>
            <a:r>
              <a:rPr lang="fr-FR" dirty="0"/>
              <a:t> </a:t>
            </a:r>
            <a:r>
              <a:rPr lang="fr-FR" dirty="0" err="1"/>
              <a:t>apenas</a:t>
            </a:r>
            <a:r>
              <a:rPr lang="fr-FR" dirty="0"/>
              <a:t> </a:t>
            </a:r>
            <a:r>
              <a:rPr lang="fr-FR" dirty="0" err="1"/>
              <a:t>uma</a:t>
            </a:r>
            <a:r>
              <a:rPr lang="fr-FR" dirty="0"/>
              <a:t> </a:t>
            </a:r>
            <a:r>
              <a:rPr lang="fr-FR" dirty="0" err="1"/>
              <a:t>mudança</a:t>
            </a:r>
            <a:r>
              <a:rPr lang="fr-FR" dirty="0"/>
              <a:t> de </a:t>
            </a:r>
            <a:r>
              <a:rPr lang="fr-FR" dirty="0" err="1"/>
              <a:t>variáveis</a:t>
            </a:r>
            <a:r>
              <a:rPr lang="fr-FR" dirty="0"/>
              <a:t>. </a:t>
            </a:r>
            <a:r>
              <a:rPr lang="fr-FR" dirty="0" err="1"/>
              <a:t>Através</a:t>
            </a:r>
            <a:r>
              <a:rPr lang="fr-FR" dirty="0"/>
              <a:t> </a:t>
            </a:r>
            <a:r>
              <a:rPr lang="fr-FR" dirty="0" err="1"/>
              <a:t>desta</a:t>
            </a:r>
            <a:r>
              <a:rPr lang="fr-FR" dirty="0"/>
              <a:t> simples </a:t>
            </a:r>
            <a:r>
              <a:rPr lang="fr-FR" dirty="0" err="1"/>
              <a:t>mudança</a:t>
            </a:r>
            <a:r>
              <a:rPr lang="fr-FR" dirty="0"/>
              <a:t>, </a:t>
            </a:r>
            <a:r>
              <a:rPr lang="fr-FR" dirty="0" err="1"/>
              <a:t>pode</a:t>
            </a:r>
            <a:r>
              <a:rPr lang="fr-FR" dirty="0"/>
              <a:t>-se </a:t>
            </a:r>
            <a:r>
              <a:rPr lang="fr-FR" dirty="0" err="1"/>
              <a:t>transformar</a:t>
            </a:r>
            <a:r>
              <a:rPr lang="fr-FR" dirty="0"/>
              <a:t> </a:t>
            </a:r>
            <a:r>
              <a:rPr lang="fr-FR" dirty="0" err="1"/>
              <a:t>em</a:t>
            </a:r>
            <a:r>
              <a:rPr lang="fr-FR" dirty="0"/>
              <a:t> </a:t>
            </a:r>
            <a:r>
              <a:rPr lang="fr-FR" dirty="0" err="1"/>
              <a:t>retas</a:t>
            </a:r>
            <a:r>
              <a:rPr lang="fr-FR" dirty="0"/>
              <a:t>, </a:t>
            </a:r>
            <a:r>
              <a:rPr lang="fr-FR" dirty="0" err="1"/>
              <a:t>mesmo</a:t>
            </a:r>
            <a:r>
              <a:rPr lang="fr-FR" dirty="0"/>
              <a:t> </a:t>
            </a:r>
            <a:r>
              <a:rPr lang="fr-FR" dirty="0" err="1"/>
              <a:t>equações</a:t>
            </a:r>
            <a:r>
              <a:rPr lang="fr-FR" dirty="0"/>
              <a:t> </a:t>
            </a:r>
            <a:r>
              <a:rPr lang="fr-FR" dirty="0" err="1"/>
              <a:t>muito</a:t>
            </a:r>
            <a:r>
              <a:rPr lang="fr-FR" dirty="0"/>
              <a:t> </a:t>
            </a:r>
            <a:r>
              <a:rPr lang="fr-FR" dirty="0" err="1"/>
              <a:t>complicadas</a:t>
            </a:r>
            <a:r>
              <a:rPr lang="fr-FR" dirty="0"/>
              <a:t>. </a:t>
            </a:r>
            <a:r>
              <a:rPr lang="fr-FR" dirty="0" err="1"/>
              <a:t>Vejamos</a:t>
            </a:r>
            <a:r>
              <a:rPr lang="fr-FR" dirty="0"/>
              <a:t> uns </a:t>
            </a:r>
            <a:r>
              <a:rPr lang="fr-FR" dirty="0" err="1"/>
              <a:t>exemplos</a:t>
            </a:r>
            <a:r>
              <a:rPr lang="fr-FR" dirty="0"/>
              <a:t> que nos </a:t>
            </a:r>
            <a:r>
              <a:rPr lang="fr-FR" dirty="0" err="1"/>
              <a:t>ensinam</a:t>
            </a:r>
            <a:r>
              <a:rPr lang="fr-FR" dirty="0"/>
              <a:t> </a:t>
            </a:r>
            <a:r>
              <a:rPr lang="fr-FR" dirty="0" err="1"/>
              <a:t>como</a:t>
            </a:r>
            <a:r>
              <a:rPr lang="fr-FR" dirty="0"/>
              <a:t> </a:t>
            </a:r>
            <a:r>
              <a:rPr lang="fr-FR" dirty="0" err="1"/>
              <a:t>fazer</a:t>
            </a:r>
            <a:r>
              <a:rPr lang="fr-FR" dirty="0"/>
              <a:t> </a:t>
            </a:r>
            <a:r>
              <a:rPr lang="fr-FR" dirty="0" err="1"/>
              <a:t>esta</a:t>
            </a:r>
            <a:r>
              <a:rPr lang="fr-FR" dirty="0"/>
              <a:t> </a:t>
            </a:r>
            <a:r>
              <a:rPr lang="fr-FR" dirty="0" err="1"/>
              <a:t>linearização</a:t>
            </a:r>
            <a:r>
              <a:rPr lang="fr-FR" dirty="0"/>
              <a:t>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tângulo 2"/>
              <p:cNvSpPr/>
              <p:nvPr/>
            </p:nvSpPr>
            <p:spPr>
              <a:xfrm>
                <a:off x="465692" y="3059195"/>
                <a:ext cx="7289833" cy="496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fr-FR" dirty="0"/>
                  <a:t>onde </a:t>
                </a:r>
                <a14:m>
                  <m:oMath xmlns:m="http://schemas.openxmlformats.org/officeDocument/2006/math">
                    <m:r>
                      <a:rPr lang="fr-FR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 dirty="0">
                        <a:latin typeface="Cambria Math" panose="02040503050406030204" pitchFamily="18" charset="0"/>
                      </a:rPr>
                      <m:t> = </m:t>
                    </m:r>
                  </m:oMath>
                </a14:m>
                <a:r>
                  <a:rPr lang="fr-FR" dirty="0"/>
                  <a:t>constante.</a:t>
                </a:r>
              </a:p>
            </p:txBody>
          </p:sp>
        </mc:Choice>
        <mc:Fallback>
          <p:sp>
            <p:nvSpPr>
              <p:cNvPr id="3" name="Retângulo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692" y="3059195"/>
                <a:ext cx="7289833" cy="496867"/>
              </a:xfrm>
              <a:prstGeom prst="rect">
                <a:avLst/>
              </a:prstGeom>
              <a:blipFill>
                <a:blip r:embed="rId2"/>
                <a:stretch>
                  <a:fillRect l="-1217" b="-3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tângulo 3"/>
              <p:cNvSpPr/>
              <p:nvPr/>
            </p:nvSpPr>
            <p:spPr>
              <a:xfrm>
                <a:off x="479376" y="4919419"/>
                <a:ext cx="11246932" cy="9400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fr-FR" dirty="0"/>
                  <a:t>que é a </a:t>
                </a:r>
                <a:r>
                  <a:rPr lang="fr-FR" dirty="0" err="1"/>
                  <a:t>equação</a:t>
                </a:r>
                <a:r>
                  <a:rPr lang="fr-FR" dirty="0"/>
                  <a:t> de </a:t>
                </a:r>
                <a:r>
                  <a:rPr lang="fr-FR" dirty="0" err="1"/>
                  <a:t>uma</a:t>
                </a:r>
                <a:r>
                  <a:rPr lang="fr-FR" dirty="0"/>
                  <a:t> </a:t>
                </a:r>
                <a:r>
                  <a:rPr lang="fr-FR" dirty="0" err="1"/>
                  <a:t>reta</a:t>
                </a:r>
                <a:r>
                  <a:rPr lang="fr-FR" dirty="0"/>
                  <a:t>, que passa pela </a:t>
                </a:r>
                <a:r>
                  <a:rPr lang="fr-FR" dirty="0" err="1"/>
                  <a:t>origem</a:t>
                </a:r>
                <a:r>
                  <a:rPr lang="fr-FR" dirty="0"/>
                  <a:t> (</a:t>
                </a:r>
                <a:r>
                  <a:rPr lang="fr-FR" i="1" dirty="0"/>
                  <a:t>b = 0</a:t>
                </a:r>
                <a:r>
                  <a:rPr lang="fr-FR" dirty="0"/>
                  <a:t>), e </a:t>
                </a:r>
                <a:r>
                  <a:rPr lang="fr-FR" dirty="0" err="1"/>
                  <a:t>possui</a:t>
                </a:r>
                <a:r>
                  <a:rPr lang="fr-FR" dirty="0"/>
                  <a:t> </a:t>
                </a:r>
                <a:r>
                  <a:rPr lang="fr-FR" dirty="0" err="1"/>
                  <a:t>inclinação</a:t>
                </a:r>
                <a:r>
                  <a:rPr lang="fr-FR" dirty="0"/>
                  <a:t> </a:t>
                </a:r>
                <a:r>
                  <a:rPr lang="fr-FR" dirty="0" err="1"/>
                  <a:t>igual</a:t>
                </a:r>
                <a:r>
                  <a:rPr lang="fr-FR" dirty="0"/>
                  <a:t> a “k”. </a:t>
                </a:r>
                <a:r>
                  <a:rPr lang="fr-FR" dirty="0" err="1"/>
                  <a:t>Plotar</a:t>
                </a:r>
                <a:r>
                  <a:rPr lang="fr-FR" dirty="0"/>
                  <a:t> </a:t>
                </a:r>
                <a:r>
                  <a:rPr lang="fr-FR" dirty="0" err="1"/>
                  <a:t>um</a:t>
                </a:r>
                <a:r>
                  <a:rPr lang="fr-FR" dirty="0"/>
                  <a:t> </a:t>
                </a:r>
                <a:r>
                  <a:rPr lang="fr-FR" dirty="0" err="1"/>
                  <a:t>gráfico</a:t>
                </a:r>
                <a:r>
                  <a:rPr lang="fr-FR" dirty="0"/>
                  <a:t> “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FR" dirty="0"/>
                  <a:t>” </a:t>
                </a:r>
                <a:r>
                  <a:rPr lang="fr-FR" dirty="0" err="1"/>
                  <a:t>representa</a:t>
                </a:r>
                <a:r>
                  <a:rPr lang="fr-FR" dirty="0"/>
                  <a:t> o </a:t>
                </a:r>
                <a:r>
                  <a:rPr lang="fr-FR" dirty="0" err="1"/>
                  <a:t>mesmo</a:t>
                </a:r>
                <a:r>
                  <a:rPr lang="fr-FR" dirty="0"/>
                  <a:t> que </a:t>
                </a:r>
                <a:r>
                  <a:rPr lang="fr-FR" dirty="0" err="1"/>
                  <a:t>plotar</a:t>
                </a:r>
                <a:r>
                  <a:rPr lang="fr-FR" dirty="0"/>
                  <a:t> </a:t>
                </a:r>
                <a:r>
                  <a:rPr lang="fr-FR" dirty="0" err="1"/>
                  <a:t>um</a:t>
                </a:r>
                <a:r>
                  <a:rPr lang="fr-FR" dirty="0"/>
                  <a:t> </a:t>
                </a:r>
                <a:r>
                  <a:rPr lang="fr-FR" dirty="0" err="1"/>
                  <a:t>gráfico</a:t>
                </a:r>
                <a:r>
                  <a:rPr lang="fr-FR" dirty="0"/>
                  <a:t>  “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dirty="0"/>
                  <a:t>”.</a:t>
                </a:r>
              </a:p>
            </p:txBody>
          </p:sp>
        </mc:Choice>
        <mc:Fallback>
          <p:sp>
            <p:nvSpPr>
              <p:cNvPr id="4" name="Retângulo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4919419"/>
                <a:ext cx="11246932" cy="940066"/>
              </a:xfrm>
              <a:prstGeom prst="rect">
                <a:avLst/>
              </a:prstGeom>
              <a:blipFill>
                <a:blip r:embed="rId3"/>
                <a:stretch>
                  <a:fillRect l="-789" t="-1333" r="-789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/>
              <p:cNvSpPr txBox="1"/>
              <p:nvPr/>
            </p:nvSpPr>
            <p:spPr>
              <a:xfrm>
                <a:off x="5087888" y="2447137"/>
                <a:ext cx="1182795" cy="443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88" y="2447137"/>
                <a:ext cx="1182795" cy="443198"/>
              </a:xfrm>
              <a:prstGeom prst="rect">
                <a:avLst/>
              </a:prstGeom>
              <a:blipFill>
                <a:blip r:embed="rId4"/>
                <a:stretch>
                  <a:fillRect l="-5319" r="-1064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tângulo 5"/>
              <p:cNvSpPr/>
              <p:nvPr/>
            </p:nvSpPr>
            <p:spPr>
              <a:xfrm>
                <a:off x="479376" y="3556062"/>
                <a:ext cx="11246932" cy="4968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fr-FR" dirty="0"/>
                  <a:t>Para </a:t>
                </a:r>
                <a:r>
                  <a:rPr lang="fr-FR" dirty="0" err="1"/>
                  <a:t>linearizar</a:t>
                </a:r>
                <a:r>
                  <a:rPr lang="fr-FR" dirty="0"/>
                  <a:t> </a:t>
                </a:r>
                <a:r>
                  <a:rPr lang="fr-FR" dirty="0" err="1"/>
                  <a:t>esta</a:t>
                </a:r>
                <a:r>
                  <a:rPr lang="fr-FR" dirty="0"/>
                  <a:t> </a:t>
                </a:r>
                <a:r>
                  <a:rPr lang="fr-FR" dirty="0" err="1"/>
                  <a:t>reta</a:t>
                </a:r>
                <a:r>
                  <a:rPr lang="fr-FR" dirty="0"/>
                  <a:t>, </a:t>
                </a:r>
                <a:r>
                  <a:rPr lang="fr-FR" dirty="0" err="1"/>
                  <a:t>vamos</a:t>
                </a:r>
                <a:r>
                  <a:rPr lang="fr-FR" dirty="0"/>
                  <a:t> </a:t>
                </a:r>
                <a:r>
                  <a:rPr lang="fr-FR" dirty="0" err="1"/>
                  <a:t>chamar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dirty="0"/>
                  <a:t>. Agora </a:t>
                </a:r>
                <a:r>
                  <a:rPr lang="fr-FR" dirty="0" err="1"/>
                  <a:t>teremos</a:t>
                </a:r>
                <a:r>
                  <a:rPr lang="fr-FR" dirty="0"/>
                  <a:t> </a:t>
                </a:r>
                <a:r>
                  <a:rPr lang="fr-FR" dirty="0" err="1"/>
                  <a:t>então</a:t>
                </a:r>
                <a:r>
                  <a:rPr lang="fr-FR" dirty="0"/>
                  <a:t>: </a:t>
                </a:r>
              </a:p>
            </p:txBody>
          </p:sp>
        </mc:Choice>
        <mc:Fallback>
          <p:sp>
            <p:nvSpPr>
              <p:cNvPr id="6" name="Retângulo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3556062"/>
                <a:ext cx="11246932" cy="496867"/>
              </a:xfrm>
              <a:prstGeom prst="rect">
                <a:avLst/>
              </a:prstGeom>
              <a:blipFill>
                <a:blip r:embed="rId5"/>
                <a:stretch>
                  <a:fillRect l="-789" t="-2439" b="-268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CaixaDeTexto 8"/>
              <p:cNvSpPr txBox="1"/>
              <p:nvPr/>
            </p:nvSpPr>
            <p:spPr>
              <a:xfrm>
                <a:off x="5701055" y="4248874"/>
                <a:ext cx="982376" cy="4431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𝑘𝑥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CaixaDeTexto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055" y="4248874"/>
                <a:ext cx="982376" cy="443198"/>
              </a:xfrm>
              <a:prstGeom prst="rect">
                <a:avLst/>
              </a:prstGeom>
              <a:blipFill>
                <a:blip r:embed="rId6"/>
                <a:stretch>
                  <a:fillRect l="-6329" r="-6329" b="-111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630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Linearização de Gráficos</a:t>
            </a:r>
            <a:endParaRPr lang="en-US" dirty="0"/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44D6524-2CAB-4E90-9110-1BBCB4BA6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A5D1E-A6F7-874C-A863-16BE72EC85BA}" type="datetime1">
              <a:rPr lang="pt-BR" smtClean="0"/>
              <a:t>12/04/2022</a:t>
            </a:fld>
            <a:endParaRPr lang="fr-F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1960FAD-3342-4CCC-9661-49B21729C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/>
              <a:t>Física Experimental I</a:t>
            </a:r>
            <a:endParaRPr lang="pt-BR" noProof="0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FC18F8-271A-43E4-AE78-16EFD20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38</a:t>
            </a:fld>
            <a:endParaRPr lang="fr-FR"/>
          </a:p>
        </p:txBody>
      </p:sp>
      <p:sp>
        <p:nvSpPr>
          <p:cNvPr id="101379" name="Rectangle 3"/>
          <p:cNvSpPr>
            <a:spLocks noGrp="1"/>
          </p:cNvSpPr>
          <p:nvPr>
            <p:ph type="body" sz="half" idx="4294967295"/>
          </p:nvPr>
        </p:nvSpPr>
        <p:spPr>
          <a:xfrm>
            <a:off x="551384" y="836613"/>
            <a:ext cx="11161240" cy="1046162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pt-BR" sz="2400" dirty="0"/>
              <a:t>Como muitos processos físicos são mais bem explicados com funções matemáticas não-lineares, foram desenvolvidos modelos não-lineares que se tornam lineares depois de uma transformação com logaritmos naturais </a:t>
            </a:r>
            <a:r>
              <a:rPr lang="pt-BR" sz="2400" i="1" dirty="0" err="1"/>
              <a:t>ln</a:t>
            </a:r>
            <a:r>
              <a:rPr lang="pt-BR" sz="2400" i="1" dirty="0"/>
              <a:t>, </a:t>
            </a:r>
            <a:r>
              <a:rPr lang="pt-BR" sz="2400" dirty="0"/>
              <a:t>como mostra a tabela seguinte.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3704943"/>
                  </p:ext>
                </p:extLst>
              </p:nvPr>
            </p:nvGraphicFramePr>
            <p:xfrm>
              <a:off x="3278814" y="2407125"/>
              <a:ext cx="5634372" cy="2043749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1268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72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459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7210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27813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Tipo</a:t>
                          </a:r>
                          <a:endParaRPr lang="pt-BR" sz="1400" b="0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Equação</a:t>
                          </a:r>
                          <a:endParaRPr lang="pt-BR" sz="1400" b="0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Transformação</a:t>
                          </a:r>
                          <a:endParaRPr lang="pt-BR" sz="1400" b="0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Variável </a:t>
                          </a:r>
                          <a:r>
                            <a:rPr lang="pt-BR" sz="1400" b="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pt-BR" sz="1400" b="0" i="1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Variável </a:t>
                          </a:r>
                          <a:r>
                            <a:rPr lang="pt-BR" sz="1400" b="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pt-BR" sz="1400" b="0" i="1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pt-B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𝑏𝑥</m:t>
                                </m:r>
                              </m:oMath>
                            </m:oMathPara>
                          </a14:m>
                          <a:endParaRPr lang="pt-BR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𝑏𝑥</m:t>
                                </m:r>
                              </m:oMath>
                            </m:oMathPara>
                          </a14:m>
                          <a:endParaRPr lang="pt-BR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pt-BR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pt-B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Exponencial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sSup>
                                  <m:sSup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𝑏𝑥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pt-BR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func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𝑏𝑥</m:t>
                                </m:r>
                              </m:oMath>
                            </m:oMathPara>
                          </a14:m>
                          <a:endParaRPr lang="pt-BR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pt-BR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pt-BR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pt-B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Logarítmica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pt-BR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pt-BR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pt-BR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pt-B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Potência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sSup>
                                <m:sSupPr>
                                  <m:ctrlPr>
                                    <a:rPr lang="pt-BR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pt-BR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oMath>
                          </a14:m>
                          <a:r>
                            <a:rPr lang="pt-B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func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𝑎</m:t>
                                    </m:r>
                                  </m:e>
                                </m:func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pt-BR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pt-BR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pt-BR" sz="1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ln</m:t>
                                    </m:r>
                                  </m:fName>
                                  <m:e>
                                    <m:r>
                                      <a:rPr lang="pt-BR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pt-BR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ela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03704943"/>
                  </p:ext>
                </p:extLst>
              </p:nvPr>
            </p:nvGraphicFramePr>
            <p:xfrm>
              <a:off x="3278814" y="2407125"/>
              <a:ext cx="5634372" cy="2043749"/>
            </p:xfrm>
            <a:graphic>
              <a:graphicData uri="http://schemas.openxmlformats.org/drawingml/2006/table">
                <a:tbl>
                  <a:tblPr firstRow="1" bandRow="1">
                    <a:tableStyleId>{D27102A9-8310-4765-A935-A1911B00CA55}</a:tableStyleId>
                  </a:tblPr>
                  <a:tblGrid>
                    <a:gridCol w="112687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17725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845967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72108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953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Tipo</a:t>
                          </a:r>
                          <a:endParaRPr lang="pt-BR" sz="1400" b="0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Equação</a:t>
                          </a:r>
                          <a:endParaRPr lang="pt-BR" sz="1400" b="0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Transformação</a:t>
                          </a:r>
                          <a:endParaRPr lang="pt-BR" sz="1400" b="0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Variável </a:t>
                          </a:r>
                          <a:r>
                            <a:rPr lang="pt-BR" sz="1400" b="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x</a:t>
                          </a:r>
                          <a:endParaRPr lang="pt-BR" sz="1400" b="0" i="1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Variável </a:t>
                          </a:r>
                          <a:r>
                            <a:rPr lang="pt-BR" sz="1400" b="0" i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y</a:t>
                          </a:r>
                          <a:endParaRPr lang="pt-BR" sz="1400" b="0" i="1" dirty="0">
                            <a:solidFill>
                              <a:srgbClr val="FFFF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34290" marB="34290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1940">
                    <a:tc>
                      <a:txBody>
                        <a:bodyPr/>
                        <a:lstStyle/>
                        <a:p>
                          <a:r>
                            <a:rPr lang="pt-B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Linear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96774" t="-178261" r="-282796" b="-43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153782" t="-178261" r="-121008" b="-43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457576" t="-178261" r="-118182" b="-4391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477922" t="-178261" r="-1299" b="-43913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5687">
                    <a:tc>
                      <a:txBody>
                        <a:bodyPr/>
                        <a:lstStyle/>
                        <a:p>
                          <a:r>
                            <a:rPr lang="pt-B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Exponencial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96774" t="-290909" r="-282796" b="-3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153782" t="-290909" r="-121008" b="-3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457576" t="-290909" r="-118182" b="-35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477922" t="-290909" r="-1299" b="-35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90411">
                    <a:tc>
                      <a:txBody>
                        <a:bodyPr/>
                        <a:lstStyle/>
                        <a:p>
                          <a:r>
                            <a:rPr lang="pt-B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Logarítmica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96774" t="-220513" r="-282796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153782" t="-220513" r="-121008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457576" t="-220513" r="-118182" b="-10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477922" t="-220513" r="-1299" b="-10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90411">
                    <a:tc>
                      <a:txBody>
                        <a:bodyPr/>
                        <a:lstStyle/>
                        <a:p>
                          <a:r>
                            <a:rPr lang="pt-BR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Potência</a:t>
                          </a:r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96774" t="-320513" r="-282796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153782" t="-320513" r="-121008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457576" t="-320513" r="-118182" b="-256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68580" marR="68580" marT="34290" marB="34290" anchor="ctr">
                        <a:blipFill>
                          <a:blip r:embed="rId2"/>
                          <a:stretch>
                            <a:fillRect l="-477922" t="-320513" r="-1299" b="-256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Retângulo 4"/>
          <p:cNvSpPr/>
          <p:nvPr/>
        </p:nvSpPr>
        <p:spPr>
          <a:xfrm>
            <a:off x="551384" y="4532403"/>
            <a:ext cx="11161240" cy="2006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5000"/>
              </a:lnSpc>
            </a:pPr>
            <a:r>
              <a:rPr lang="pt-BR" dirty="0"/>
              <a:t>Na primeira linha dessa tabela foi registrada a equação da regressão linear simples conhecida. </a:t>
            </a:r>
          </a:p>
          <a:p>
            <a:pPr algn="just">
              <a:lnSpc>
                <a:spcPct val="105000"/>
              </a:lnSpc>
            </a:pPr>
            <a:r>
              <a:rPr lang="pt-BR" dirty="0"/>
              <a:t>Nas outras três linhas da tabela estão registradas três funções não-lineares e as transformações das variáveis </a:t>
            </a:r>
            <a:r>
              <a:rPr lang="pt-BR" i="1" dirty="0"/>
              <a:t>x </a:t>
            </a:r>
            <a:r>
              <a:rPr lang="pt-BR" dirty="0"/>
              <a:t>e </a:t>
            </a:r>
            <a:r>
              <a:rPr lang="pt-BR" i="1" dirty="0"/>
              <a:t>y </a:t>
            </a:r>
            <a:r>
              <a:rPr lang="pt-BR" dirty="0"/>
              <a:t>para torná-las funções lineares semelhantes à da primeira linha da tabela. </a:t>
            </a:r>
          </a:p>
        </p:txBody>
      </p:sp>
    </p:spTree>
    <p:extLst>
      <p:ext uri="{BB962C8B-B14F-4D97-AF65-F5344CB8AC3E}">
        <p14:creationId xmlns:p14="http://schemas.microsoft.com/office/powerpoint/2010/main" val="8145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Text Box 4">
            <a:extLst>
              <a:ext uri="{FF2B5EF4-FFF2-40B4-BE49-F238E27FC236}">
                <a16:creationId xmlns:a16="http://schemas.microsoft.com/office/drawing/2014/main" id="{11CCEA57-01E2-4303-9667-AF3CED574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1777" y="788139"/>
            <a:ext cx="2261282" cy="50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0940" tIns="35471" rIns="70940" bIns="35471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pt-BR" altLang="pt-BR" sz="2789" b="1">
                <a:solidFill>
                  <a:schemeClr val="bg1"/>
                </a:solidFill>
              </a:rPr>
              <a:t>Bibliografia</a:t>
            </a:r>
          </a:p>
        </p:txBody>
      </p:sp>
      <p:sp>
        <p:nvSpPr>
          <p:cNvPr id="161797" name="Rectangle 7">
            <a:extLst>
              <a:ext uri="{FF2B5EF4-FFF2-40B4-BE49-F238E27FC236}">
                <a16:creationId xmlns:a16="http://schemas.microsoft.com/office/drawing/2014/main" id="{05990A40-88FB-47A9-837F-2BB0A5297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376" y="788139"/>
            <a:ext cx="11233248" cy="487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0940" tIns="35471" rIns="70940" bIns="35471">
            <a:spAutoFit/>
          </a:bodyPr>
          <a:lstStyle>
            <a:lvl1pPr eaLnBrk="0" hangingPunct="0"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Arial Rounded MT Bold" panose="020F07040305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pt-BR" altLang="pt-B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Bibliografia básica</a:t>
            </a:r>
          </a:p>
          <a:p>
            <a:pPr algn="just" eaLnBrk="1" hangingPunct="1"/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Tipler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P.A.; Mosca, G.; Física para Cientistas e Engenheiros: Mecânica, Oscilações e Ondas, Termodinâmica, vol.1, 6.Ed., Rio de Janeiro: Livros Técnicos e Científicos, 2006. (</a:t>
            </a: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Seções 1.1-1.5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eaLnBrk="1" hangingPunct="1"/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pt-BR" altLang="pt-BR" sz="2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Bibliografia complementar</a:t>
            </a:r>
          </a:p>
          <a:p>
            <a:pPr eaLnBrk="1" hangingPunct="1"/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Halliday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D.; </a:t>
            </a:r>
            <a:r>
              <a:rPr lang="pt-BR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Resnick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R.; WALKER, J.; Fundamentos de Física. vol. 1, 8.Ed., Rio de Janeiro: Livros Técnicos e Científicos, 2009. (</a:t>
            </a: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Seções 1.1-1.7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algn="just" eaLnBrk="1" hangingPunct="1"/>
            <a:endParaRPr lang="pt-BR" alt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pt-BR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Serway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R.A.; </a:t>
            </a:r>
            <a:r>
              <a:rPr lang="pt-BR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Jewett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Jr. J.W.; Princípios de Física: Mecânica Clássica, 1.Ed., São Paulo: </a:t>
            </a:r>
            <a:r>
              <a:rPr lang="pt-BR" alt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Cengage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Learning, 2001. (</a:t>
            </a:r>
            <a:r>
              <a:rPr lang="pt-BR" alt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Seções 1.3-1.6</a:t>
            </a: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335521A1-0C8A-4A0F-8CF7-ADB9BBCCA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Bibliografia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F4BE12-DDA1-4A13-9064-637156B88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7E043-8918-C64C-9B0D-6F9EBC54F4AA}" type="datetime1">
              <a:rPr lang="pt-BR" smtClean="0"/>
              <a:t>12/04/2022</a:t>
            </a:fld>
            <a:endParaRPr lang="fr-F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6401FF4-BB74-4B59-8805-6D20CD8CD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5E974BB-AD95-4660-BE76-B32648AD0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0F6E-BE5E-46B8-A387-8FA93C3C9AF4}" type="slidenum">
              <a:rPr lang="fr-FR" smtClean="0"/>
              <a:pPr/>
              <a:t>39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7037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DD89F-6413-4EC2-81DC-291EA7F78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140968"/>
            <a:ext cx="9144000" cy="576064"/>
          </a:xfrm>
        </p:spPr>
        <p:txBody>
          <a:bodyPr>
            <a:normAutofit fontScale="90000"/>
          </a:bodyPr>
          <a:lstStyle/>
          <a:p>
            <a:r>
              <a:rPr lang="pt-BR" sz="5000" dirty="0"/>
              <a:t>Gráficos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6CF1859-736F-4B7A-B507-9F2965DBD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0A3DA-F314-2044-B1EF-896C66F80E5C}" type="datetime1">
              <a:rPr lang="pt-BR" smtClean="0"/>
              <a:t>12/04/2022</a:t>
            </a:fld>
            <a:endParaRPr lang="fr-F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CEAAD9-CCE0-43C7-9DA6-A096B3461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0C5F37E-16BF-4C4E-9FC6-7F8E592D2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0F6E-BE5E-46B8-A387-8FA93C3C9AF4}" type="slidenum">
              <a:rPr lang="fr-FR" smtClean="0"/>
              <a:pPr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7772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</a:t>
            </a:r>
          </a:p>
        </p:txBody>
      </p:sp>
      <p:sp>
        <p:nvSpPr>
          <p:cNvPr id="10" name="Espaço Reservado para Data 9">
            <a:extLst>
              <a:ext uri="{FF2B5EF4-FFF2-40B4-BE49-F238E27FC236}">
                <a16:creationId xmlns:a16="http://schemas.microsoft.com/office/drawing/2014/main" id="{6AFF687D-47A1-A74D-B2A8-32E6E857C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5077D-1BBD-C348-B7B7-C2D4FE737CCC}" type="datetime1">
              <a:rPr lang="pt-BR" smtClean="0"/>
              <a:t>12/04/2022</a:t>
            </a:fld>
            <a:endParaRPr lang="fr-F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9378CFC-38AC-5442-B9AC-A2D06A8B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01ACCAB-6CC3-9042-9DC5-6FFFE01D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0F6E-BE5E-46B8-A387-8FA93C3C9AF4}" type="slidenum">
              <a:rPr lang="fr-FR" smtClean="0"/>
              <a:pPr/>
              <a:t>5</a:t>
            </a:fld>
            <a:endParaRPr lang="fr-FR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949364"/>
              </p:ext>
            </p:extLst>
          </p:nvPr>
        </p:nvGraphicFramePr>
        <p:xfrm>
          <a:off x="842820" y="2387732"/>
          <a:ext cx="2791222" cy="3897994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104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714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Tempo (s)</a:t>
                      </a: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Velocidade (cm/s)</a:t>
                      </a: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pt-BR" sz="1400" b="0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</a:t>
                      </a:r>
                      <a:endParaRPr lang="pt-BR" sz="1400" b="0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endParaRPr lang="pt-BR" sz="1400" b="0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1,1</a:t>
                      </a:r>
                      <a:endParaRPr lang="pt-BR" sz="1400" b="0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  <a:endParaRPr lang="pt-BR" sz="1400" b="0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1,9</a:t>
                      </a:r>
                      <a:endParaRPr lang="pt-BR" sz="1400" b="0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  <a:endParaRPr lang="pt-BR" sz="1400" b="0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</a:t>
                      </a:r>
                      <a:endParaRPr lang="pt-BR" sz="1400" b="0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  <a:endParaRPr lang="pt-BR" sz="1400" b="0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3,9</a:t>
                      </a:r>
                      <a:endParaRPr lang="pt-BR" sz="1400" b="0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24</a:t>
                      </a:r>
                      <a:endParaRPr lang="pt-BR" sz="1400" b="0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4,5</a:t>
                      </a:r>
                      <a:endParaRPr lang="pt-BR" sz="1400" b="0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</a:t>
                      </a:r>
                      <a:endParaRPr lang="pt-BR" sz="1400" b="0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4,6</a:t>
                      </a:r>
                      <a:endParaRPr lang="pt-BR" sz="1400" b="0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  <a:endParaRPr lang="pt-BR" sz="1400" b="0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4,0</a:t>
                      </a:r>
                      <a:endParaRPr lang="pt-BR" sz="1400" b="0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</a:t>
                      </a:r>
                      <a:endParaRPr lang="pt-BR" sz="1400" b="0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3,2</a:t>
                      </a:r>
                      <a:endParaRPr lang="pt-BR" sz="1400" b="0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</a:t>
                      </a:r>
                      <a:endParaRPr lang="pt-BR" sz="1400" b="0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2,3</a:t>
                      </a:r>
                      <a:endParaRPr lang="pt-BR" sz="1400" b="0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38</a:t>
                      </a:r>
                      <a:endParaRPr lang="pt-BR" sz="1400" b="0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1,2</a:t>
                      </a:r>
                      <a:endParaRPr lang="pt-BR" sz="1400" b="0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5740"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44</a:t>
                      </a:r>
                      <a:endParaRPr lang="pt-BR" sz="1400" b="0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 anchorCtr="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0,5</a:t>
                      </a:r>
                      <a:endParaRPr lang="pt-BR" sz="1400" b="0" i="1" dirty="0"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68580" marR="68580" marT="34290" marB="34290" anchor="ctr" anchorCtr="1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" name="CaixaDeTexto 8"/>
          <p:cNvSpPr txBox="1"/>
          <p:nvPr/>
        </p:nvSpPr>
        <p:spPr>
          <a:xfrm>
            <a:off x="849075" y="1850754"/>
            <a:ext cx="279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Tabela 2 – Dados da velocidade de um corpo em função do tempo.</a:t>
            </a:r>
          </a:p>
        </p:txBody>
      </p:sp>
      <p:graphicFrame>
        <p:nvGraphicFramePr>
          <p:cNvPr id="12001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579626"/>
              </p:ext>
            </p:extLst>
          </p:nvPr>
        </p:nvGraphicFramePr>
        <p:xfrm>
          <a:off x="7358206" y="1868439"/>
          <a:ext cx="4544932" cy="40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09" name="Graph" r:id="rId3" imgW="3895200" imgH="3451680" progId="Origin50.Graph">
                  <p:embed/>
                </p:oleObj>
              </mc:Choice>
              <mc:Fallback>
                <p:oleObj name="Graph" r:id="rId3" imgW="3895200" imgH="3451680" progId="Origin50.Graph">
                  <p:embed/>
                  <p:pic>
                    <p:nvPicPr>
                      <p:cNvPr id="120013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8206" y="1868439"/>
                        <a:ext cx="4544932" cy="4026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0132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209306"/>
              </p:ext>
            </p:extLst>
          </p:nvPr>
        </p:nvGraphicFramePr>
        <p:xfrm>
          <a:off x="7891780" y="2271202"/>
          <a:ext cx="3751502" cy="3220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0" name="Graph" r:id="rId5" imgW="3359520" imgH="2612160" progId="Origin50.Graph">
                  <p:embed/>
                </p:oleObj>
              </mc:Choice>
              <mc:Fallback>
                <p:oleObj name="Graph" r:id="rId5" imgW="3359520" imgH="2612160" progId="Origin50.Graph">
                  <p:embed/>
                  <p:pic>
                    <p:nvPicPr>
                      <p:cNvPr id="1200132" name="Object 4"/>
                      <p:cNvPicPr preferRelativeResize="0"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1780" y="2271202"/>
                        <a:ext cx="3751502" cy="322056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3273799"/>
              </p:ext>
            </p:extLst>
          </p:nvPr>
        </p:nvGraphicFramePr>
        <p:xfrm>
          <a:off x="9055456" y="4573301"/>
          <a:ext cx="1424151" cy="428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11" name="Equation" r:id="rId7" imgW="1307880" imgH="393480" progId="">
                  <p:embed/>
                </p:oleObj>
              </mc:Choice>
              <mc:Fallback>
                <p:oleObj name="Equation" r:id="rId7" imgW="1307880" imgH="393480" progId="">
                  <p:embed/>
                  <p:pic>
                    <p:nvPicPr>
                      <p:cNvPr id="15" name="Objeto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5456" y="4573301"/>
                        <a:ext cx="1424151" cy="42862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tângulo 1">
            <a:extLst>
              <a:ext uri="{FF2B5EF4-FFF2-40B4-BE49-F238E27FC236}">
                <a16:creationId xmlns:a16="http://schemas.microsoft.com/office/drawing/2014/main" id="{B7AD37CF-9382-48DB-9272-B00700BC8BB3}"/>
              </a:ext>
            </a:extLst>
          </p:cNvPr>
          <p:cNvSpPr/>
          <p:nvPr/>
        </p:nvSpPr>
        <p:spPr>
          <a:xfrm>
            <a:off x="479376" y="590555"/>
            <a:ext cx="11233248" cy="120032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 algn="ctr"/>
            <a:r>
              <a:rPr lang="pt-BR" i="1" dirty="0"/>
              <a:t>Gráficos são (</a:t>
            </a:r>
            <a:r>
              <a:rPr lang="pt-BR" i="1" dirty="0" err="1"/>
              <a:t>i</a:t>
            </a:r>
            <a:r>
              <a:rPr lang="pt-BR" i="1" dirty="0"/>
              <a:t>) formas simples de visualizar padrões nas medidas, (</a:t>
            </a:r>
            <a:r>
              <a:rPr lang="pt-BR" i="1" dirty="0" err="1"/>
              <a:t>ii</a:t>
            </a:r>
            <a:r>
              <a:rPr lang="pt-BR" i="1" dirty="0"/>
              <a:t>) mais econômica de apresentar grandes volumes de dados e (</a:t>
            </a:r>
            <a:r>
              <a:rPr lang="pt-BR" i="1" dirty="0" err="1"/>
              <a:t>iii</a:t>
            </a:r>
            <a:r>
              <a:rPr lang="pt-BR" i="1" dirty="0"/>
              <a:t>) mais claro para apresentar o </a:t>
            </a:r>
            <a:r>
              <a:rPr lang="pt-BR" b="1" i="1" dirty="0">
                <a:solidFill>
                  <a:srgbClr val="0000FF"/>
                </a:solidFill>
              </a:rPr>
              <a:t>modelo que ajusta </a:t>
            </a:r>
            <a:r>
              <a:rPr lang="pt-BR" i="1" dirty="0"/>
              <a:t>os dados experimentais.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F9A054D-26E2-2B41-B1A8-75127822900B}"/>
              </a:ext>
            </a:extLst>
          </p:cNvPr>
          <p:cNvSpPr txBox="1"/>
          <p:nvPr/>
        </p:nvSpPr>
        <p:spPr>
          <a:xfrm>
            <a:off x="3913649" y="2514942"/>
            <a:ext cx="3636358" cy="23900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pt-BR" sz="1800" b="1" dirty="0"/>
              <a:t>Quais são os problemas do gráfico?</a:t>
            </a:r>
          </a:p>
          <a:p>
            <a:pPr>
              <a:lnSpc>
                <a:spcPct val="120000"/>
              </a:lnSpc>
            </a:pPr>
            <a:r>
              <a:rPr lang="pt-BR" sz="1800" dirty="0">
                <a:solidFill>
                  <a:srgbClr val="FF0000"/>
                </a:solidFill>
              </a:rPr>
              <a:t>1-</a:t>
            </a:r>
            <a:r>
              <a:rPr lang="pt-BR" sz="1800" dirty="0"/>
              <a:t> </a:t>
            </a:r>
            <a:r>
              <a:rPr lang="pt-BR" sz="1800" b="1" dirty="0">
                <a:solidFill>
                  <a:srgbClr val="FF0000"/>
                </a:solidFill>
              </a:rPr>
              <a:t>Nos. de significativos dos eixos correspondem aos das grandezas</a:t>
            </a:r>
            <a:r>
              <a:rPr lang="pt-BR" sz="1800" dirty="0">
                <a:solidFill>
                  <a:srgbClr val="FF0000"/>
                </a:solidFill>
              </a:rPr>
              <a:t>? </a:t>
            </a:r>
          </a:p>
          <a:p>
            <a:pPr>
              <a:lnSpc>
                <a:spcPct val="120000"/>
              </a:lnSpc>
            </a:pP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</a:rPr>
              <a:t>2-</a:t>
            </a:r>
            <a:r>
              <a:rPr lang="pt-BR" sz="1800" b="1" dirty="0">
                <a:solidFill>
                  <a:srgbClr val="FF0000"/>
                </a:solidFill>
              </a:rPr>
              <a:t> </a:t>
            </a:r>
            <a:r>
              <a:rPr lang="pt-BR" sz="1800" b="1" dirty="0">
                <a:solidFill>
                  <a:schemeClr val="accent6">
                    <a:lumMod val="75000"/>
                  </a:schemeClr>
                </a:solidFill>
              </a:rPr>
              <a:t>Marcações (traços) para fora do eixo. Devem ser para dentro</a:t>
            </a:r>
            <a:r>
              <a:rPr lang="pt-BR" sz="1800" b="1" dirty="0">
                <a:solidFill>
                  <a:srgbClr val="FF0000"/>
                </a:solidFill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pt-BR" sz="1800" dirty="0">
                <a:solidFill>
                  <a:srgbClr val="0000FF"/>
                </a:solidFill>
              </a:rPr>
              <a:t>3-</a:t>
            </a:r>
            <a:r>
              <a:rPr lang="pt-BR" sz="1800" dirty="0"/>
              <a:t> </a:t>
            </a:r>
            <a:r>
              <a:rPr lang="pt-BR" sz="1800" b="1" dirty="0">
                <a:solidFill>
                  <a:srgbClr val="0000FF"/>
                </a:solidFill>
              </a:rPr>
              <a:t>O título do gráfico está presente? Onde deve ser colocado?</a:t>
            </a:r>
          </a:p>
        </p:txBody>
      </p:sp>
      <p:sp>
        <p:nvSpPr>
          <p:cNvPr id="12" name="Retângulo Arredondado 11">
            <a:extLst>
              <a:ext uri="{FF2B5EF4-FFF2-40B4-BE49-F238E27FC236}">
                <a16:creationId xmlns:a16="http://schemas.microsoft.com/office/drawing/2014/main" id="{59BA1F62-20A2-F441-BAC3-215EFD019F71}"/>
              </a:ext>
            </a:extLst>
          </p:cNvPr>
          <p:cNvSpPr/>
          <p:nvPr/>
        </p:nvSpPr>
        <p:spPr>
          <a:xfrm>
            <a:off x="7851587" y="2417736"/>
            <a:ext cx="253167" cy="2961607"/>
          </a:xfrm>
          <a:prstGeom prst="roundRect">
            <a:avLst/>
          </a:prstGeom>
          <a:noFill/>
          <a:effectLst>
            <a:glow rad="88900">
              <a:srgbClr val="FF0000">
                <a:alpha val="4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DE05F90-3E6C-C147-9E95-B8CB7939286E}"/>
              </a:ext>
            </a:extLst>
          </p:cNvPr>
          <p:cNvSpPr txBox="1"/>
          <p:nvPr/>
        </p:nvSpPr>
        <p:spPr>
          <a:xfrm>
            <a:off x="7589188" y="5673644"/>
            <a:ext cx="40829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>
                <a:solidFill>
                  <a:srgbClr val="0000FF"/>
                </a:solidFill>
              </a:rPr>
              <a:t>Figura 1 – Comportamento da velocidade em função do tempo de uma partículas acelerada.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FCD20B4-2575-B94A-9F35-CF60DFE97DA5}"/>
              </a:ext>
            </a:extLst>
          </p:cNvPr>
          <p:cNvSpPr txBox="1"/>
          <p:nvPr/>
        </p:nvSpPr>
        <p:spPr>
          <a:xfrm>
            <a:off x="10046352" y="2719168"/>
            <a:ext cx="13015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200" b="1" dirty="0">
                <a:solidFill>
                  <a:srgbClr val="FF0000"/>
                </a:solidFill>
              </a:rPr>
              <a:t>Modelo de ajuste</a:t>
            </a:r>
          </a:p>
        </p:txBody>
      </p:sp>
      <p:cxnSp>
        <p:nvCxnSpPr>
          <p:cNvPr id="18" name="Conector de Seta Reta 17">
            <a:extLst>
              <a:ext uri="{FF2B5EF4-FFF2-40B4-BE49-F238E27FC236}">
                <a16:creationId xmlns:a16="http://schemas.microsoft.com/office/drawing/2014/main" id="{819B1F51-1B02-5442-838F-401914E5FA51}"/>
              </a:ext>
            </a:extLst>
          </p:cNvPr>
          <p:cNvCxnSpPr/>
          <p:nvPr/>
        </p:nvCxnSpPr>
        <p:spPr>
          <a:xfrm flipH="1">
            <a:off x="10224513" y="3018900"/>
            <a:ext cx="432048" cy="3914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7593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200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200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00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00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uiExpand="1" build="p"/>
      <p:bldP spid="12" grpId="0" animBg="1"/>
      <p:bldP spid="13" grpId="0"/>
      <p:bldP spid="1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Gráficos</a:t>
            </a:r>
            <a:endParaRPr lang="pt-BR" dirty="0"/>
          </a:p>
        </p:txBody>
      </p:sp>
      <p:sp>
        <p:nvSpPr>
          <p:cNvPr id="9" name="Espaço Reservado para Data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55B16-BA9B-8D42-825E-BAC1F5370FBB}" type="datetime1">
              <a:rPr lang="pt-BR" smtClean="0"/>
              <a:t>12/04/2022</a:t>
            </a:fld>
            <a:endParaRPr lang="fr-FR" dirty="0"/>
          </a:p>
        </p:txBody>
      </p:sp>
      <p:sp>
        <p:nvSpPr>
          <p:cNvPr id="37" name="Espaço Reservado para Rodapé 3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38" name="Espaço Reservado para Número de Slide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201153" name="Rectangle 1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3223766" y="6167693"/>
            <a:ext cx="6982441" cy="230832"/>
          </a:xfrm>
          <a:prstGeom prst="rect">
            <a:avLst/>
          </a:prstGeom>
          <a:ln>
            <a:noFill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15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Nunca assinalar na escala as coordenadas dos dados experimentais.</a:t>
            </a:r>
            <a:endParaRPr lang="pt-BR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07368" y="1082164"/>
            <a:ext cx="98205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1113" lvl="1" algn="just" eaLnBrk="0" hangingPunct="0"/>
            <a:r>
              <a:rPr lang="pt-BR" dirty="0">
                <a:ea typeface="Times New Roman" panose="02020603050405020304" pitchFamily="18" charset="0"/>
              </a:rPr>
              <a:t>Há algumas regras básicas que devem ser seguidas na construção de gráficos: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2618009" y="1620858"/>
            <a:ext cx="73641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/>
            <a:r>
              <a:rPr lang="pt-BR" dirty="0">
                <a:ea typeface="Times New Roman" panose="02020603050405020304" pitchFamily="18" charset="0"/>
              </a:rPr>
              <a:t>Deve aparecer na parte inferior e ser </a:t>
            </a:r>
            <a:r>
              <a:rPr lang="pt-BR" dirty="0" err="1">
                <a:ea typeface="Times New Roman" panose="02020603050405020304" pitchFamily="18" charset="0"/>
              </a:rPr>
              <a:t>auto-explicativo</a:t>
            </a:r>
            <a:endParaRPr lang="pt-BR" dirty="0"/>
          </a:p>
        </p:txBody>
      </p:sp>
      <p:sp>
        <p:nvSpPr>
          <p:cNvPr id="10" name="CaixaDeTexto 9"/>
          <p:cNvSpPr txBox="1"/>
          <p:nvPr/>
        </p:nvSpPr>
        <p:spPr>
          <a:xfrm>
            <a:off x="850082" y="1611467"/>
            <a:ext cx="1194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pt-BR" b="1" i="1" dirty="0">
                <a:solidFill>
                  <a:srgbClr val="FF0000"/>
                </a:solidFill>
              </a:rPr>
              <a:t>Título</a:t>
            </a:r>
          </a:p>
        </p:txBody>
      </p:sp>
      <p:sp>
        <p:nvSpPr>
          <p:cNvPr id="11" name="Seta para a direita 10"/>
          <p:cNvSpPr/>
          <p:nvPr/>
        </p:nvSpPr>
        <p:spPr>
          <a:xfrm>
            <a:off x="2081252" y="1799917"/>
            <a:ext cx="321471" cy="160736"/>
          </a:xfrm>
          <a:prstGeom prst="rightArrow">
            <a:avLst/>
          </a:prstGeom>
          <a:solidFill>
            <a:srgbClr val="932968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2618009" y="2041678"/>
            <a:ext cx="33164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/>
            <a:r>
              <a:rPr lang="pt-BR" b="1" dirty="0">
                <a:ea typeface="Times New Roman" panose="02020603050405020304" pitchFamily="18" charset="0"/>
              </a:rPr>
              <a:t>Norma Universal:</a:t>
            </a:r>
            <a:endParaRPr lang="pt-BR" b="1" dirty="0"/>
          </a:p>
        </p:txBody>
      </p:sp>
      <p:sp>
        <p:nvSpPr>
          <p:cNvPr id="13" name="CaixaDeTexto 12"/>
          <p:cNvSpPr txBox="1"/>
          <p:nvPr/>
        </p:nvSpPr>
        <p:spPr>
          <a:xfrm>
            <a:off x="850082" y="2054142"/>
            <a:ext cx="11448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ü"/>
            </a:pPr>
            <a:r>
              <a:rPr lang="pt-BR" b="1" i="1" dirty="0">
                <a:solidFill>
                  <a:schemeClr val="accent4">
                    <a:lumMod val="75000"/>
                  </a:schemeClr>
                </a:solidFill>
              </a:rPr>
              <a:t>Eixos</a:t>
            </a:r>
          </a:p>
        </p:txBody>
      </p:sp>
      <p:sp>
        <p:nvSpPr>
          <p:cNvPr id="14" name="Seta para a direita 13"/>
          <p:cNvSpPr/>
          <p:nvPr/>
        </p:nvSpPr>
        <p:spPr>
          <a:xfrm>
            <a:off x="2081252" y="2256425"/>
            <a:ext cx="321471" cy="160736"/>
          </a:xfrm>
          <a:prstGeom prst="rightArrow">
            <a:avLst/>
          </a:prstGeom>
          <a:solidFill>
            <a:srgbClr val="932968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tângulo 14"/>
          <p:cNvSpPr/>
          <p:nvPr/>
        </p:nvSpPr>
        <p:spPr>
          <a:xfrm>
            <a:off x="5061780" y="2532117"/>
            <a:ext cx="1875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/>
            <a:r>
              <a:rPr lang="pt-BR" b="1" dirty="0">
                <a:ea typeface="Times New Roman" panose="02020603050405020304" pitchFamily="18" charset="0"/>
              </a:rPr>
              <a:t>Abscissas</a:t>
            </a:r>
            <a:endParaRPr lang="pt-BR" b="1" dirty="0"/>
          </a:p>
        </p:txBody>
      </p:sp>
      <p:sp>
        <p:nvSpPr>
          <p:cNvPr id="16" name="CaixaDeTexto 15"/>
          <p:cNvSpPr txBox="1"/>
          <p:nvPr/>
        </p:nvSpPr>
        <p:spPr>
          <a:xfrm>
            <a:off x="1230595" y="2497118"/>
            <a:ext cx="33164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b="1" i="1" dirty="0"/>
              <a:t> Variável independente</a:t>
            </a:r>
          </a:p>
        </p:txBody>
      </p:sp>
      <p:sp>
        <p:nvSpPr>
          <p:cNvPr id="17" name="Seta para a direita 16"/>
          <p:cNvSpPr/>
          <p:nvPr/>
        </p:nvSpPr>
        <p:spPr>
          <a:xfrm>
            <a:off x="4569590" y="2734724"/>
            <a:ext cx="297547" cy="111915"/>
          </a:xfrm>
          <a:prstGeom prst="rightArrow">
            <a:avLst/>
          </a:prstGeom>
          <a:solidFill>
            <a:srgbClr val="932968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tângulo 17"/>
          <p:cNvSpPr/>
          <p:nvPr/>
        </p:nvSpPr>
        <p:spPr>
          <a:xfrm>
            <a:off x="5056752" y="2951716"/>
            <a:ext cx="18752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/>
            <a:r>
              <a:rPr lang="pt-BR" b="1" dirty="0">
                <a:ea typeface="Times New Roman" panose="02020603050405020304" pitchFamily="18" charset="0"/>
              </a:rPr>
              <a:t>Ordenadas</a:t>
            </a:r>
            <a:endParaRPr lang="pt-BR" b="1" dirty="0"/>
          </a:p>
        </p:txBody>
      </p:sp>
      <p:sp>
        <p:nvSpPr>
          <p:cNvPr id="19" name="CaixaDeTexto 18"/>
          <p:cNvSpPr txBox="1"/>
          <p:nvPr/>
        </p:nvSpPr>
        <p:spPr>
          <a:xfrm>
            <a:off x="1230595" y="2908080"/>
            <a:ext cx="3060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b="1" i="1" dirty="0"/>
              <a:t> Variável dependente</a:t>
            </a:r>
          </a:p>
        </p:txBody>
      </p:sp>
      <p:sp>
        <p:nvSpPr>
          <p:cNvPr id="20" name="Seta para a direita 19"/>
          <p:cNvSpPr/>
          <p:nvPr/>
        </p:nvSpPr>
        <p:spPr>
          <a:xfrm>
            <a:off x="4567293" y="3145341"/>
            <a:ext cx="297547" cy="111915"/>
          </a:xfrm>
          <a:prstGeom prst="rightArrow">
            <a:avLst/>
          </a:prstGeom>
          <a:solidFill>
            <a:srgbClr val="932968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tângulo 20"/>
          <p:cNvSpPr/>
          <p:nvPr/>
        </p:nvSpPr>
        <p:spPr>
          <a:xfrm>
            <a:off x="4918961" y="3436572"/>
            <a:ext cx="70057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hangingPunct="0"/>
            <a:r>
              <a:rPr lang="pt-BR" sz="1600" dirty="0">
                <a:solidFill>
                  <a:srgbClr val="0000FF"/>
                </a:solidFill>
                <a:ea typeface="Times New Roman" panose="02020603050405020304" pitchFamily="18" charset="0"/>
              </a:rPr>
              <a:t>O nome da grandeza ou deve ser escrita por extenso ou com sua variável. Os algarismos das medidas ou têm unidade definida (medidas feitas com equipamento calibrado) ou unidade arbitrária (</a:t>
            </a:r>
            <a:r>
              <a:rPr lang="pt-BR" sz="1600" dirty="0" err="1">
                <a:solidFill>
                  <a:srgbClr val="0000FF"/>
                </a:solidFill>
                <a:ea typeface="Times New Roman" panose="02020603050405020304" pitchFamily="18" charset="0"/>
              </a:rPr>
              <a:t>u.a</a:t>
            </a:r>
            <a:r>
              <a:rPr lang="pt-BR" sz="1600" dirty="0">
                <a:solidFill>
                  <a:srgbClr val="0000FF"/>
                </a:solidFill>
                <a:ea typeface="Times New Roman" panose="02020603050405020304" pitchFamily="18" charset="0"/>
              </a:rPr>
              <a:t>.) se não for calibrado. As unidades são separadas das grandezas física ou por vírgula ou mais comum entre ( ). </a:t>
            </a:r>
            <a:endParaRPr lang="pt-BR" sz="1600" dirty="0">
              <a:solidFill>
                <a:srgbClr val="0000FF"/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1230595" y="3339442"/>
            <a:ext cx="3124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b="1" i="1" dirty="0"/>
              <a:t> Nome das grandezas</a:t>
            </a:r>
          </a:p>
        </p:txBody>
      </p:sp>
      <p:sp>
        <p:nvSpPr>
          <p:cNvPr id="23" name="Seta para a direita 22"/>
          <p:cNvSpPr/>
          <p:nvPr/>
        </p:nvSpPr>
        <p:spPr>
          <a:xfrm>
            <a:off x="4567293" y="3555958"/>
            <a:ext cx="297547" cy="111915"/>
          </a:xfrm>
          <a:prstGeom prst="rightArrow">
            <a:avLst/>
          </a:prstGeom>
          <a:solidFill>
            <a:srgbClr val="932968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tângulo 25"/>
          <p:cNvSpPr/>
          <p:nvPr/>
        </p:nvSpPr>
        <p:spPr>
          <a:xfrm>
            <a:off x="3223766" y="5209753"/>
            <a:ext cx="7215553" cy="230832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 lvl="0" algn="just" eaLnBrk="0" hangingPunct="0"/>
            <a:r>
              <a:rPr lang="pt-BR" sz="1500" dirty="0">
                <a:ea typeface="Times New Roman" panose="02020603050405020304" pitchFamily="18" charset="0"/>
              </a:rPr>
              <a:t>Deve ter a informação do número de algarismos significativos das medidas.</a:t>
            </a:r>
          </a:p>
        </p:txBody>
      </p:sp>
      <p:sp>
        <p:nvSpPr>
          <p:cNvPr id="27" name="CaixaDeTexto 26"/>
          <p:cNvSpPr txBox="1"/>
          <p:nvPr/>
        </p:nvSpPr>
        <p:spPr>
          <a:xfrm>
            <a:off x="881420" y="5225845"/>
            <a:ext cx="13612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pt-BR" b="1" i="1" dirty="0"/>
              <a:t> Escala</a:t>
            </a:r>
          </a:p>
        </p:txBody>
      </p:sp>
      <p:sp>
        <p:nvSpPr>
          <p:cNvPr id="28" name="Seta para a direita 27"/>
          <p:cNvSpPr/>
          <p:nvPr/>
        </p:nvSpPr>
        <p:spPr>
          <a:xfrm>
            <a:off x="2799011" y="4735314"/>
            <a:ext cx="297547" cy="123107"/>
          </a:xfrm>
          <a:prstGeom prst="rightArrow">
            <a:avLst/>
          </a:prstGeom>
          <a:solidFill>
            <a:srgbClr val="932968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Retângulo 28"/>
          <p:cNvSpPr/>
          <p:nvPr/>
        </p:nvSpPr>
        <p:spPr>
          <a:xfrm>
            <a:off x="3223766" y="4670096"/>
            <a:ext cx="8488858" cy="461665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just" eaLnBrk="0" hangingPunct="0"/>
            <a:r>
              <a:rPr lang="pt-BR" sz="1500" dirty="0">
                <a:ea typeface="Times New Roman" panose="02020603050405020304" pitchFamily="18" charset="0"/>
              </a:rPr>
              <a:t>Deve-se escolher escalas convenientes tais que facilitem tanto a construção quanto a leitura dos gráficos (maximizar o comprimento do eixo com dados).</a:t>
            </a:r>
          </a:p>
        </p:txBody>
      </p:sp>
      <p:sp>
        <p:nvSpPr>
          <p:cNvPr id="30" name="Seta para a direita 29"/>
          <p:cNvSpPr/>
          <p:nvPr/>
        </p:nvSpPr>
        <p:spPr>
          <a:xfrm>
            <a:off x="2799011" y="5262363"/>
            <a:ext cx="297547" cy="123107"/>
          </a:xfrm>
          <a:prstGeom prst="rightArrow">
            <a:avLst/>
          </a:prstGeom>
          <a:solidFill>
            <a:srgbClr val="932968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tângulo 30"/>
          <p:cNvSpPr/>
          <p:nvPr/>
        </p:nvSpPr>
        <p:spPr>
          <a:xfrm>
            <a:off x="3223766" y="5549174"/>
            <a:ext cx="7004177" cy="230832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/>
          <a:p>
            <a:pPr algn="just"/>
            <a:r>
              <a:rPr lang="pt-BR" sz="1500" dirty="0">
                <a:ea typeface="Times New Roman" panose="02020603050405020304" pitchFamily="18" charset="0"/>
              </a:rPr>
              <a:t>Sugere-se adotar valores múltiplos ou submúltiplos de números inteiros. </a:t>
            </a:r>
            <a:endParaRPr lang="pt-BR" sz="1500" dirty="0"/>
          </a:p>
        </p:txBody>
      </p:sp>
      <p:sp>
        <p:nvSpPr>
          <p:cNvPr id="32" name="Seta para a direita 31"/>
          <p:cNvSpPr/>
          <p:nvPr/>
        </p:nvSpPr>
        <p:spPr>
          <a:xfrm>
            <a:off x="2799011" y="5618045"/>
            <a:ext cx="297547" cy="123107"/>
          </a:xfrm>
          <a:prstGeom prst="rightArrow">
            <a:avLst/>
          </a:prstGeom>
          <a:solidFill>
            <a:srgbClr val="932968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Retângulo 32"/>
          <p:cNvSpPr/>
          <p:nvPr/>
        </p:nvSpPr>
        <p:spPr>
          <a:xfrm>
            <a:off x="4335870" y="5765493"/>
            <a:ext cx="456261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5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Times New Roman" panose="02020603050405020304" pitchFamily="18" charset="0"/>
              </a:rPr>
              <a:t>É importante mostrar o fator de conversão da escala</a:t>
            </a:r>
            <a:endParaRPr lang="pt-BR" sz="1500" i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4" name="Chave esquerda 33"/>
          <p:cNvSpPr/>
          <p:nvPr/>
        </p:nvSpPr>
        <p:spPr>
          <a:xfrm>
            <a:off x="2389428" y="4667902"/>
            <a:ext cx="351125" cy="1754353"/>
          </a:xfrm>
          <a:prstGeom prst="leftBrace">
            <a:avLst>
              <a:gd name="adj1" fmla="val 56250"/>
              <a:gd name="adj2" fmla="val 48346"/>
            </a:avLst>
          </a:prstGeom>
          <a:ln w="25400">
            <a:solidFill>
              <a:srgbClr val="862254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35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Seta para a direita 34"/>
          <p:cNvSpPr/>
          <p:nvPr/>
        </p:nvSpPr>
        <p:spPr>
          <a:xfrm>
            <a:off x="2799011" y="6227062"/>
            <a:ext cx="297547" cy="123107"/>
          </a:xfrm>
          <a:prstGeom prst="rightArrow">
            <a:avLst/>
          </a:prstGeom>
          <a:solidFill>
            <a:srgbClr val="932968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4E54D41-FBC2-7D4B-92E2-D7B90A08549F}"/>
              </a:ext>
            </a:extLst>
          </p:cNvPr>
          <p:cNvSpPr txBox="1"/>
          <p:nvPr/>
        </p:nvSpPr>
        <p:spPr>
          <a:xfrm>
            <a:off x="407368" y="602342"/>
            <a:ext cx="91450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Aspectos que devem ser observados na construção de gráficos</a:t>
            </a:r>
          </a:p>
        </p:txBody>
      </p:sp>
    </p:spTree>
    <p:extLst>
      <p:ext uri="{BB962C8B-B14F-4D97-AF65-F5344CB8AC3E}">
        <p14:creationId xmlns:p14="http://schemas.microsoft.com/office/powerpoint/2010/main" val="4022233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1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0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1153" grpId="0" animBg="1"/>
      <p:bldP spid="7" grpId="0"/>
      <p:bldP spid="8" grpId="0"/>
      <p:bldP spid="10" grpId="0"/>
      <p:bldP spid="11" grpId="0" animBg="1"/>
      <p:bldP spid="12" grpId="0"/>
      <p:bldP spid="13" grpId="0"/>
      <p:bldP spid="14" grpId="0" animBg="1"/>
      <p:bldP spid="15" grpId="0"/>
      <p:bldP spid="16" grpId="0"/>
      <p:bldP spid="17" grpId="0" animBg="1"/>
      <p:bldP spid="18" grpId="0"/>
      <p:bldP spid="19" grpId="0"/>
      <p:bldP spid="20" grpId="0" animBg="1"/>
      <p:bldP spid="21" grpId="0"/>
      <p:bldP spid="22" grpId="0"/>
      <p:bldP spid="23" grpId="0" animBg="1"/>
      <p:bldP spid="26" grpId="0"/>
      <p:bldP spid="27" grpId="0"/>
      <p:bldP spid="28" grpId="0" animBg="1"/>
      <p:bldP spid="29" grpId="0"/>
      <p:bldP spid="30" grpId="0" animBg="1"/>
      <p:bldP spid="31" grpId="0"/>
      <p:bldP spid="32" grpId="0" animBg="1"/>
      <p:bldP spid="33" grpId="0"/>
      <p:bldP spid="34" grpId="0" animBg="1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Gráficos</a:t>
            </a:r>
            <a:endParaRPr lang="pt-BR" dirty="0"/>
          </a:p>
        </p:txBody>
      </p:sp>
      <p:sp>
        <p:nvSpPr>
          <p:cNvPr id="6" name="Espaço Reservado para Data 5">
            <a:extLst>
              <a:ext uri="{FF2B5EF4-FFF2-40B4-BE49-F238E27FC236}">
                <a16:creationId xmlns:a16="http://schemas.microsoft.com/office/drawing/2014/main" id="{63B5DB9E-6330-EC4C-A57C-E16924CBD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817A14-1D2E-F343-8028-2173288DA3CF}" type="datetime1">
              <a:rPr lang="pt-BR" smtClean="0"/>
              <a:t>12/04/2022</a:t>
            </a:fld>
            <a:endParaRPr lang="fr-FR"/>
          </a:p>
        </p:txBody>
      </p:sp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3F14F849-7F94-E441-BF9C-9E1F41FD4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13" name="Espaço Reservado para Número de Slid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>
                <a:solidFill>
                  <a:schemeClr val="tx1"/>
                </a:solidFill>
              </a:rPr>
              <a:pPr/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79375" y="1016543"/>
            <a:ext cx="1123324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288" lvl="1" algn="just" eaLnBrk="0" hangingPunct="0"/>
            <a:r>
              <a:rPr lang="pt-BR" dirty="0">
                <a:ea typeface="Times New Roman" panose="02020603050405020304" pitchFamily="18" charset="0"/>
              </a:rPr>
              <a:t>Vimos anteriormente que toda grandeza física experimentalmente medida estará afetada de uma incerteza devido ao processo de medida direta (avaliação) e indireta (propagação da incerteza)</a:t>
            </a:r>
            <a:endParaRPr lang="pt-BR" dirty="0"/>
          </a:p>
        </p:txBody>
      </p:sp>
      <p:sp>
        <p:nvSpPr>
          <p:cNvPr id="8" name="Retângulo 7"/>
          <p:cNvSpPr/>
          <p:nvPr/>
        </p:nvSpPr>
        <p:spPr>
          <a:xfrm>
            <a:off x="3798831" y="2014537"/>
            <a:ext cx="764383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hangingPunct="0"/>
            <a:r>
              <a:rPr lang="pt-BR" dirty="0">
                <a:solidFill>
                  <a:srgbClr val="FF0000"/>
                </a:solidFill>
                <a:ea typeface="Times New Roman" panose="02020603050405020304" pitchFamily="18" charset="0"/>
              </a:rPr>
              <a:t>Os valores experimentais deverão ser representados com seus números de significativos e suas respectivas incertezas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10" name="CaixaDeTexto 9"/>
          <p:cNvSpPr txBox="1"/>
          <p:nvPr/>
        </p:nvSpPr>
        <p:spPr>
          <a:xfrm>
            <a:off x="763864" y="2180968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buFont typeface="Wingdings" pitchFamily="2" charset="2"/>
              <a:buChar char="ü"/>
              <a:defRPr sz="2000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buClr>
                <a:schemeClr val="tx1"/>
              </a:buClr>
            </a:pPr>
            <a:r>
              <a:rPr lang="pt-BR" sz="2400" dirty="0">
                <a:solidFill>
                  <a:srgbClr val="FF0000"/>
                </a:solidFill>
                <a:effectLst/>
              </a:rPr>
              <a:t>Barras de erros</a:t>
            </a:r>
          </a:p>
        </p:txBody>
      </p:sp>
      <p:sp>
        <p:nvSpPr>
          <p:cNvPr id="11" name="Seta para a direita 10"/>
          <p:cNvSpPr/>
          <p:nvPr/>
        </p:nvSpPr>
        <p:spPr>
          <a:xfrm>
            <a:off x="3300331" y="2334714"/>
            <a:ext cx="454859" cy="195579"/>
          </a:xfrm>
          <a:prstGeom prst="rightArrow">
            <a:avLst/>
          </a:prstGeom>
          <a:solidFill>
            <a:srgbClr val="932968"/>
          </a:solidFill>
          <a:ln w="12700">
            <a:solidFill>
              <a:schemeClr val="bg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50">
              <a:solidFill>
                <a:schemeClr val="tx1"/>
              </a:solidFill>
            </a:endParaRPr>
          </a:p>
        </p:txBody>
      </p:sp>
      <p:graphicFrame>
        <p:nvGraphicFramePr>
          <p:cNvPr id="1210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516965"/>
              </p:ext>
            </p:extLst>
          </p:nvPr>
        </p:nvGraphicFramePr>
        <p:xfrm>
          <a:off x="7482029" y="2480262"/>
          <a:ext cx="4117438" cy="33432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53" name="Graph" r:id="rId3" imgW="3924000" imgH="3186720" progId="Origin50.Graph">
                  <p:embed/>
                </p:oleObj>
              </mc:Choice>
              <mc:Fallback>
                <p:oleObj name="Graph" r:id="rId3" imgW="3924000" imgH="3186720" progId="Origin50.Graph">
                  <p:embed/>
                  <p:pic>
                    <p:nvPicPr>
                      <p:cNvPr id="121037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2029" y="2480262"/>
                        <a:ext cx="4117438" cy="33432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tângulo 39"/>
          <p:cNvSpPr/>
          <p:nvPr/>
        </p:nvSpPr>
        <p:spPr>
          <a:xfrm>
            <a:off x="450024" y="4107698"/>
            <a:ext cx="68407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hangingPunct="0"/>
            <a:r>
              <a:rPr lang="pt-BR" dirty="0">
                <a:ea typeface="Times New Roman" panose="02020603050405020304" pitchFamily="18" charset="0"/>
              </a:rPr>
              <a:t>Quando não é possível desenhar as barras de incerteza, deve-se indicar no gráfico.</a:t>
            </a:r>
            <a:endParaRPr lang="pt-BR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C13E27F5-4C59-6849-BBB9-5D5D5BDE519E}"/>
              </a:ext>
            </a:extLst>
          </p:cNvPr>
          <p:cNvSpPr txBox="1"/>
          <p:nvPr/>
        </p:nvSpPr>
        <p:spPr>
          <a:xfrm>
            <a:off x="450024" y="4960792"/>
            <a:ext cx="59330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Qual(</a:t>
            </a:r>
            <a:r>
              <a:rPr lang="pt-BR" dirty="0" err="1">
                <a:solidFill>
                  <a:srgbClr val="FF0000"/>
                </a:solidFill>
              </a:rPr>
              <a:t>is</a:t>
            </a:r>
            <a:r>
              <a:rPr lang="pt-BR" dirty="0">
                <a:solidFill>
                  <a:srgbClr val="FF0000"/>
                </a:solidFill>
              </a:rPr>
              <a:t>) o(</a:t>
            </a:r>
            <a:r>
              <a:rPr lang="pt-BR" dirty="0" err="1">
                <a:solidFill>
                  <a:srgbClr val="FF0000"/>
                </a:solidFill>
              </a:rPr>
              <a:t>s</a:t>
            </a:r>
            <a:r>
              <a:rPr lang="pt-BR" dirty="0">
                <a:solidFill>
                  <a:srgbClr val="FF0000"/>
                </a:solidFill>
              </a:rPr>
              <a:t>) erro(</a:t>
            </a:r>
            <a:r>
              <a:rPr lang="pt-BR" dirty="0" err="1">
                <a:solidFill>
                  <a:srgbClr val="FF0000"/>
                </a:solidFill>
              </a:rPr>
              <a:t>s</a:t>
            </a:r>
            <a:r>
              <a:rPr lang="pt-BR" dirty="0">
                <a:solidFill>
                  <a:srgbClr val="FF0000"/>
                </a:solidFill>
              </a:rPr>
              <a:t>) existente(</a:t>
            </a:r>
            <a:r>
              <a:rPr lang="pt-BR" dirty="0" err="1">
                <a:solidFill>
                  <a:srgbClr val="FF0000"/>
                </a:solidFill>
              </a:rPr>
              <a:t>s</a:t>
            </a:r>
            <a:r>
              <a:rPr lang="pt-BR" dirty="0">
                <a:solidFill>
                  <a:srgbClr val="FF0000"/>
                </a:solidFill>
              </a:rPr>
              <a:t>) neste gráfico?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30C178A-E654-DC46-8549-F38A02FB2859}"/>
              </a:ext>
            </a:extLst>
          </p:cNvPr>
          <p:cNvSpPr txBox="1"/>
          <p:nvPr/>
        </p:nvSpPr>
        <p:spPr>
          <a:xfrm>
            <a:off x="467739" y="5411720"/>
            <a:ext cx="1113172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000" b="1" dirty="0" err="1">
                <a:solidFill>
                  <a:srgbClr val="FF0000"/>
                </a:solidFill>
              </a:rPr>
              <a:t>R</a:t>
            </a:r>
            <a:r>
              <a:rPr lang="pt-BR" sz="2000" dirty="0"/>
              <a:t>: Número de significativos da grandeza posição e a maneira como a grandeza tempo foi escrita. Como a grandeza posição foi escrita com </a:t>
            </a:r>
            <a:r>
              <a:rPr lang="pt-BR" sz="2000" dirty="0" err="1"/>
              <a:t>P</a:t>
            </a:r>
            <a:r>
              <a:rPr lang="pt-BR" sz="2000" dirty="0"/>
              <a:t>, a grandeza tempo deveria ser escrita como Tempo. Falta do título. Traços para fora do eixo.</a:t>
            </a:r>
          </a:p>
        </p:txBody>
      </p:sp>
      <p:sp>
        <p:nvSpPr>
          <p:cNvPr id="5" name="Retângulo Arredondado 4">
            <a:extLst>
              <a:ext uri="{FF2B5EF4-FFF2-40B4-BE49-F238E27FC236}">
                <a16:creationId xmlns:a16="http://schemas.microsoft.com/office/drawing/2014/main" id="{027E6B2D-764D-A64D-B076-1B83FC601940}"/>
              </a:ext>
            </a:extLst>
          </p:cNvPr>
          <p:cNvSpPr/>
          <p:nvPr/>
        </p:nvSpPr>
        <p:spPr>
          <a:xfrm>
            <a:off x="7866499" y="2773617"/>
            <a:ext cx="288032" cy="2710020"/>
          </a:xfrm>
          <a:prstGeom prst="roundRect">
            <a:avLst/>
          </a:prstGeom>
          <a:noFill/>
          <a:effectLst>
            <a:glow rad="76200">
              <a:schemeClr val="accent1"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B6395D30-41D6-3446-9116-B8DE946B15CE}"/>
              </a:ext>
            </a:extLst>
          </p:cNvPr>
          <p:cNvSpPr txBox="1"/>
          <p:nvPr/>
        </p:nvSpPr>
        <p:spPr>
          <a:xfrm>
            <a:off x="479376" y="602342"/>
            <a:ext cx="9073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Aspectos que devem ser observados na construção de gráficos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B73E2E8-71D6-9140-AF4E-B34DDC6A3485}"/>
                  </a:ext>
                </a:extLst>
              </p:cNvPr>
              <p:cNvSpPr txBox="1"/>
              <p:nvPr/>
            </p:nvSpPr>
            <p:spPr>
              <a:xfrm>
                <a:off x="2763163" y="3118215"/>
                <a:ext cx="207133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20±5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DB73E2E8-71D6-9140-AF4E-B34DDC6A3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163" y="3118215"/>
                <a:ext cx="2071336" cy="461665"/>
              </a:xfrm>
              <a:prstGeom prst="rect">
                <a:avLst/>
              </a:prstGeom>
              <a:blipFill>
                <a:blip r:embed="rId5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CFEF2A63-F404-9F45-887E-1039CAD9F15F}"/>
                  </a:ext>
                </a:extLst>
              </p:cNvPr>
              <p:cNvSpPr txBox="1"/>
              <p:nvPr/>
            </p:nvSpPr>
            <p:spPr>
              <a:xfrm>
                <a:off x="2424217" y="3622899"/>
                <a:ext cx="266194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3,0±0,5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CFEF2A63-F404-9F45-887E-1039CAD9F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217" y="3622899"/>
                <a:ext cx="2661947" cy="461665"/>
              </a:xfrm>
              <a:prstGeom prst="rect">
                <a:avLst/>
              </a:prstGeom>
              <a:blipFill>
                <a:blip r:embed="rId6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985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0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103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103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10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 animBg="1"/>
      <p:bldP spid="40" grpId="0"/>
      <p:bldP spid="3" grpId="0"/>
      <p:bldP spid="4" grpId="0"/>
      <p:bldP spid="5" grpId="0" animBg="1"/>
      <p:bldP spid="12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47E5D-EEF9-9C43-AE1E-181C5A0E50E1}" type="datetime1">
              <a:rPr lang="pt-BR" smtClean="0"/>
              <a:t>12/04/2022</a:t>
            </a:fld>
            <a:endParaRPr lang="fr-F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noProof="0"/>
              <a:t>Física Experimental I</a:t>
            </a:r>
            <a:endParaRPr lang="pt-BR" noProof="0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09FC-6DBA-4BCA-A191-7BE97F51E4E4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20" name="Retângulo 19"/>
          <p:cNvSpPr/>
          <p:nvPr/>
        </p:nvSpPr>
        <p:spPr>
          <a:xfrm>
            <a:off x="838200" y="1311441"/>
            <a:ext cx="10874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Escala</a:t>
            </a:r>
            <a:r>
              <a:rPr lang="pt-BR" b="1" dirty="0"/>
              <a:t> - </a:t>
            </a:r>
            <a:r>
              <a:rPr lang="pt-BR" dirty="0"/>
              <a:t>É qualquer trecho de curva (em geral uma reta) marcada por traços, que estão em correspondência com valores e algarismos significativos de uma dada grandeza.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tângulo 20"/>
              <p:cNvSpPr/>
              <p:nvPr/>
            </p:nvSpPr>
            <p:spPr>
              <a:xfrm>
                <a:off x="834818" y="2598003"/>
                <a:ext cx="10874423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Passo</a:t>
                </a:r>
                <a:r>
                  <a:rPr lang="pt-BR" b="1" dirty="0"/>
                  <a:t> (</a:t>
                </a:r>
                <a14:m>
                  <m:oMath xmlns:m="http://schemas.openxmlformats.org/officeDocument/2006/math">
                    <m:r>
                      <a:rPr lang="pt-BR" b="1" dirty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b="1" dirty="0"/>
                  <a:t>) - </a:t>
                </a:r>
                <a:r>
                  <a:rPr lang="pt-BR" dirty="0"/>
                  <a:t>É a distância (em cm, mm, </a:t>
                </a:r>
                <a:r>
                  <a:rPr lang="pt-BR" dirty="0" err="1"/>
                  <a:t>etc</a:t>
                </a:r>
                <a:r>
                  <a:rPr lang="pt-BR" dirty="0"/>
                  <a:t>) entre dois traços numerados e consecutivos de uma escala.</a:t>
                </a:r>
              </a:p>
            </p:txBody>
          </p:sp>
        </mc:Choice>
        <mc:Fallback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18" y="2598003"/>
                <a:ext cx="10874423" cy="830997"/>
              </a:xfrm>
              <a:prstGeom prst="rect">
                <a:avLst/>
              </a:prstGeom>
              <a:blipFill>
                <a:blip r:embed="rId2"/>
                <a:stretch>
                  <a:fillRect l="-932" t="-5970" r="-816" b="-149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Retângulo 21"/>
              <p:cNvSpPr/>
              <p:nvPr/>
            </p:nvSpPr>
            <p:spPr>
              <a:xfrm>
                <a:off x="834819" y="3845236"/>
                <a:ext cx="8933589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Degrau</a:t>
                </a:r>
                <a:r>
                  <a:rPr lang="pt-BR" b="1" dirty="0"/>
                  <a:t> (</a:t>
                </a:r>
                <a14:m>
                  <m:oMath xmlns:m="http://schemas.openxmlformats.org/officeDocument/2006/math">
                    <m:r>
                      <a:rPr lang="pt-BR" b="1" dirty="0">
                        <a:latin typeface="Cambria Math" panose="02040503050406030204" pitchFamily="18" charset="0"/>
                      </a:rPr>
                      <m:t>𝚫</m:t>
                    </m:r>
                    <m:r>
                      <a:rPr lang="pt-BR" b="1" i="1" dirty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pt-BR" b="1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dirty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1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b="1" dirty="0"/>
                  <a:t>) - </a:t>
                </a:r>
                <a:r>
                  <a:rPr lang="pt-BR" dirty="0"/>
                  <a:t>É a variação da grandeza em um passo. </a:t>
                </a:r>
              </a:p>
            </p:txBody>
          </p:sp>
        </mc:Choice>
        <mc:Fallback>
          <p:sp>
            <p:nvSpPr>
              <p:cNvPr id="22" name="Retângulo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19" y="3845236"/>
                <a:ext cx="8933589" cy="461665"/>
              </a:xfrm>
              <a:prstGeom prst="rect">
                <a:avLst/>
              </a:prstGeom>
              <a:blipFill>
                <a:blip r:embed="rId3"/>
                <a:stretch>
                  <a:fillRect l="-1136" t="-10526" b="-34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tângulo 22"/>
              <p:cNvSpPr/>
              <p:nvPr/>
            </p:nvSpPr>
            <p:spPr>
              <a:xfrm>
                <a:off x="834819" y="4603870"/>
                <a:ext cx="10874422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b="1" i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Módulo</a:t>
                </a:r>
                <a:r>
                  <a:rPr lang="pt-BR" b="1" dirty="0"/>
                  <a:t> (</a:t>
                </a:r>
                <a:r>
                  <a:rPr lang="pt-BR" b="1" i="1" dirty="0"/>
                  <a:t>M</a:t>
                </a:r>
                <a:r>
                  <a:rPr lang="pt-BR" b="1" dirty="0"/>
                  <a:t>) - </a:t>
                </a:r>
                <a:r>
                  <a:rPr lang="pt-BR" dirty="0"/>
                  <a:t>É a constante de proporcionalidade existente entre o passo 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dirty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t-BR" dirty="0"/>
                  <a:t> e o degrau 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dirty="0">
                        <a:latin typeface="Cambria Math" panose="02040503050406030204" pitchFamily="18" charset="0"/>
                      </a:rPr>
                      <m:t>Δ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.</a:t>
                </a:r>
              </a:p>
            </p:txBody>
          </p:sp>
        </mc:Choice>
        <mc:Fallback>
          <p:sp>
            <p:nvSpPr>
              <p:cNvPr id="23" name="Retângulo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819" y="4603870"/>
                <a:ext cx="10874422" cy="830997"/>
              </a:xfrm>
              <a:prstGeom prst="rect">
                <a:avLst/>
              </a:prstGeom>
              <a:blipFill>
                <a:blip r:embed="rId4"/>
                <a:stretch>
                  <a:fillRect l="-932" t="-5970" b="-149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4B4C3438-C2F1-4B54-A90B-A2029E3AC98D}"/>
                  </a:ext>
                </a:extLst>
              </p:cNvPr>
              <p:cNvSpPr/>
              <p:nvPr/>
            </p:nvSpPr>
            <p:spPr>
              <a:xfrm>
                <a:off x="5067609" y="5466003"/>
                <a:ext cx="2056782" cy="859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pt-BR">
                              <a:latin typeface="Cambria Math" panose="02040503050406030204" pitchFamily="18" charset="0"/>
                            </a:rPr>
                            <m:t>|</m:t>
                          </m:r>
                          <m:d>
                            <m:dPr>
                              <m:begChr m:val="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pt-BR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4B4C3438-C2F1-4B54-A90B-A2029E3AC9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7609" y="5466003"/>
                <a:ext cx="2056782" cy="859210"/>
              </a:xfrm>
              <a:prstGeom prst="rect">
                <a:avLst/>
              </a:prstGeom>
              <a:blipFill>
                <a:blip r:embed="rId5"/>
                <a:stretch>
                  <a:fillRect t="-23188" r="-9146" b="-1028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tângulo 5">
            <a:extLst>
              <a:ext uri="{FF2B5EF4-FFF2-40B4-BE49-F238E27FC236}">
                <a16:creationId xmlns:a16="http://schemas.microsoft.com/office/drawing/2014/main" id="{FF8CBC03-F9FE-4842-BFB4-903F119BA951}"/>
              </a:ext>
            </a:extLst>
          </p:cNvPr>
          <p:cNvSpPr/>
          <p:nvPr/>
        </p:nvSpPr>
        <p:spPr>
          <a:xfrm>
            <a:off x="479376" y="629338"/>
            <a:ext cx="47416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rgbClr val="FF0000"/>
                </a:solidFill>
              </a:rPr>
              <a:t>Definições</a:t>
            </a:r>
            <a:r>
              <a:rPr lang="pt-BR" dirty="0"/>
              <a:t> e </a:t>
            </a:r>
            <a:r>
              <a:rPr lang="pt-BR" i="1" dirty="0">
                <a:solidFill>
                  <a:schemeClr val="accent4">
                    <a:lumMod val="75000"/>
                  </a:schemeClr>
                </a:solidFill>
              </a:rPr>
              <a:t>Convenções</a:t>
            </a:r>
          </a:p>
        </p:txBody>
      </p:sp>
    </p:spTree>
    <p:extLst>
      <p:ext uri="{BB962C8B-B14F-4D97-AF65-F5344CB8AC3E}">
        <p14:creationId xmlns:p14="http://schemas.microsoft.com/office/powerpoint/2010/main" val="401469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  <p:bldP spid="23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Gráficos</a:t>
            </a:r>
          </a:p>
        </p:txBody>
      </p:sp>
      <p:sp>
        <p:nvSpPr>
          <p:cNvPr id="33" name="Espaço Reservado para Data 32">
            <a:extLst>
              <a:ext uri="{FF2B5EF4-FFF2-40B4-BE49-F238E27FC236}">
                <a16:creationId xmlns:a16="http://schemas.microsoft.com/office/drawing/2014/main" id="{50BCC595-0A61-409C-AC1E-9028C2864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0CAD5-958C-7B41-85D3-10AD89BEEF2E}" type="datetime1">
              <a:rPr lang="pt-BR" smtClean="0"/>
              <a:t>12/04/2022</a:t>
            </a:fld>
            <a:endParaRPr lang="fr-FR" dirty="0"/>
          </a:p>
        </p:txBody>
      </p:sp>
      <p:sp>
        <p:nvSpPr>
          <p:cNvPr id="36" name="Espaço Reservado para Rodapé 35">
            <a:extLst>
              <a:ext uri="{FF2B5EF4-FFF2-40B4-BE49-F238E27FC236}">
                <a16:creationId xmlns:a16="http://schemas.microsoft.com/office/drawing/2014/main" id="{4C37D0FF-782D-4CC1-9E8C-362D8262F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Física Experimental I</a:t>
            </a:r>
          </a:p>
        </p:txBody>
      </p:sp>
      <p:sp>
        <p:nvSpPr>
          <p:cNvPr id="37" name="Espaço Reservado para Número de Slide 36">
            <a:extLst>
              <a:ext uri="{FF2B5EF4-FFF2-40B4-BE49-F238E27FC236}">
                <a16:creationId xmlns:a16="http://schemas.microsoft.com/office/drawing/2014/main" id="{5C7509F8-0F4F-4B21-8CA5-25B061F9B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C0F6E-BE5E-46B8-A387-8FA93C3C9AF4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479377" y="1078770"/>
            <a:ext cx="1123324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just"/>
            <a:r>
              <a:rPr lang="pt-BR" dirty="0"/>
              <a:t>Vamos fazer a determinação de uma escala linear (papel </a:t>
            </a:r>
            <a:r>
              <a:rPr lang="pt-BR" dirty="0" err="1"/>
              <a:t>milimetrado</a:t>
            </a:r>
            <a:r>
              <a:rPr lang="pt-BR" dirty="0"/>
              <a:t>, 1 divisão = 1 mm).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765" name="Rectangle 5"/>
              <p:cNvSpPr>
                <a:spLocks noChangeArrowheads="1"/>
              </p:cNvSpPr>
              <p:nvPr/>
            </p:nvSpPr>
            <p:spPr bwMode="auto">
              <a:xfrm>
                <a:off x="2279504" y="5460418"/>
                <a:ext cx="6128248" cy="722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pPr defTabSz="676275" eaLnBrk="0" hangingPunct="0">
                  <a:tabLst>
                    <a:tab pos="939404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Ó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𝐷𝑈𝐿𝑂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𝑐𝑜𝑛𝑠𝑡𝑎𝑛𝑡𝑒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fr-FR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𝑐𝑚</m:t>
                          </m:r>
                        </m:num>
                        <m:den>
                          <m:r>
                            <a:rPr lang="fr-FR" i="1" dirty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fr-FR" i="1" dirty="0"/>
              </a:p>
            </p:txBody>
          </p:sp>
        </mc:Choice>
        <mc:Fallback>
          <p:sp>
            <p:nvSpPr>
              <p:cNvPr id="117765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9504" y="5460418"/>
                <a:ext cx="6128248" cy="722442"/>
              </a:xfrm>
              <a:prstGeom prst="rect">
                <a:avLst/>
              </a:prstGeom>
              <a:blipFill>
                <a:blip r:embed="rId2"/>
                <a:stretch>
                  <a:fillRect b="-87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Agrupar 10">
            <a:extLst>
              <a:ext uri="{FF2B5EF4-FFF2-40B4-BE49-F238E27FC236}">
                <a16:creationId xmlns:a16="http://schemas.microsoft.com/office/drawing/2014/main" id="{D489ABDF-7BBA-44E0-ACE1-57FCE2D3AE6C}"/>
              </a:ext>
            </a:extLst>
          </p:cNvPr>
          <p:cNvGrpSpPr/>
          <p:nvPr/>
        </p:nvGrpSpPr>
        <p:grpSpPr>
          <a:xfrm>
            <a:off x="3524250" y="2191333"/>
            <a:ext cx="5143500" cy="1771906"/>
            <a:chOff x="2703005" y="1647871"/>
            <a:chExt cx="6858000" cy="2362540"/>
          </a:xfrm>
        </p:grpSpPr>
        <p:pic>
          <p:nvPicPr>
            <p:cNvPr id="1231874" name="Picture 2" descr="Resultado de imagem para papel milimetrado">
              <a:extLst>
                <a:ext uri="{FF2B5EF4-FFF2-40B4-BE49-F238E27FC236}">
                  <a16:creationId xmlns:a16="http://schemas.microsoft.com/office/drawing/2014/main" id="{01C8D7B2-3A05-412B-A667-23198F8679C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6006"/>
            <a:stretch/>
          </p:blipFill>
          <p:spPr bwMode="auto">
            <a:xfrm>
              <a:off x="2703005" y="1647871"/>
              <a:ext cx="6858000" cy="23313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Conector reto 4">
              <a:extLst>
                <a:ext uri="{FF2B5EF4-FFF2-40B4-BE49-F238E27FC236}">
                  <a16:creationId xmlns:a16="http://schemas.microsoft.com/office/drawing/2014/main" id="{C3EA5AAE-84BD-4F0B-83B9-748D73CF6A52}"/>
                </a:ext>
              </a:extLst>
            </p:cNvPr>
            <p:cNvCxnSpPr/>
            <p:nvPr/>
          </p:nvCxnSpPr>
          <p:spPr>
            <a:xfrm>
              <a:off x="3391977" y="3298431"/>
              <a:ext cx="5800367" cy="0"/>
            </a:xfrm>
            <a:prstGeom prst="line">
              <a:avLst/>
            </a:prstGeom>
            <a:ln w="3175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7B61170D-995D-4534-A7C8-49AB481FADF1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66604" y="2190640"/>
              <a:ext cx="0" cy="144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reto 13">
              <a:extLst>
                <a:ext uri="{FF2B5EF4-FFF2-40B4-BE49-F238E27FC236}">
                  <a16:creationId xmlns:a16="http://schemas.microsoft.com/office/drawing/2014/main" id="{20C10AAC-0B6A-4935-ABD0-CECC7E935834}"/>
                </a:ext>
              </a:extLst>
            </p:cNvPr>
            <p:cNvCxnSpPr/>
            <p:nvPr/>
          </p:nvCxnSpPr>
          <p:spPr>
            <a:xfrm>
              <a:off x="4758589" y="3153510"/>
              <a:ext cx="0" cy="144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to 15">
              <a:extLst>
                <a:ext uri="{FF2B5EF4-FFF2-40B4-BE49-F238E27FC236}">
                  <a16:creationId xmlns:a16="http://schemas.microsoft.com/office/drawing/2014/main" id="{3776B754-9278-47E2-9F34-7C623C0A3AF7}"/>
                </a:ext>
              </a:extLst>
            </p:cNvPr>
            <p:cNvCxnSpPr/>
            <p:nvPr/>
          </p:nvCxnSpPr>
          <p:spPr>
            <a:xfrm>
              <a:off x="6131491" y="3153510"/>
              <a:ext cx="0" cy="144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E96531A3-CDB2-4A1A-9A0A-FF9946E0B7E6}"/>
                </a:ext>
              </a:extLst>
            </p:cNvPr>
            <p:cNvCxnSpPr/>
            <p:nvPr/>
          </p:nvCxnSpPr>
          <p:spPr>
            <a:xfrm>
              <a:off x="7504409" y="3153510"/>
              <a:ext cx="0" cy="144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47FDF9AC-2DE1-487F-849E-C1D5A4589167}"/>
                </a:ext>
              </a:extLst>
            </p:cNvPr>
            <p:cNvCxnSpPr/>
            <p:nvPr/>
          </p:nvCxnSpPr>
          <p:spPr>
            <a:xfrm>
              <a:off x="8877400" y="3153510"/>
              <a:ext cx="0" cy="144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62B9CBC1-D27C-4630-80BF-740DCE9F760F}"/>
                    </a:ext>
                  </a:extLst>
                </p:cNvPr>
                <p:cNvSpPr txBox="1"/>
                <p:nvPr/>
              </p:nvSpPr>
              <p:spPr>
                <a:xfrm>
                  <a:off x="3200012" y="3275999"/>
                  <a:ext cx="432171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350" i="1" dirty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35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62B9CBC1-D27C-4630-80BF-740DCE9F76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00012" y="3275999"/>
                  <a:ext cx="432171" cy="4001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49ED50CB-04DA-40AA-8930-97AA3BD2906F}"/>
                    </a:ext>
                  </a:extLst>
                </p:cNvPr>
                <p:cNvSpPr txBox="1"/>
                <p:nvPr/>
              </p:nvSpPr>
              <p:spPr>
                <a:xfrm>
                  <a:off x="4579280" y="3275999"/>
                  <a:ext cx="432171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350" i="1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350" dirty="0"/>
                </a:p>
              </p:txBody>
            </p:sp>
          </mc:Choice>
          <mc:Fallback xmlns="">
            <p:sp>
              <p:nvSpPr>
                <p:cNvPr id="24" name="CaixaDeTexto 23">
                  <a:extLst>
                    <a:ext uri="{FF2B5EF4-FFF2-40B4-BE49-F238E27FC236}">
                      <a16:creationId xmlns:a16="http://schemas.microsoft.com/office/drawing/2014/main" id="{49ED50CB-04DA-40AA-8930-97AA3BD290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280" y="3275999"/>
                  <a:ext cx="432171" cy="40010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F8AE3469-E8B4-4BB6-ADF5-3DFD094B5C8E}"/>
                    </a:ext>
                  </a:extLst>
                </p:cNvPr>
                <p:cNvSpPr txBox="1"/>
                <p:nvPr/>
              </p:nvSpPr>
              <p:spPr>
                <a:xfrm>
                  <a:off x="8707013" y="3275999"/>
                  <a:ext cx="432171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350" i="1" dirty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pt-BR" sz="1350" dirty="0"/>
                </a:p>
              </p:txBody>
            </p:sp>
          </mc:Choice>
          <mc:Fallback xmlns="">
            <p:sp>
              <p:nvSpPr>
                <p:cNvPr id="26" name="CaixaDeTexto 25">
                  <a:extLst>
                    <a:ext uri="{FF2B5EF4-FFF2-40B4-BE49-F238E27FC236}">
                      <a16:creationId xmlns:a16="http://schemas.microsoft.com/office/drawing/2014/main" id="{F8AE3469-E8B4-4BB6-ADF5-3DFD094B5C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7013" y="3275999"/>
                  <a:ext cx="432171" cy="40010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DCF6C30D-69D2-4B52-A350-CFFA06233481}"/>
                    </a:ext>
                  </a:extLst>
                </p:cNvPr>
                <p:cNvSpPr txBox="1"/>
                <p:nvPr/>
              </p:nvSpPr>
              <p:spPr>
                <a:xfrm>
                  <a:off x="5929950" y="3275999"/>
                  <a:ext cx="432171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350" i="1" dirty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350" dirty="0"/>
                </a:p>
              </p:txBody>
            </p:sp>
          </mc:Choice>
          <mc:Fallback xmlns=""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DCF6C30D-69D2-4B52-A350-CFFA062334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950" y="3275999"/>
                  <a:ext cx="432171" cy="400109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D4C01337-3D14-4BD8-B9E9-A9649D719253}"/>
                    </a:ext>
                  </a:extLst>
                </p:cNvPr>
                <p:cNvSpPr txBox="1"/>
                <p:nvPr/>
              </p:nvSpPr>
              <p:spPr>
                <a:xfrm>
                  <a:off x="7335524" y="3275999"/>
                  <a:ext cx="432171" cy="40010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350" i="1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pt-BR" sz="1350" dirty="0"/>
                </a:p>
              </p:txBody>
            </p:sp>
          </mc:Choice>
          <mc:Fallback xmlns="">
            <p:sp>
              <p:nvSpPr>
                <p:cNvPr id="29" name="CaixaDeTexto 28">
                  <a:extLst>
                    <a:ext uri="{FF2B5EF4-FFF2-40B4-BE49-F238E27FC236}">
                      <a16:creationId xmlns:a16="http://schemas.microsoft.com/office/drawing/2014/main" id="{D4C01337-3D14-4BD8-B9E9-A9649D719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5524" y="3275999"/>
                  <a:ext cx="432171" cy="40010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25224FD1-1AC3-43F5-B6DB-E79B27ED8D53}"/>
                </a:ext>
              </a:extLst>
            </p:cNvPr>
            <p:cNvSpPr txBox="1"/>
            <p:nvPr/>
          </p:nvSpPr>
          <p:spPr>
            <a:xfrm>
              <a:off x="8347940" y="3610302"/>
              <a:ext cx="1150316" cy="4001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350" dirty="0"/>
                <a:t>Força (N)</a:t>
              </a:r>
            </a:p>
          </p:txBody>
        </p:sp>
        <p:cxnSp>
          <p:nvCxnSpPr>
            <p:cNvPr id="32" name="Conector reto 31">
              <a:extLst>
                <a:ext uri="{FF2B5EF4-FFF2-40B4-BE49-F238E27FC236}">
                  <a16:creationId xmlns:a16="http://schemas.microsoft.com/office/drawing/2014/main" id="{B6BF8393-A896-47B2-BFD9-C01D220FF3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98653" y="1722137"/>
              <a:ext cx="0" cy="1553863"/>
            </a:xfrm>
            <a:prstGeom prst="line">
              <a:avLst/>
            </a:prstGeom>
            <a:ln w="31750" cap="rnd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reto 33">
              <a:extLst>
                <a:ext uri="{FF2B5EF4-FFF2-40B4-BE49-F238E27FC236}">
                  <a16:creationId xmlns:a16="http://schemas.microsoft.com/office/drawing/2014/main" id="{A88A07D8-6D24-41E9-AEDE-6FC6283250D5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67617" y="2532042"/>
              <a:ext cx="0" cy="144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>
              <a:extLst>
                <a:ext uri="{FF2B5EF4-FFF2-40B4-BE49-F238E27FC236}">
                  <a16:creationId xmlns:a16="http://schemas.microsoft.com/office/drawing/2014/main" id="{5F1D3B3D-CBAD-4E05-9E28-841FC9CBDC9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470653" y="2874292"/>
              <a:ext cx="0" cy="144000"/>
            </a:xfrm>
            <a:prstGeom prst="line">
              <a:avLst/>
            </a:prstGeom>
            <a:ln w="285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Retângulo 11">
            <a:extLst>
              <a:ext uri="{FF2B5EF4-FFF2-40B4-BE49-F238E27FC236}">
                <a16:creationId xmlns:a16="http://schemas.microsoft.com/office/drawing/2014/main" id="{595A8B22-2474-4B86-8F73-A1D810250B34}"/>
              </a:ext>
            </a:extLst>
          </p:cNvPr>
          <p:cNvSpPr/>
          <p:nvPr/>
        </p:nvSpPr>
        <p:spPr>
          <a:xfrm>
            <a:off x="1980774" y="4077073"/>
            <a:ext cx="82916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Para a escala acima temos para o eixo das abscissas: 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E034F690-6DCE-4752-B777-2BE03F7419AD}"/>
                  </a:ext>
                </a:extLst>
              </p:cNvPr>
              <p:cNvSpPr/>
              <p:nvPr/>
            </p:nvSpPr>
            <p:spPr>
              <a:xfrm>
                <a:off x="2991709" y="4480867"/>
                <a:ext cx="40069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>
                          <a:latin typeface="Cambria Math" panose="02040503050406030204" pitchFamily="18" charset="0"/>
                        </a:rPr>
                        <m:t>𝑃𝐴𝑆𝑆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𝑐𝑜𝑛𝑠𝑡𝑎𝑛𝑡𝑒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𝑐𝑚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E034F690-6DCE-4752-B777-2BE03F7419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1709" y="4480867"/>
                <a:ext cx="4006931" cy="461665"/>
              </a:xfrm>
              <a:prstGeom prst="rect">
                <a:avLst/>
              </a:prstGeom>
              <a:blipFill>
                <a:blip r:embed="rId9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630F7C76-561F-477B-AEB5-91DC003AD371}"/>
                  </a:ext>
                </a:extLst>
              </p:cNvPr>
              <p:cNvSpPr/>
              <p:nvPr/>
            </p:nvSpPr>
            <p:spPr>
              <a:xfrm>
                <a:off x="2673407" y="4970643"/>
                <a:ext cx="4785062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dirty="0">
                          <a:latin typeface="Cambria Math" panose="02040503050406030204" pitchFamily="18" charset="0"/>
                        </a:rPr>
                        <m:t>𝐷𝐸𝐺𝑅𝐴𝑈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𝑐𝑜𝑛𝑠𝑡𝑎𝑛𝑡𝑒</m:t>
                      </m:r>
                      <m:r>
                        <a:rPr lang="pt-BR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fr-FR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630F7C76-561F-477B-AEB5-91DC003AD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407" y="4970643"/>
                <a:ext cx="4785062" cy="461665"/>
              </a:xfrm>
              <a:prstGeom prst="rect">
                <a:avLst/>
              </a:prstGeom>
              <a:blipFill>
                <a:blip r:embed="rId1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Agrupar 5">
            <a:extLst>
              <a:ext uri="{FF2B5EF4-FFF2-40B4-BE49-F238E27FC236}">
                <a16:creationId xmlns:a16="http://schemas.microsoft.com/office/drawing/2014/main" id="{137A2A17-242B-3542-A565-1C2E1D6D1C2A}"/>
              </a:ext>
            </a:extLst>
          </p:cNvPr>
          <p:cNvGrpSpPr/>
          <p:nvPr/>
        </p:nvGrpSpPr>
        <p:grpSpPr>
          <a:xfrm>
            <a:off x="4978944" y="2191333"/>
            <a:ext cx="790601" cy="463082"/>
            <a:chOff x="3465349" y="1988840"/>
            <a:chExt cx="790601" cy="463082"/>
          </a:xfrm>
        </p:grpSpPr>
        <p:sp>
          <p:nvSpPr>
            <p:cNvPr id="2" name="Seta para a Esquerda e para a Direita 1">
              <a:extLst>
                <a:ext uri="{FF2B5EF4-FFF2-40B4-BE49-F238E27FC236}">
                  <a16:creationId xmlns:a16="http://schemas.microsoft.com/office/drawing/2014/main" id="{E900EB05-C567-7843-9008-BA5E5D262029}"/>
                </a:ext>
              </a:extLst>
            </p:cNvPr>
            <p:cNvSpPr/>
            <p:nvPr/>
          </p:nvSpPr>
          <p:spPr>
            <a:xfrm>
              <a:off x="3541938" y="2406203"/>
              <a:ext cx="526006" cy="4571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F59EB92-FB88-1240-B5B0-E7436CC085E8}"/>
                </a:ext>
              </a:extLst>
            </p:cNvPr>
            <p:cNvSpPr txBox="1"/>
            <p:nvPr/>
          </p:nvSpPr>
          <p:spPr>
            <a:xfrm>
              <a:off x="3465349" y="1988840"/>
              <a:ext cx="7906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/>
                <a:t>1 cm</a:t>
              </a:r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51590308-612D-7047-BFBA-89E7921A3CC5}"/>
              </a:ext>
            </a:extLst>
          </p:cNvPr>
          <p:cNvSpPr/>
          <p:nvPr/>
        </p:nvSpPr>
        <p:spPr>
          <a:xfrm>
            <a:off x="479377" y="654623"/>
            <a:ext cx="31432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chemeClr val="accent4">
                    <a:lumMod val="75000"/>
                  </a:schemeClr>
                </a:solidFill>
              </a:rPr>
              <a:t>Escala Linear</a:t>
            </a:r>
          </a:p>
        </p:txBody>
      </p:sp>
    </p:spTree>
    <p:extLst>
      <p:ext uri="{BB962C8B-B14F-4D97-AF65-F5344CB8AC3E}">
        <p14:creationId xmlns:p14="http://schemas.microsoft.com/office/powerpoint/2010/main" val="3434088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/>
      <p:bldP spid="12" grpId="0"/>
      <p:bldP spid="23" grpId="0"/>
      <p:bldP spid="3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10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Física Experimental I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Apresentação&amp;quot;&quot;/&gt;&lt;property id=&quot;20307&quot; value=&quot;531&quot;/&gt;&lt;/object&gt;&lt;object type=&quot;3&quot; unique_id=&quot;10007&quot;&gt;&lt;property id=&quot;20148&quot; value=&quot;5&quot;/&gt;&lt;property id=&quot;20300&quot; value=&quot;Slide 4 - &amp;quot;Desenvolvimento do curso&amp;quot;&quot;/&gt;&lt;property id=&quot;20307&quot; value=&quot;537&quot;/&gt;&lt;/object&gt;&lt;object type=&quot;3&quot; unique_id=&quot;10008&quot;&gt;&lt;property id=&quot;20148&quot; value=&quot;5&quot;/&gt;&lt;property id=&quot;20300&quot; value=&quot;Slide 5 - &amp;quot;Informações Gerais sobre o curso&amp;quot;&quot;/&gt;&lt;property id=&quot;20307&quot; value=&quot;538&quot;/&gt;&lt;/object&gt;&lt;object type=&quot;3&quot; unique_id=&quot;10009&quot;&gt;&lt;property id=&quot;20148&quot; value=&quot;5&quot;/&gt;&lt;property id=&quot;20300&quot; value=&quot;Slide 6 - &amp;quot;Relatórios&amp;quot;&quot;/&gt;&lt;property id=&quot;20307&quot; value=&quot;533&quot;/&gt;&lt;/object&gt;&lt;object type=&quot;3&quot; unique_id=&quot;10010&quot;&gt;&lt;property id=&quot;20148&quot; value=&quot;5&quot;/&gt;&lt;property id=&quot;20300&quot; value=&quot;Slide 7 - &amp;quot;Relatórios&amp;quot;&quot;/&gt;&lt;property id=&quot;20307&quot; value=&quot;534&quot;/&gt;&lt;/object&gt;&lt;object type=&quot;3&quot; unique_id=&quot;10011&quot;&gt;&lt;property id=&quot;20148&quot; value=&quot;5&quot;/&gt;&lt;property id=&quot;20300&quot; value=&quot;Slide 8 - &amp;quot;Relatórios&amp;quot;&quot;/&gt;&lt;property id=&quot;20307&quot; value=&quot;535&quot;/&gt;&lt;/object&gt;&lt;object type=&quot;3&quot; unique_id=&quot;10012&quot;&gt;&lt;property id=&quot;20148&quot; value=&quot;5&quot;/&gt;&lt;property id=&quot;20300&quot; value=&quot;Slide 9 - &amp;quot;Relatórios&amp;quot;&quot;/&gt;&lt;property id=&quot;20307&quot; value=&quot;536&quot;/&gt;&lt;/object&gt;&lt;object type=&quot;3&quot; unique_id=&quot;10013&quot;&gt;&lt;property id=&quot;20148&quot; value=&quot;5&quot;/&gt;&lt;property id=&quot;20300&quot; value=&quot;Slide 11 - &amp;quot;Grandezas Físicas e Padrões de Medidas&amp;quot;&quot;/&gt;&lt;property id=&quot;20307&quot; value=&quot;393&quot;/&gt;&lt;/object&gt;&lt;object type=&quot;3&quot; unique_id=&quot;10014&quot;&gt;&lt;property id=&quot;20148&quot; value=&quot;5&quot;/&gt;&lt;property id=&quot;20300&quot; value=&quot;Slide 12 - &amp;quot;Grandezas Físicas e Padrões de Medidas&amp;quot;&quot;/&gt;&lt;property id=&quot;20307&quot; value=&quot;539&quot;/&gt;&lt;/object&gt;&lt;object type=&quot;3&quot; unique_id=&quot;10015&quot;&gt;&lt;property id=&quot;20148&quot; value=&quot;5&quot;/&gt;&lt;property id=&quot;20300&quot; value=&quot;Slide 13 - &amp;quot;Grandezas Físicas e Padrões de Medidas&amp;quot;&quot;/&gt;&lt;property id=&quot;20307&quot; value=&quot;541&quot;/&gt;&lt;/object&gt;&lt;object type=&quot;3&quot; unique_id=&quot;10016&quot;&gt;&lt;property id=&quot;20148&quot; value=&quot;5&quot;/&gt;&lt;property id=&quot;20300&quot; value=&quot;Slide 14 - &amp;quot;Grandezas Físicas e Padrões de Medidas&amp;quot;&quot;/&gt;&lt;property id=&quot;20307&quot; value=&quot;542&quot;/&gt;&lt;/object&gt;&lt;object type=&quot;3&quot; unique_id=&quot;10017&quot;&gt;&lt;property id=&quot;20148&quot; value=&quot;5&quot;/&gt;&lt;property id=&quot;20300&quot; value=&quot;Slide 15 - &amp;quot;Teoria de Erros e Medidas&amp;quot;&quot;/&gt;&lt;property id=&quot;20307&quot; value=&quot;494&quot;/&gt;&lt;/object&gt;&lt;object type=&quot;3&quot; unique_id=&quot;10018&quot;&gt;&lt;property id=&quot;20148&quot; value=&quot;5&quot;/&gt;&lt;property id=&quot;20300&quot; value=&quot;Slide 16 - &amp;quot;Teoria de Erros e Medidas&amp;quot;&quot;/&gt;&lt;property id=&quot;20307&quot; value=&quot;544&quot;/&gt;&lt;/object&gt;&lt;object type=&quot;3&quot; unique_id=&quot;10019&quot;&gt;&lt;property id=&quot;20148&quot; value=&quot;5&quot;/&gt;&lt;property id=&quot;20300&quot; value=&quot;Slide 17 - &amp;quot;Teoria de Erros e Medidas&amp;quot;&quot;/&gt;&lt;property id=&quot;20307&quot; value=&quot;545&quot;/&gt;&lt;/object&gt;&lt;object type=&quot;3&quot; unique_id=&quot;10020&quot;&gt;&lt;property id=&quot;20148&quot; value=&quot;5&quot;/&gt;&lt;property id=&quot;20300&quot; value=&quot;Slide 18 - &amp;quot;Teoria de Erros e Medidas&amp;quot;&quot;/&gt;&lt;property id=&quot;20307&quot; value=&quot;546&quot;/&gt;&lt;/object&gt;&lt;object type=&quot;3&quot; unique_id=&quot;10021&quot;&gt;&lt;property id=&quot;20148&quot; value=&quot;5&quot;/&gt;&lt;property id=&quot;20300&quot; value=&quot;Slide 19 - &amp;quot;Teoria de Erros e Medidas&amp;quot;&quot;/&gt;&lt;property id=&quot;20307&quot; value=&quot;547&quot;/&gt;&lt;/object&gt;&lt;object type=&quot;3&quot; unique_id=&quot;10022&quot;&gt;&lt;property id=&quot;20148&quot; value=&quot;5&quot;/&gt;&lt;property id=&quot;20300&quot; value=&quot;Slide 20 - &amp;quot;Teoria de Erros e Medidas&amp;quot;&quot;/&gt;&lt;property id=&quot;20307&quot; value=&quot;548&quot;/&gt;&lt;/object&gt;&lt;object type=&quot;3&quot; unique_id=&quot;10023&quot;&gt;&lt;property id=&quot;20148&quot; value=&quot;5&quot;/&gt;&lt;property id=&quot;20300&quot; value=&quot;Slide 21 - &amp;quot;Teoria de Erros e Medidas&amp;quot;&quot;/&gt;&lt;property id=&quot;20307&quot; value=&quot;549&quot;/&gt;&lt;/object&gt;&lt;object type=&quot;3&quot; unique_id=&quot;10024&quot;&gt;&lt;property id=&quot;20148&quot; value=&quot;5&quot;/&gt;&lt;property id=&quot;20300&quot; value=&quot;Slide 22 - &amp;quot;Teoria de Erros e Medidas&amp;quot;&quot;/&gt;&lt;property id=&quot;20307&quot; value=&quot;550&quot;/&gt;&lt;/object&gt;&lt;object type=&quot;3&quot; unique_id=&quot;10025&quot;&gt;&lt;property id=&quot;20148&quot; value=&quot;5&quot;/&gt;&lt;property id=&quot;20300&quot; value=&quot;Slide 23 - &amp;quot;Teoria de Erros e Medidas&amp;quot;&quot;/&gt;&lt;property id=&quot;20307&quot; value=&quot;551&quot;/&gt;&lt;/object&gt;&lt;object type=&quot;3&quot; unique_id=&quot;10026&quot;&gt;&lt;property id=&quot;20148&quot; value=&quot;5&quot;/&gt;&lt;property id=&quot;20300&quot; value=&quot;Slide 24 - &amp;quot;Teoria de Erros e Medidas&amp;quot;&quot;/&gt;&lt;property id=&quot;20307&quot; value=&quot;552&quot;/&gt;&lt;/object&gt;&lt;object type=&quot;3&quot; unique_id=&quot;10027&quot;&gt;&lt;property id=&quot;20148&quot; value=&quot;5&quot;/&gt;&lt;property id=&quot;20300&quot; value=&quot;Slide 25 - &amp;quot;Teoria de Erros e Medidas&amp;quot;&quot;/&gt;&lt;property id=&quot;20307&quot; value=&quot;553&quot;/&gt;&lt;/object&gt;&lt;object type=&quot;3&quot; unique_id=&quot;10028&quot;&gt;&lt;property id=&quot;20148&quot; value=&quot;5&quot;/&gt;&lt;property id=&quot;20300&quot; value=&quot;Slide 26 - &amp;quot;Teoria de Erros e Medidas&amp;quot;&quot;/&gt;&lt;property id=&quot;20307&quot; value=&quot;554&quot;/&gt;&lt;/object&gt;&lt;object type=&quot;3&quot; unique_id=&quot;10029&quot;&gt;&lt;property id=&quot;20148&quot; value=&quot;5&quot;/&gt;&lt;property id=&quot;20300&quot; value=&quot;Slide 27 - &amp;quot;Teoria de Erros e Medidas&amp;quot;&quot;/&gt;&lt;property id=&quot;20307&quot; value=&quot;555&quot;/&gt;&lt;/object&gt;&lt;object type=&quot;3&quot; unique_id=&quot;10030&quot;&gt;&lt;property id=&quot;20148&quot; value=&quot;5&quot;/&gt;&lt;property id=&quot;20300&quot; value=&quot;Slide 28 - &amp;quot;Teoria de Erros e Medidas&amp;quot;&quot;/&gt;&lt;property id=&quot;20307&quot; value=&quot;556&quot;/&gt;&lt;/object&gt;&lt;object type=&quot;3&quot; unique_id=&quot;10031&quot;&gt;&lt;property id=&quot;20148&quot; value=&quot;5&quot;/&gt;&lt;property id=&quot;20300&quot; value=&quot;Slide 29 - &amp;quot;Teoria de Erros e Medidas&amp;quot;&quot;/&gt;&lt;property id=&quot;20307&quot; value=&quot;559&quot;/&gt;&lt;/object&gt;&lt;object type=&quot;3&quot; unique_id=&quot;10032&quot;&gt;&lt;property id=&quot;20148&quot; value=&quot;5&quot;/&gt;&lt;property id=&quot;20300&quot; value=&quot;Slide 30 - &amp;quot;Teoria de Erros e Medidas&amp;quot;&quot;/&gt;&lt;property id=&quot;20307&quot; value=&quot;558&quot;/&gt;&lt;/object&gt;&lt;object type=&quot;3&quot; unique_id=&quot;10033&quot;&gt;&lt;property id=&quot;20148&quot; value=&quot;5&quot;/&gt;&lt;property id=&quot;20300&quot; value=&quot;Slide 31 - &amp;quot;Teoria de Erros e Medidas&amp;quot;&quot;/&gt;&lt;property id=&quot;20307&quot; value=&quot;557&quot;/&gt;&lt;/object&gt;&lt;object type=&quot;3&quot; unique_id=&quot;10034&quot;&gt;&lt;property id=&quot;20148&quot; value=&quot;5&quot;/&gt;&lt;property id=&quot;20300&quot; value=&quot;Slide 32 - &amp;quot;Teoria de Erros e Medidas&amp;quot;&quot;/&gt;&lt;property id=&quot;20307&quot; value=&quot;560&quot;/&gt;&lt;/object&gt;&lt;object type=&quot;3&quot; unique_id=&quot;10035&quot;&gt;&lt;property id=&quot;20148&quot; value=&quot;5&quot;/&gt;&lt;property id=&quot;20300&quot; value=&quot;Slide 33 - &amp;quot;Teoria de Erros e Medidas&amp;quot;&quot;/&gt;&lt;property id=&quot;20307&quot; value=&quot;561&quot;/&gt;&lt;/object&gt;&lt;object type=&quot;3&quot; unique_id=&quot;10036&quot;&gt;&lt;property id=&quot;20148&quot; value=&quot;5&quot;/&gt;&lt;property id=&quot;20300&quot; value=&quot;Slide 34 - &amp;quot;Teoria de Erros e Medidas&amp;quot;&quot;/&gt;&lt;property id=&quot;20307&quot; value=&quot;562&quot;/&gt;&lt;/object&gt;&lt;object type=&quot;3&quot; unique_id=&quot;10037&quot;&gt;&lt;property id=&quot;20148&quot; value=&quot;5&quot;/&gt;&lt;property id=&quot;20300&quot; value=&quot;Slide 35 - &amp;quot;Gráficos&amp;quot;&quot;/&gt;&lt;property id=&quot;20307&quot; value=&quot;563&quot;/&gt;&lt;/object&gt;&lt;object type=&quot;3&quot; unique_id=&quot;10038&quot;&gt;&lt;property id=&quot;20148&quot; value=&quot;5&quot;/&gt;&lt;property id=&quot;20300&quot; value=&quot;Slide 36 - &amp;quot;Gráficos&amp;quot;&quot;/&gt;&lt;property id=&quot;20307&quot; value=&quot;569&quot;/&gt;&lt;/object&gt;&lt;object type=&quot;3&quot; unique_id=&quot;10039&quot;&gt;&lt;property id=&quot;20148&quot; value=&quot;5&quot;/&gt;&lt;property id=&quot;20300&quot; value=&quot;Slide 37 - &amp;quot;Gráficos&amp;quot;&quot;/&gt;&lt;property id=&quot;20307&quot; value=&quot;572&quot;/&gt;&lt;/object&gt;&lt;object type=&quot;3&quot; unique_id=&quot;10040&quot;&gt;&lt;property id=&quot;20148&quot; value=&quot;5&quot;/&gt;&lt;property id=&quot;20300&quot; value=&quot;Slide 38 - &amp;quot;Gráficos&amp;quot;&quot;/&gt;&lt;property id=&quot;20307&quot; value=&quot;573&quot;/&gt;&lt;/object&gt;&lt;object type=&quot;3&quot; unique_id=&quot;10041&quot;&gt;&lt;property id=&quot;20148&quot; value=&quot;5&quot;/&gt;&lt;property id=&quot;20300&quot; value=&quot;Slide 39 - &amp;quot;Gráficos&amp;quot;&quot;/&gt;&lt;property id=&quot;20307&quot; value=&quot;574&quot;/&gt;&lt;/object&gt;&lt;object type=&quot;3&quot; unique_id=&quot;10042&quot;&gt;&lt;property id=&quot;20148&quot; value=&quot;5&quot;/&gt;&lt;property id=&quot;20300&quot; value=&quot;Slide 40 - &amp;quot;Gráficos&amp;quot;&quot;/&gt;&lt;property id=&quot;20307&quot; value=&quot;566&quot;/&gt;&lt;/object&gt;&lt;object type=&quot;3&quot; unique_id=&quot;10043&quot;&gt;&lt;property id=&quot;20148&quot; value=&quot;5&quot;/&gt;&lt;property id=&quot;20300&quot; value=&quot;Slide 41 - &amp;quot;Gráficos&amp;quot;&quot;/&gt;&lt;property id=&quot;20307&quot; value=&quot;568&quot;/&gt;&lt;/object&gt;&lt;object type=&quot;3&quot; unique_id=&quot;10044&quot;&gt;&lt;property id=&quot;20148&quot; value=&quot;5&quot;/&gt;&lt;property id=&quot;20300&quot; value=&quot;Slide 43 - &amp;quot;Gráficos&amp;quot;&quot;/&gt;&lt;property id=&quot;20307&quot; value=&quot;576&quot;/&gt;&lt;/object&gt;&lt;object type=&quot;3&quot; unique_id=&quot;10045&quot;&gt;&lt;property id=&quot;20148&quot; value=&quot;5&quot;/&gt;&lt;property id=&quot;20300&quot; value=&quot;Slide 44 - &amp;quot;Gráficos&amp;quot;&quot;/&gt;&lt;property id=&quot;20307&quot; value=&quot;577&quot;/&gt;&lt;/object&gt;&lt;object type=&quot;3&quot; unique_id=&quot;10046&quot;&gt;&lt;property id=&quot;20148&quot; value=&quot;5&quot;/&gt;&lt;property id=&quot;20300&quot; value=&quot;Slide 45 - &amp;quot;Gráficos&amp;quot;&quot;/&gt;&lt;property id=&quot;20307&quot; value=&quot;578&quot;/&gt;&lt;/object&gt;&lt;object type=&quot;3&quot; unique_id=&quot;10047&quot;&gt;&lt;property id=&quot;20148&quot; value=&quot;5&quot;/&gt;&lt;property id=&quot;20300&quot; value=&quot;Slide 46 - &amp;quot;Gráficos&amp;quot;&quot;/&gt;&lt;property id=&quot;20307&quot; value=&quot;580&quot;/&gt;&lt;/object&gt;&lt;object type=&quot;3&quot; unique_id=&quot;10048&quot;&gt;&lt;property id=&quot;20148&quot; value=&quot;5&quot;/&gt;&lt;property id=&quot;20300&quot; value=&quot;Slide 47 - &amp;quot;Gráficos&amp;quot;&quot;/&gt;&lt;property id=&quot;20307&quot; value=&quot;581&quot;/&gt;&lt;/object&gt;&lt;object type=&quot;3&quot; unique_id=&quot;10049&quot;&gt;&lt;property id=&quot;20148&quot; value=&quot;5&quot;/&gt;&lt;property id=&quot;20300&quot; value=&quot;Slide 48 - &amp;quot;Gráficos&amp;quot;&quot;/&gt;&lt;property id=&quot;20307&quot; value=&quot;582&quot;/&gt;&lt;/object&gt;&lt;object type=&quot;3&quot; unique_id=&quot;10050&quot;&gt;&lt;property id=&quot;20148&quot; value=&quot;5&quot;/&gt;&lt;property id=&quot;20300&quot; value=&quot;Slide 49 - &amp;quot;Gráficos&amp;quot;&quot;/&gt;&lt;property id=&quot;20307&quot; value=&quot;583&quot;/&gt;&lt;/object&gt;&lt;object type=&quot;3&quot; unique_id=&quot;10051&quot;&gt;&lt;property id=&quot;20148&quot; value=&quot;5&quot;/&gt;&lt;property id=&quot;20300&quot; value=&quot;Slide 50 - &amp;quot;Gráficos&amp;quot;&quot;/&gt;&lt;property id=&quot;20307&quot; value=&quot;584&quot;/&gt;&lt;/object&gt;&lt;object type=&quot;3&quot; unique_id=&quot;10052&quot;&gt;&lt;property id=&quot;20148&quot; value=&quot;5&quot;/&gt;&lt;property id=&quot;20300&quot; value=&quot;Slide 51 - &amp;quot;Gráficos&amp;quot;&quot;/&gt;&lt;property id=&quot;20307&quot; value=&quot;575&quot;/&gt;&lt;/object&gt;&lt;object type=&quot;3&quot; unique_id=&quot;10053&quot;&gt;&lt;property id=&quot;20148&quot; value=&quot;5&quot;/&gt;&lt;property id=&quot;20300&quot; value=&quot;Slide 3 - &amp;quot;Cronograma&amp;quot;&quot;/&gt;&lt;property id=&quot;20307&quot; value=&quot;585&quot;/&gt;&lt;/object&gt;&lt;object type=&quot;3&quot; unique_id=&quot;10054&quot;&gt;&lt;property id=&quot;20148&quot; value=&quot;5&quot;/&gt;&lt;property id=&quot;20300&quot; value=&quot;Slide 10 - &amp;quot;Rápida Revisão&amp;quot;&quot;/&gt;&lt;property id=&quot;20307&quot; value=&quot;586&quot;/&gt;&lt;/object&gt;&lt;object type=&quot;3&quot; unique_id=&quot;10055&quot;&gt;&lt;property id=&quot;20148&quot; value=&quot;5&quot;/&gt;&lt;property id=&quot;20300&quot; value=&quot;Slide 42 - &amp;quot;Aviso!&amp;quot;&quot;/&gt;&lt;property id=&quot;20307&quot; value=&quot;587&quot;/&gt;&lt;/object&gt;&lt;object type=&quot;3&quot; unique_id=&quot;10056&quot;&gt;&lt;property id=&quot;20148&quot; value=&quot;5&quot;/&gt;&lt;property id=&quot;20300&quot; value=&quot;Slide 52 - &amp;quot;Gráficos não Lineares&amp;quot;&quot;/&gt;&lt;property id=&quot;20307&quot; value=&quot;588&quot;/&gt;&lt;/object&gt;&lt;object type=&quot;3&quot; unique_id=&quot;10057&quot;&gt;&lt;property id=&quot;20148&quot; value=&quot;5&quot;/&gt;&lt;property id=&quot;20300&quot; value=&quot;Slide 53 - &amp;quot;Gráficos não Lineares&amp;quot;&quot;/&gt;&lt;property id=&quot;20307&quot; value=&quot;589&quot;/&gt;&lt;/object&gt;&lt;object type=&quot;3&quot; unique_id=&quot;10058&quot;&gt;&lt;property id=&quot;20148&quot; value=&quot;5&quot;/&gt;&lt;property id=&quot;20300&quot; value=&quot;Slide 54 - &amp;quot;Linearização de Gráficos&amp;quot;&quot;/&gt;&lt;property id=&quot;20307&quot; value=&quot;590&quot;/&gt;&lt;/object&gt;&lt;object type=&quot;3&quot; unique_id=&quot;10059&quot;&gt;&lt;property id=&quot;20148&quot; value=&quot;5&quot;/&gt;&lt;property id=&quot;20300&quot; value=&quot;Slide 55 - &amp;quot;Transformação em Lineares&amp;quot;&quot;/&gt;&lt;property id=&quot;20307&quot; value=&quot;591&quot;/&gt;&lt;/object&gt;&lt;object type=&quot;3&quot; unique_id=&quot;10060&quot;&gt;&lt;property id=&quot;20148&quot; value=&quot;5&quot;/&gt;&lt;property id=&quot;20300&quot; value=&quot;Slide 56 - &amp;quot;Construção De Gráficos&amp;quot;&quot;/&gt;&lt;property id=&quot;20307&quot; value=&quot;645&quot;/&gt;&lt;/object&gt;&lt;object type=&quot;3&quot; unique_id=&quot;10061&quot;&gt;&lt;property id=&quot;20148&quot; value=&quot;5&quot;/&gt;&lt;property id=&quot;20300&quot; value=&quot;Slide 57 - &amp;quot;Escala Linear&amp;quot;&quot;/&gt;&lt;property id=&quot;20307&quot; value=&quot;593&quot;/&gt;&lt;/object&gt;&lt;object type=&quot;3&quot; unique_id=&quot;10062&quot;&gt;&lt;property id=&quot;20148&quot; value=&quot;5&quot;/&gt;&lt;property id=&quot;20300&quot; value=&quot;Slide 58 - &amp;quot;Escala Linear&amp;quot;&quot;/&gt;&lt;property id=&quot;20307&quot; value=&quot;594&quot;/&gt;&lt;/object&gt;&lt;object type=&quot;3&quot; unique_id=&quot;10063&quot;&gt;&lt;property id=&quot;20148&quot; value=&quot;5&quot;/&gt;&lt;property id=&quot;20300&quot; value=&quot;Slide 59 - &amp;quot;Escala Logaritmica&amp;quot;&quot;/&gt;&lt;property id=&quot;20307&quot; value=&quot;596&quot;/&gt;&lt;/object&gt;&lt;object type=&quot;3&quot; unique_id=&quot;10064&quot;&gt;&lt;property id=&quot;20148&quot; value=&quot;5&quot;/&gt;&lt;property id=&quot;20300&quot; value=&quot;Slide 60 - &amp;quot;Escala Logaritmica&amp;quot;&quot;/&gt;&lt;property id=&quot;20307&quot; value=&quot;597&quot;/&gt;&lt;/object&gt;&lt;object type=&quot;3&quot; unique_id=&quot;10065&quot;&gt;&lt;property id=&quot;20148&quot; value=&quot;5&quot;/&gt;&lt;property id=&quot;20300&quot; value=&quot;Slide 61 - &amp;quot;Escala Logaritmica&amp;quot;&quot;/&gt;&lt;property id=&quot;20307&quot; value=&quot;598&quot;/&gt;&lt;/object&gt;&lt;object type=&quot;3&quot; unique_id=&quot;10066&quot;&gt;&lt;property id=&quot;20148&quot; value=&quot;5&quot;/&gt;&lt;property id=&quot;20300&quot; value=&quot;Slide 62 - &amp;quot;Escala Logaritmica&amp;quot;&quot;/&gt;&lt;property id=&quot;20307&quot; value=&quot;599&quot;/&gt;&lt;/object&gt;&lt;object type=&quot;3&quot; unique_id=&quot;10067&quot;&gt;&lt;property id=&quot;20148&quot; value=&quot;5&quot;/&gt;&lt;property id=&quot;20300&quot; value=&quot;Slide 63 - &amp;quot;Escala Logaritmica&amp;quot;&quot;/&gt;&lt;property id=&quot;20307&quot; value=&quot;600&quot;/&gt;&lt;/object&gt;&lt;object type=&quot;3&quot; unique_id=&quot;10068&quot;&gt;&lt;property id=&quot;20148&quot; value=&quot;5&quot;/&gt;&lt;property id=&quot;20300&quot; value=&quot;Slide 64 - &amp;quot;Escala Logaritmica&amp;quot;&quot;/&gt;&lt;property id=&quot;20307&quot; value=&quot;601&quot;/&gt;&lt;/object&gt;&lt;object type=&quot;3&quot; unique_id=&quot;10069&quot;&gt;&lt;property id=&quot;20148&quot; value=&quot;5&quot;/&gt;&lt;property id=&quot;20300&quot; value=&quot;Slide 65 - &amp;quot;Uso de Papel Mono-Log&amp;quot;&quot;/&gt;&lt;property id=&quot;20307&quot; value=&quot;602&quot;/&gt;&lt;/object&gt;&lt;object type=&quot;3&quot; unique_id=&quot;10070&quot;&gt;&lt;property id=&quot;20148&quot; value=&quot;5&quot;/&gt;&lt;property id=&quot;20300&quot; value=&quot;Slide 66 - &amp;quot;Uso de Papel Mono-Log&amp;quot;&quot;/&gt;&lt;property id=&quot;20307&quot; value=&quot;603&quot;/&gt;&lt;/object&gt;&lt;object type=&quot;3&quot; unique_id=&quot;10071&quot;&gt;&lt;property id=&quot;20148&quot; value=&quot;5&quot;/&gt;&lt;property id=&quot;20300&quot; value=&quot;Slide 67 - &amp;quot;Uso de Papel Mono-Log&amp;quot;&quot;/&gt;&lt;property id=&quot;20307&quot; value=&quot;604&quot;/&gt;&lt;/object&gt;&lt;object type=&quot;3&quot; unique_id=&quot;10072&quot;&gt;&lt;property id=&quot;20148&quot; value=&quot;5&quot;/&gt;&lt;property id=&quot;20300&quot; value=&quot;Slide 68 - &amp;quot;Uso de Papel Mono-Log&amp;quot;&quot;/&gt;&lt;property id=&quot;20307&quot; value=&quot;606&quot;/&gt;&lt;/object&gt;&lt;object type=&quot;3&quot; unique_id=&quot;10073&quot;&gt;&lt;property id=&quot;20148&quot; value=&quot;5&quot;/&gt;&lt;property id=&quot;20300&quot; value=&quot;Slide 69 - &amp;quot;Uso de Papel Mono-Log&amp;quot;&quot;/&gt;&lt;property id=&quot;20307&quot; value=&quot;607&quot;/&gt;&lt;/object&gt;&lt;object type=&quot;3&quot; unique_id=&quot;10074&quot;&gt;&lt;property id=&quot;20148&quot; value=&quot;5&quot;/&gt;&lt;property id=&quot;20300&quot; value=&quot;Slide 70 - &amp;quot;Uso de Papel Mono-Log&amp;quot;&quot;/&gt;&lt;property id=&quot;20307&quot; value=&quot;608&quot;/&gt;&lt;/object&gt;&lt;object type=&quot;3&quot; unique_id=&quot;10075&quot;&gt;&lt;property id=&quot;20148&quot; value=&quot;5&quot;/&gt;&lt;property id=&quot;20300&quot; value=&quot;Slide 71 - &amp;quot;Uso de Papel Mono-Log&amp;quot;&quot;/&gt;&lt;property id=&quot;20307&quot; value=&quot;609&quot;/&gt;&lt;/object&gt;&lt;object type=&quot;3&quot; unique_id=&quot;10076&quot;&gt;&lt;property id=&quot;20148&quot; value=&quot;5&quot;/&gt;&lt;property id=&quot;20300&quot; value=&quot;Slide 72 - &amp;quot;Uso de Papel Mono-Log&amp;quot;&quot;/&gt;&lt;property id=&quot;20307&quot; value=&quot;610&quot;/&gt;&lt;/object&gt;&lt;object type=&quot;3&quot; unique_id=&quot;10077&quot;&gt;&lt;property id=&quot;20148&quot; value=&quot;5&quot;/&gt;&lt;property id=&quot;20300&quot; value=&quot;Slide 73 - &amp;quot;Gráficos não Lineares&amp;quot;&quot;/&gt;&lt;property id=&quot;20307&quot; value=&quot;646&quot;/&gt;&lt;/object&gt;&lt;object type=&quot;3&quot; unique_id=&quot;10078&quot;&gt;&lt;property id=&quot;20148&quot; value=&quot;5&quot;/&gt;&lt;property id=&quot;20300&quot; value=&quot;Slide 74 - &amp;quot;Gráficos não Lineares&amp;quot;&quot;/&gt;&lt;property id=&quot;20307&quot; value=&quot;613&quot;/&gt;&lt;/object&gt;&lt;object type=&quot;3&quot; unique_id=&quot;10079&quot;&gt;&lt;property id=&quot;20148&quot; value=&quot;5&quot;/&gt;&lt;property id=&quot;20300&quot; value=&quot;Slide 75 - &amp;quot;Linearização de Gráficos&amp;quot;&quot;/&gt;&lt;property id=&quot;20307&quot; value=&quot;614&quot;/&gt;&lt;/object&gt;&lt;object type=&quot;3&quot; unique_id=&quot;10080&quot;&gt;&lt;property id=&quot;20148&quot; value=&quot;5&quot;/&gt;&lt;property id=&quot;20300&quot; value=&quot;Slide 76 - &amp;quot;Linearização de Gráficos&amp;quot;&quot;/&gt;&lt;property id=&quot;20307&quot; value=&quot;615&quot;/&gt;&lt;/object&gt;&lt;object type=&quot;3&quot; unique_id=&quot;10081&quot;&gt;&lt;property id=&quot;20148&quot; value=&quot;5&quot;/&gt;&lt;property id=&quot;20300&quot; value=&quot;Slide 77 - &amp;quot;Linearização de Gráficos – Funções Polinomiais.&amp;quot;&quot;/&gt;&lt;property id=&quot;20307&quot; value=&quot;616&quot;/&gt;&lt;/object&gt;&lt;object type=&quot;3&quot; unique_id=&quot;10082&quot;&gt;&lt;property id=&quot;20148&quot; value=&quot;5&quot;/&gt;&lt;property id=&quot;20300&quot; value=&quot;Slide 78 - &amp;quot;Linearização de Gráficos – Funções Polinomiais.&amp;quot;&quot;/&gt;&lt;property id=&quot;20307&quot; value=&quot;617&quot;/&gt;&lt;/object&gt;&lt;object type=&quot;3&quot; unique_id=&quot;10083&quot;&gt;&lt;property id=&quot;20148&quot; value=&quot;5&quot;/&gt;&lt;property id=&quot;20300&quot; value=&quot;Slide 79 - &amp;quot;Linearização de Gráficos – Funções Polinomiais.&amp;quot;&quot;/&gt;&lt;property id=&quot;20307&quot; value=&quot;618&quot;/&gt;&lt;/object&gt;&lt;object type=&quot;3&quot; unique_id=&quot;10084&quot;&gt;&lt;property id=&quot;20148&quot; value=&quot;5&quot;/&gt;&lt;property id=&quot;20300&quot; value=&quot;Slide 80 - &amp;quot;Linearização de Gráficos – Funções Polinomiais.&amp;quot;&quot;/&gt;&lt;property id=&quot;20307&quot; value=&quot;619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JRAulas">
  <a:themeElements>
    <a:clrScheme name="Personalizar 1">
      <a:dk1>
        <a:srgbClr val="000000"/>
      </a:dk1>
      <a:lt1>
        <a:srgbClr val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imes New Roman-fonte 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RAulas" id="{D5D4E4A0-58C8-5540-83DF-1EF9CBBC9EE8}" vid="{23166417-DC1E-4F4B-8502-D5601777F903}"/>
    </a:ext>
  </a:ext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6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5424FE5-DF70-4610-99ED-0C8484918759}">
  <we:reference id="wa104116086" version="1.0.0.0" store="en-us" storeType="OMEX"/>
  <we:alternateReferences>
    <we:reference id="WA104116086" version="1.0.0.0" store="WA10411608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JRAulas</Template>
  <TotalTime>15906</TotalTime>
  <Words>3457</Words>
  <Application>Microsoft Macintosh PowerPoint</Application>
  <PresentationFormat>Widescreen</PresentationFormat>
  <Paragraphs>688</Paragraphs>
  <Slides>39</Slides>
  <Notes>1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2</vt:i4>
      </vt:variant>
      <vt:variant>
        <vt:lpstr>Títulos de slides</vt:lpstr>
      </vt:variant>
      <vt:variant>
        <vt:i4>39</vt:i4>
      </vt:variant>
    </vt:vector>
  </HeadingPairs>
  <TitlesOfParts>
    <vt:vector size="49" baseType="lpstr">
      <vt:lpstr>Abadi MT Condensed Light</vt:lpstr>
      <vt:lpstr>Arial</vt:lpstr>
      <vt:lpstr>Arial Rounded MT Bold</vt:lpstr>
      <vt:lpstr>Calibri</vt:lpstr>
      <vt:lpstr>Cambria Math</vt:lpstr>
      <vt:lpstr>Times New Roman</vt:lpstr>
      <vt:lpstr>Wingdings</vt:lpstr>
      <vt:lpstr>JRAulas</vt:lpstr>
      <vt:lpstr>Graph</vt:lpstr>
      <vt:lpstr>Equation</vt:lpstr>
      <vt:lpstr>Física Experimental  2022/01</vt:lpstr>
      <vt:lpstr>Revisão Propagação de Incerteza</vt:lpstr>
      <vt:lpstr>Revisão Propagação de Incerteza</vt:lpstr>
      <vt:lpstr>Gráficos</vt:lpstr>
      <vt:lpstr>Gráficos</vt:lpstr>
      <vt:lpstr>Gráficos</vt:lpstr>
      <vt:lpstr>Gráficos</vt:lpstr>
      <vt:lpstr>Gráficos</vt:lpstr>
      <vt:lpstr>Gráficos</vt:lpstr>
      <vt:lpstr>Gráficos</vt:lpstr>
      <vt:lpstr>Gráficos</vt:lpstr>
      <vt:lpstr>Gráficos</vt:lpstr>
      <vt:lpstr>Gráficos</vt:lpstr>
      <vt:lpstr>Gráficos</vt:lpstr>
      <vt:lpstr>Gráficos</vt:lpstr>
      <vt:lpstr>Gráficos</vt:lpstr>
      <vt:lpstr>Gráficos</vt:lpstr>
      <vt:lpstr>Avisos e comentários!</vt:lpstr>
      <vt:lpstr>Gráficos</vt:lpstr>
      <vt:lpstr>Gráficos</vt:lpstr>
      <vt:lpstr>Gráficos</vt:lpstr>
      <vt:lpstr>Gráficos</vt:lpstr>
      <vt:lpstr>Gráficos</vt:lpstr>
      <vt:lpstr>Gráficos</vt:lpstr>
      <vt:lpstr>Gráficos</vt:lpstr>
      <vt:lpstr>Gráficos</vt:lpstr>
      <vt:lpstr>Gráficos</vt:lpstr>
      <vt:lpstr>Gráficos</vt:lpstr>
      <vt:lpstr>Gráficos</vt:lpstr>
      <vt:lpstr>Gráficos</vt:lpstr>
      <vt:lpstr>Gráficos</vt:lpstr>
      <vt:lpstr>Gráficos</vt:lpstr>
      <vt:lpstr>Gráficos</vt:lpstr>
      <vt:lpstr>Gráficos</vt:lpstr>
      <vt:lpstr>Gráficos</vt:lpstr>
      <vt:lpstr>Gráficos não Lineares</vt:lpstr>
      <vt:lpstr>Linearização de Gráficos</vt:lpstr>
      <vt:lpstr>Linearização de Gráficos</vt:lpstr>
      <vt:lpstr>Bibliografia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Física Experimental</dc:title>
  <dc:creator>José Rafael Capua Proveti</dc:creator>
  <cp:lastModifiedBy>Microsoft Office User</cp:lastModifiedBy>
  <cp:revision>943</cp:revision>
  <cp:lastPrinted>2018-03-12T11:30:45Z</cp:lastPrinted>
  <dcterms:created xsi:type="dcterms:W3CDTF">2005-04-17T17:57:02Z</dcterms:created>
  <dcterms:modified xsi:type="dcterms:W3CDTF">2022-04-12T13:34:25Z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TC010438371036</vt:lpwstr>
  </property>
</Properties>
</file>