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5">
  <p:sldMasterIdLst>
    <p:sldMasterId id="2147483777" r:id="rId1"/>
  </p:sldMasterIdLst>
  <p:notesMasterIdLst>
    <p:notesMasterId r:id="rId18"/>
  </p:notesMasterIdLst>
  <p:handoutMasterIdLst>
    <p:handoutMasterId r:id="rId19"/>
  </p:handoutMasterIdLst>
  <p:sldIdLst>
    <p:sldId id="728" r:id="rId2"/>
    <p:sldId id="705" r:id="rId3"/>
    <p:sldId id="706" r:id="rId4"/>
    <p:sldId id="690" r:id="rId5"/>
    <p:sldId id="709" r:id="rId6"/>
    <p:sldId id="710" r:id="rId7"/>
    <p:sldId id="691" r:id="rId8"/>
    <p:sldId id="711" r:id="rId9"/>
    <p:sldId id="712" r:id="rId10"/>
    <p:sldId id="713" r:id="rId11"/>
    <p:sldId id="729" r:id="rId12"/>
    <p:sldId id="730" r:id="rId13"/>
    <p:sldId id="693" r:id="rId14"/>
    <p:sldId id="714" r:id="rId15"/>
    <p:sldId id="716" r:id="rId16"/>
    <p:sldId id="704" r:id="rId17"/>
  </p:sldIdLst>
  <p:sldSz cx="12192000" cy="6858000"/>
  <p:notesSz cx="6858000" cy="9926638"/>
  <p:custDataLst>
    <p:tags r:id="rId20"/>
  </p:custDataLst>
  <p:defaultTextStyle>
    <a:defPPr>
      <a:defRPr lang="fr-FR"/>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6C22"/>
    <a:srgbClr val="FF0000"/>
    <a:srgbClr val="0000FF"/>
    <a:srgbClr val="0066FF"/>
    <a:srgbClr val="00FF00"/>
    <a:srgbClr val="9966FF"/>
    <a:srgbClr val="862254"/>
    <a:srgbClr val="932968"/>
    <a:srgbClr val="00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édio 4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27102A9-8310-4765-A935-A1911B00CA55}" styleName="Estilo Claro 1 - Ênfas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Estilo com Tema 2 - Ênfas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com Tema 2 - Ênfas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0" autoAdjust="0"/>
    <p:restoredTop sz="94624" autoAdjust="0"/>
  </p:normalViewPr>
  <p:slideViewPr>
    <p:cSldViewPr>
      <p:cViewPr varScale="1">
        <p:scale>
          <a:sx n="87" d="100"/>
          <a:sy n="87" d="100"/>
        </p:scale>
        <p:origin x="232" y="6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8"/>
    </p:cViewPr>
  </p:sorterViewPr>
  <p:notesViewPr>
    <p:cSldViewPr>
      <p:cViewPr varScale="1">
        <p:scale>
          <a:sx n="28" d="100"/>
          <a:sy n="28" d="100"/>
        </p:scale>
        <p:origin x="-1266" y="-78"/>
      </p:cViewPr>
      <p:guideLst>
        <p:guide orient="horz" pos="3127"/>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pt-BR"/>
          </a:p>
        </p:txBody>
      </p:sp>
      <p:sp>
        <p:nvSpPr>
          <p:cNvPr id="40963" name="Rectangle 3"/>
          <p:cNvSpPr>
            <a:spLocks noGrp="1" noChangeArrowheads="1"/>
          </p:cNvSpPr>
          <p:nvPr>
            <p:ph type="dt" sz="quarter" idx="1"/>
          </p:nvPr>
        </p:nvSpPr>
        <p:spPr bwMode="auto">
          <a:xfrm>
            <a:off x="3884613" y="0"/>
            <a:ext cx="29718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pt-BR"/>
          </a:p>
        </p:txBody>
      </p:sp>
      <p:sp>
        <p:nvSpPr>
          <p:cNvPr id="40964" name="Rectangle 4"/>
          <p:cNvSpPr>
            <a:spLocks noGrp="1" noChangeArrowheads="1"/>
          </p:cNvSpPr>
          <p:nvPr>
            <p:ph type="ftr" sz="quarter" idx="2"/>
          </p:nvPr>
        </p:nvSpPr>
        <p:spPr bwMode="auto">
          <a:xfrm>
            <a:off x="0" y="9428583"/>
            <a:ext cx="2971800"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pt-BR"/>
          </a:p>
        </p:txBody>
      </p:sp>
      <p:sp>
        <p:nvSpPr>
          <p:cNvPr id="40965" name="Rectangle 5"/>
          <p:cNvSpPr>
            <a:spLocks noGrp="1" noChangeArrowheads="1"/>
          </p:cNvSpPr>
          <p:nvPr>
            <p:ph type="sldNum" sz="quarter" idx="3"/>
          </p:nvPr>
        </p:nvSpPr>
        <p:spPr bwMode="auto">
          <a:xfrm>
            <a:off x="3884613" y="9428583"/>
            <a:ext cx="2971800"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A9485FE-CAA6-41BF-B11C-3243C04ED8CE}" type="slidenum">
              <a:rPr lang="pt-BR"/>
              <a:pPr/>
              <a:t>‹nº›</a:t>
            </a:fld>
            <a:endParaRPr lang="pt-BR"/>
          </a:p>
        </p:txBody>
      </p:sp>
    </p:spTree>
    <p:extLst>
      <p:ext uri="{BB962C8B-B14F-4D97-AF65-F5344CB8AC3E}">
        <p14:creationId xmlns:p14="http://schemas.microsoft.com/office/powerpoint/2010/main" val="1537187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5123" name="Rectangle 3"/>
          <p:cNvSpPr>
            <a:spLocks noGrp="1" noChangeArrowheads="1"/>
          </p:cNvSpPr>
          <p:nvPr>
            <p:ph type="dt" idx="1"/>
          </p:nvPr>
        </p:nvSpPr>
        <p:spPr bwMode="auto">
          <a:xfrm>
            <a:off x="3886200" y="0"/>
            <a:ext cx="29718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5124" name="Rectangle 4"/>
          <p:cNvSpPr>
            <a:spLocks noGrp="1" noRot="1" noChangeAspect="1" noChangeArrowheads="1" noTextEdit="1"/>
          </p:cNvSpPr>
          <p:nvPr>
            <p:ph type="sldImg" idx="2"/>
          </p:nvPr>
        </p:nvSpPr>
        <p:spPr bwMode="auto">
          <a:xfrm>
            <a:off x="120650" y="744538"/>
            <a:ext cx="6616700" cy="372268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715153"/>
            <a:ext cx="502920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126" name="Rectangle 6"/>
          <p:cNvSpPr>
            <a:spLocks noGrp="1" noChangeArrowheads="1"/>
          </p:cNvSpPr>
          <p:nvPr>
            <p:ph type="ftr" sz="quarter" idx="4"/>
          </p:nvPr>
        </p:nvSpPr>
        <p:spPr bwMode="auto">
          <a:xfrm>
            <a:off x="0" y="9430306"/>
            <a:ext cx="2971800"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5127" name="Rectangle 7"/>
          <p:cNvSpPr>
            <a:spLocks noGrp="1" noChangeArrowheads="1"/>
          </p:cNvSpPr>
          <p:nvPr>
            <p:ph type="sldNum" sz="quarter" idx="5"/>
          </p:nvPr>
        </p:nvSpPr>
        <p:spPr bwMode="auto">
          <a:xfrm>
            <a:off x="3886200" y="9430306"/>
            <a:ext cx="2971800"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CCFE220-7583-43A4-855B-7A6FDEB9DF93}" type="slidenum">
              <a:rPr lang="fr-FR"/>
              <a:pPr/>
              <a:t>‹nº›</a:t>
            </a:fld>
            <a:endParaRPr lang="fr-FR"/>
          </a:p>
        </p:txBody>
      </p:sp>
    </p:spTree>
    <p:extLst>
      <p:ext uri="{BB962C8B-B14F-4D97-AF65-F5344CB8AC3E}">
        <p14:creationId xmlns:p14="http://schemas.microsoft.com/office/powerpoint/2010/main" val="24629456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67057-114E-4089-80D3-F69F955CD8B7}" type="slidenum">
              <a:rPr lang="fr-FR"/>
              <a:pPr/>
              <a:t>1</a:t>
            </a:fld>
            <a:endParaRPr lang="fr-FR" dirty="0"/>
          </a:p>
        </p:txBody>
      </p:sp>
      <p:sp>
        <p:nvSpPr>
          <p:cNvPr id="41986" name="Rectangle 2"/>
          <p:cNvSpPr>
            <a:spLocks noGrp="1" noRot="1" noChangeAspect="1" noChangeArrowheads="1" noTextEdit="1"/>
          </p:cNvSpPr>
          <p:nvPr>
            <p:ph type="sldImg"/>
          </p:nvPr>
        </p:nvSpPr>
        <p:spPr>
          <a:xfrm>
            <a:off x="120650" y="744538"/>
            <a:ext cx="6616700" cy="3722687"/>
          </a:xfrm>
          <a:ln/>
        </p:spPr>
      </p:sp>
      <p:sp>
        <p:nvSpPr>
          <p:cNvPr id="41987" name="Rectangle 3"/>
          <p:cNvSpPr>
            <a:spLocks noGrp="1" noChangeArrowheads="1"/>
          </p:cNvSpPr>
          <p:nvPr>
            <p:ph type="body" idx="1"/>
          </p:nvPr>
        </p:nvSpPr>
        <p:spPr/>
        <p:txBody>
          <a:bodyPr/>
          <a:lstStyle/>
          <a:p>
            <a:endParaRPr lang="pt-BR" dirty="0"/>
          </a:p>
        </p:txBody>
      </p:sp>
    </p:spTree>
    <p:extLst>
      <p:ext uri="{BB962C8B-B14F-4D97-AF65-F5344CB8AC3E}">
        <p14:creationId xmlns:p14="http://schemas.microsoft.com/office/powerpoint/2010/main" val="262330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71F41-5499-CF4C-894F-43357CDB13B5}"/>
              </a:ext>
            </a:extLst>
          </p:cNvPr>
          <p:cNvSpPr>
            <a:spLocks noGrp="1"/>
          </p:cNvSpPr>
          <p:nvPr>
            <p:ph type="ctrTitle"/>
          </p:nvPr>
        </p:nvSpPr>
        <p:spPr>
          <a:xfrm>
            <a:off x="1524000" y="1122363"/>
            <a:ext cx="9144000" cy="2387600"/>
          </a:xfrm>
        </p:spPr>
        <p:txBody>
          <a:bodyPr anchor="b"/>
          <a:lstStyle>
            <a:lvl1pPr algn="ctr">
              <a:defRPr sz="4500"/>
            </a:lvl1pPr>
          </a:lstStyle>
          <a:p>
            <a:r>
              <a:rPr lang="pt-BR"/>
              <a:t>Clique para editar o título Mestre</a:t>
            </a:r>
            <a:endParaRPr lang="pt-BR" dirty="0"/>
          </a:p>
        </p:txBody>
      </p:sp>
      <p:sp>
        <p:nvSpPr>
          <p:cNvPr id="3" name="Subtítulo 2">
            <a:extLst>
              <a:ext uri="{FF2B5EF4-FFF2-40B4-BE49-F238E27FC236}">
                <a16:creationId xmlns:a16="http://schemas.microsoft.com/office/drawing/2014/main" id="{A5AF012D-2E4A-E346-B6C1-94A0903212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D61B1A3-22D8-4B48-93A6-5ECD27480592}"/>
              </a:ext>
            </a:extLst>
          </p:cNvPr>
          <p:cNvSpPr>
            <a:spLocks noGrp="1"/>
          </p:cNvSpPr>
          <p:nvPr>
            <p:ph type="dt" sz="half" idx="10"/>
          </p:nvPr>
        </p:nvSpPr>
        <p:spPr/>
        <p:txBody>
          <a:bodyPr/>
          <a:lstStyle/>
          <a:p>
            <a:fld id="{0A2120E0-6908-F94E-BCCB-FC3A77E26EF0}" type="datetime1">
              <a:rPr lang="pt-BR" smtClean="0"/>
              <a:t>04/05/2022</a:t>
            </a:fld>
            <a:endParaRPr lang="fr-FR"/>
          </a:p>
        </p:txBody>
      </p:sp>
      <p:sp>
        <p:nvSpPr>
          <p:cNvPr id="5" name="Espaço Reservado para Rodapé 4">
            <a:extLst>
              <a:ext uri="{FF2B5EF4-FFF2-40B4-BE49-F238E27FC236}">
                <a16:creationId xmlns:a16="http://schemas.microsoft.com/office/drawing/2014/main" id="{E5F17A08-6D4D-5F42-8025-7D75858F117C}"/>
              </a:ext>
            </a:extLst>
          </p:cNvPr>
          <p:cNvSpPr>
            <a:spLocks noGrp="1"/>
          </p:cNvSpPr>
          <p:nvPr>
            <p:ph type="ftr" sz="quarter" idx="11"/>
          </p:nvPr>
        </p:nvSpPr>
        <p:spPr/>
        <p:txBody>
          <a:bodyPr/>
          <a:lstStyle/>
          <a:p>
            <a:r>
              <a:rPr lang="fr-FR"/>
              <a:t>Física Experimental I</a:t>
            </a:r>
          </a:p>
        </p:txBody>
      </p:sp>
      <p:sp>
        <p:nvSpPr>
          <p:cNvPr id="6" name="Espaço Reservado para Número de Slide 5">
            <a:extLst>
              <a:ext uri="{FF2B5EF4-FFF2-40B4-BE49-F238E27FC236}">
                <a16:creationId xmlns:a16="http://schemas.microsoft.com/office/drawing/2014/main" id="{582D8C1D-D3EC-4D48-AF82-7E9EC48C4C37}"/>
              </a:ext>
            </a:extLst>
          </p:cNvPr>
          <p:cNvSpPr>
            <a:spLocks noGrp="1"/>
          </p:cNvSpPr>
          <p:nvPr>
            <p:ph type="sldNum" sz="quarter" idx="12"/>
          </p:nvPr>
        </p:nvSpPr>
        <p:spPr/>
        <p:txBody>
          <a:bodyPr/>
          <a:lstStyle/>
          <a:p>
            <a:fld id="{F9DC0F6E-BE5E-46B8-A387-8FA93C3C9AF4}" type="slidenum">
              <a:rPr lang="fr-FR" smtClean="0"/>
              <a:pPr/>
              <a:t>‹nº›</a:t>
            </a:fld>
            <a:endParaRPr lang="fr-FR"/>
          </a:p>
        </p:txBody>
      </p:sp>
    </p:spTree>
    <p:extLst>
      <p:ext uri="{BB962C8B-B14F-4D97-AF65-F5344CB8AC3E}">
        <p14:creationId xmlns:p14="http://schemas.microsoft.com/office/powerpoint/2010/main" val="140677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DB0A71-2450-2640-A071-0A5AFC207114}"/>
              </a:ext>
            </a:extLst>
          </p:cNvPr>
          <p:cNvSpPr>
            <a:spLocks noGrp="1"/>
          </p:cNvSpPr>
          <p:nvPr>
            <p:ph type="title"/>
          </p:nvPr>
        </p:nvSpPr>
        <p:spPr>
          <a:xfrm>
            <a:off x="0" y="-4345"/>
            <a:ext cx="12192000" cy="720080"/>
          </a:xfrm>
        </p:spPr>
        <p:txBody>
          <a:bodyPr/>
          <a:lstStyle>
            <a:lvl1pPr algn="ctr">
              <a:defRPr b="1" i="1"/>
            </a:lvl1pPr>
          </a:lstStyle>
          <a:p>
            <a:r>
              <a:rPr lang="pt-BR" noProof="0"/>
              <a:t>Clique para editar o título Mestre</a:t>
            </a:r>
          </a:p>
        </p:txBody>
      </p:sp>
      <p:sp>
        <p:nvSpPr>
          <p:cNvPr id="3" name="Espaço Reservado para Data 2">
            <a:extLst>
              <a:ext uri="{FF2B5EF4-FFF2-40B4-BE49-F238E27FC236}">
                <a16:creationId xmlns:a16="http://schemas.microsoft.com/office/drawing/2014/main" id="{52DD6B1D-C8E5-3F49-BCE1-CB61F49D4356}"/>
              </a:ext>
            </a:extLst>
          </p:cNvPr>
          <p:cNvSpPr>
            <a:spLocks noGrp="1"/>
          </p:cNvSpPr>
          <p:nvPr>
            <p:ph type="dt" sz="half" idx="10"/>
          </p:nvPr>
        </p:nvSpPr>
        <p:spPr/>
        <p:txBody>
          <a:bodyPr/>
          <a:lstStyle/>
          <a:p>
            <a:fld id="{63198FB6-ECC2-6B49-9795-7154805DB63F}" type="datetime1">
              <a:rPr lang="pt-BR" smtClean="0"/>
              <a:t>04/05/2022</a:t>
            </a:fld>
            <a:endParaRPr lang="fr-FR"/>
          </a:p>
        </p:txBody>
      </p:sp>
      <p:sp>
        <p:nvSpPr>
          <p:cNvPr id="4" name="Espaço Reservado para Rodapé 3">
            <a:extLst>
              <a:ext uri="{FF2B5EF4-FFF2-40B4-BE49-F238E27FC236}">
                <a16:creationId xmlns:a16="http://schemas.microsoft.com/office/drawing/2014/main" id="{F019F188-7E40-B044-B432-EE0A6EF0AF13}"/>
              </a:ext>
            </a:extLst>
          </p:cNvPr>
          <p:cNvSpPr>
            <a:spLocks noGrp="1"/>
          </p:cNvSpPr>
          <p:nvPr>
            <p:ph type="ftr" sz="quarter" idx="11"/>
          </p:nvPr>
        </p:nvSpPr>
        <p:spPr/>
        <p:txBody>
          <a:bodyPr/>
          <a:lstStyle/>
          <a:p>
            <a:r>
              <a:rPr lang="fr-FR"/>
              <a:t>Física Experimental I</a:t>
            </a:r>
          </a:p>
        </p:txBody>
      </p:sp>
      <p:sp>
        <p:nvSpPr>
          <p:cNvPr id="5" name="Espaço Reservado para Número de Slide 4">
            <a:extLst>
              <a:ext uri="{FF2B5EF4-FFF2-40B4-BE49-F238E27FC236}">
                <a16:creationId xmlns:a16="http://schemas.microsoft.com/office/drawing/2014/main" id="{F123B571-EDB6-8246-9C75-1B3C0F8F9550}"/>
              </a:ext>
            </a:extLst>
          </p:cNvPr>
          <p:cNvSpPr>
            <a:spLocks noGrp="1"/>
          </p:cNvSpPr>
          <p:nvPr>
            <p:ph type="sldNum" sz="quarter" idx="12"/>
          </p:nvPr>
        </p:nvSpPr>
        <p:spPr/>
        <p:txBody>
          <a:bodyPr/>
          <a:lstStyle/>
          <a:p>
            <a:fld id="{F9DC0F6E-BE5E-46B8-A387-8FA93C3C9AF4}" type="slidenum">
              <a:rPr lang="fr-FR" smtClean="0"/>
              <a:pPr/>
              <a:t>‹nº›</a:t>
            </a:fld>
            <a:endParaRPr lang="fr-FR"/>
          </a:p>
        </p:txBody>
      </p:sp>
    </p:spTree>
    <p:extLst>
      <p:ext uri="{BB962C8B-B14F-4D97-AF65-F5344CB8AC3E}">
        <p14:creationId xmlns:p14="http://schemas.microsoft.com/office/powerpoint/2010/main" val="16257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32F960D-6E7E-A44A-AD30-2FBACC7969AD}"/>
              </a:ext>
            </a:extLst>
          </p:cNvPr>
          <p:cNvSpPr>
            <a:spLocks noGrp="1"/>
          </p:cNvSpPr>
          <p:nvPr>
            <p:ph type="dt" sz="half" idx="10"/>
          </p:nvPr>
        </p:nvSpPr>
        <p:spPr/>
        <p:txBody>
          <a:bodyPr/>
          <a:lstStyle/>
          <a:p>
            <a:fld id="{D47F1601-A915-1446-B00A-04C9CC538804}" type="datetime1">
              <a:rPr lang="pt-BR" smtClean="0"/>
              <a:t>04/05/2022</a:t>
            </a:fld>
            <a:endParaRPr lang="fr-FR"/>
          </a:p>
        </p:txBody>
      </p:sp>
      <p:sp>
        <p:nvSpPr>
          <p:cNvPr id="3" name="Espaço Reservado para Rodapé 2">
            <a:extLst>
              <a:ext uri="{FF2B5EF4-FFF2-40B4-BE49-F238E27FC236}">
                <a16:creationId xmlns:a16="http://schemas.microsoft.com/office/drawing/2014/main" id="{F5E0FAD5-1DFD-934F-916F-E664C061EC87}"/>
              </a:ext>
            </a:extLst>
          </p:cNvPr>
          <p:cNvSpPr>
            <a:spLocks noGrp="1"/>
          </p:cNvSpPr>
          <p:nvPr>
            <p:ph type="ftr" sz="quarter" idx="11"/>
          </p:nvPr>
        </p:nvSpPr>
        <p:spPr/>
        <p:txBody>
          <a:bodyPr/>
          <a:lstStyle/>
          <a:p>
            <a:r>
              <a:rPr lang="fr-FR"/>
              <a:t>Física Experimental I</a:t>
            </a:r>
          </a:p>
        </p:txBody>
      </p:sp>
      <p:sp>
        <p:nvSpPr>
          <p:cNvPr id="4" name="Espaço Reservado para Número de Slide 3">
            <a:extLst>
              <a:ext uri="{FF2B5EF4-FFF2-40B4-BE49-F238E27FC236}">
                <a16:creationId xmlns:a16="http://schemas.microsoft.com/office/drawing/2014/main" id="{D855DEAE-04CE-B441-BA3C-852DC6D29F2B}"/>
              </a:ext>
            </a:extLst>
          </p:cNvPr>
          <p:cNvSpPr>
            <a:spLocks noGrp="1"/>
          </p:cNvSpPr>
          <p:nvPr>
            <p:ph type="sldNum" sz="quarter" idx="12"/>
          </p:nvPr>
        </p:nvSpPr>
        <p:spPr/>
        <p:txBody>
          <a:bodyPr/>
          <a:lstStyle/>
          <a:p>
            <a:fld id="{F9DC0F6E-BE5E-46B8-A387-8FA93C3C9AF4}" type="slidenum">
              <a:rPr lang="fr-FR" smtClean="0"/>
              <a:pPr/>
              <a:t>‹nº›</a:t>
            </a:fld>
            <a:endParaRPr lang="fr-FR"/>
          </a:p>
        </p:txBody>
      </p:sp>
    </p:spTree>
    <p:extLst>
      <p:ext uri="{BB962C8B-B14F-4D97-AF65-F5344CB8AC3E}">
        <p14:creationId xmlns:p14="http://schemas.microsoft.com/office/powerpoint/2010/main" val="2069225693"/>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E6DA3AE-D1B2-674B-B30F-E3CE1F0ABF43}"/>
              </a:ext>
            </a:extLst>
          </p:cNvPr>
          <p:cNvSpPr>
            <a:spLocks noGrp="1"/>
          </p:cNvSpPr>
          <p:nvPr>
            <p:ph type="title"/>
          </p:nvPr>
        </p:nvSpPr>
        <p:spPr>
          <a:xfrm>
            <a:off x="0" y="-99392"/>
            <a:ext cx="121920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16CF8EA0-A254-1E45-B261-936F409FF24A}"/>
              </a:ext>
            </a:extLst>
          </p:cNvPr>
          <p:cNvSpPr>
            <a:spLocks noGrp="1"/>
          </p:cNvSpPr>
          <p:nvPr>
            <p:ph type="body" idx="1"/>
          </p:nvPr>
        </p:nvSpPr>
        <p:spPr>
          <a:xfrm>
            <a:off x="838200" y="1253331"/>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49132866-06AD-F446-8C34-C337BF2B8F1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7F1601-A915-1446-B00A-04C9CC538804}" type="datetime1">
              <a:rPr lang="pt-BR" smtClean="0"/>
              <a:t>04/05/2022</a:t>
            </a:fld>
            <a:endParaRPr lang="fr-FR"/>
          </a:p>
        </p:txBody>
      </p:sp>
      <p:sp>
        <p:nvSpPr>
          <p:cNvPr id="5" name="Espaço Reservado para Rodapé 4">
            <a:extLst>
              <a:ext uri="{FF2B5EF4-FFF2-40B4-BE49-F238E27FC236}">
                <a16:creationId xmlns:a16="http://schemas.microsoft.com/office/drawing/2014/main" id="{A6517BBE-8D15-0340-B4DD-E07A8829C97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fr-FR"/>
              <a:t>Física Experimental I</a:t>
            </a:r>
          </a:p>
        </p:txBody>
      </p:sp>
      <p:sp>
        <p:nvSpPr>
          <p:cNvPr id="6" name="Espaço Reservado para Número de Slide 5">
            <a:extLst>
              <a:ext uri="{FF2B5EF4-FFF2-40B4-BE49-F238E27FC236}">
                <a16:creationId xmlns:a16="http://schemas.microsoft.com/office/drawing/2014/main" id="{496CE643-02A6-8541-9F5B-1BE0A6301C1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DC0F6E-BE5E-46B8-A387-8FA93C3C9AF4}" type="slidenum">
              <a:rPr lang="fr-FR" smtClean="0"/>
              <a:pPr/>
              <a:t>‹nº›</a:t>
            </a:fld>
            <a:endParaRPr lang="fr-FR"/>
          </a:p>
        </p:txBody>
      </p:sp>
    </p:spTree>
    <p:extLst>
      <p:ext uri="{BB962C8B-B14F-4D97-AF65-F5344CB8AC3E}">
        <p14:creationId xmlns:p14="http://schemas.microsoft.com/office/powerpoint/2010/main" val="202117926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p:txStyles>
    <p:titleStyle>
      <a:lvl1pPr algn="ctr"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125"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975"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dropbox.com/s/c42rh9p6ttx7meo/Sugest%C3%B5esParaEstudantes.pdf?dl=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0" y="2681606"/>
            <a:ext cx="9144000" cy="1325563"/>
          </a:xfrm>
        </p:spPr>
        <p:txBody>
          <a:bodyPr/>
          <a:lstStyle/>
          <a:p>
            <a:r>
              <a:rPr lang="pt-BR" sz="3600" dirty="0">
                <a:solidFill>
                  <a:srgbClr val="C00000"/>
                </a:solidFill>
              </a:rPr>
              <a:t>Física Experimental </a:t>
            </a:r>
            <a:br>
              <a:rPr lang="pt-BR" sz="3600" dirty="0">
                <a:solidFill>
                  <a:srgbClr val="C00000"/>
                </a:solidFill>
              </a:rPr>
            </a:br>
            <a:fld id="{7FA2D39A-669D-FD49-BA86-A1B4494F82DC}" type="datetimeyyyy">
              <a:rPr lang="pt-BR" sz="3600">
                <a:solidFill>
                  <a:srgbClr val="C00000"/>
                </a:solidFill>
              </a:rPr>
              <a:pPr/>
              <a:t>2022</a:t>
            </a:fld>
            <a:r>
              <a:rPr lang="pt-BR" sz="3600" dirty="0">
                <a:solidFill>
                  <a:srgbClr val="C00000"/>
                </a:solidFill>
              </a:rPr>
              <a:t>/01</a:t>
            </a:r>
            <a:endParaRPr lang="pt-BR" dirty="0"/>
          </a:p>
        </p:txBody>
      </p:sp>
      <p:sp>
        <p:nvSpPr>
          <p:cNvPr id="3" name="Retângulo 2"/>
          <p:cNvSpPr/>
          <p:nvPr/>
        </p:nvSpPr>
        <p:spPr>
          <a:xfrm>
            <a:off x="6168008" y="4996142"/>
            <a:ext cx="5436096" cy="1200329"/>
          </a:xfrm>
          <a:prstGeom prst="rect">
            <a:avLst/>
          </a:prstGeom>
        </p:spPr>
        <p:txBody>
          <a:bodyPr wrap="square">
            <a:spAutoFit/>
          </a:bodyPr>
          <a:lstStyle/>
          <a:p>
            <a:pPr algn="r"/>
            <a:r>
              <a:rPr lang="pt-BR" dirty="0">
                <a:ea typeface="Calibri" panose="020F0502020204030204" pitchFamily="34" charset="0"/>
              </a:rPr>
              <a:t>Universidade Federal do Espírito Santo</a:t>
            </a:r>
          </a:p>
          <a:p>
            <a:pPr algn="r"/>
            <a:r>
              <a:rPr lang="pt-BR" dirty="0">
                <a:ea typeface="Calibri" panose="020F0502020204030204" pitchFamily="34" charset="0"/>
              </a:rPr>
              <a:t>Centro de Ciências Exatas - CCE</a:t>
            </a:r>
          </a:p>
          <a:p>
            <a:pPr algn="r"/>
            <a:r>
              <a:rPr lang="pt-BR" dirty="0">
                <a:ea typeface="Calibri" panose="020F0502020204030204" pitchFamily="34" charset="0"/>
              </a:rPr>
              <a:t>Departamento de Física - DFIS</a:t>
            </a:r>
          </a:p>
        </p:txBody>
      </p:sp>
      <p:pic>
        <p:nvPicPr>
          <p:cNvPr id="12" name="Picture 2" descr="Atendimento EARTE - UFES">
            <a:extLst>
              <a:ext uri="{FF2B5EF4-FFF2-40B4-BE49-F238E27FC236}">
                <a16:creationId xmlns:a16="http://schemas.microsoft.com/office/drawing/2014/main" id="{8BBBB33C-CD1C-1249-9E47-96E7BD866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206733"/>
            <a:ext cx="5486400" cy="148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Relatórios</a:t>
            </a:r>
          </a:p>
        </p:txBody>
      </p:sp>
      <p:sp>
        <p:nvSpPr>
          <p:cNvPr id="6" name="Espaço Reservado para Data 5"/>
          <p:cNvSpPr>
            <a:spLocks noGrp="1"/>
          </p:cNvSpPr>
          <p:nvPr>
            <p:ph type="dt" sz="half" idx="10"/>
          </p:nvPr>
        </p:nvSpPr>
        <p:spPr/>
        <p:txBody>
          <a:bodyPr/>
          <a:lstStyle/>
          <a:p>
            <a:fld id="{22482A10-2CE0-8C42-B7E7-3D678DCEB041}"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10</a:t>
            </a:fld>
            <a:endParaRPr lang="fr-FR"/>
          </a:p>
        </p:txBody>
      </p:sp>
      <p:sp>
        <p:nvSpPr>
          <p:cNvPr id="3" name="Espaço Reservado para Conteúdo 2"/>
          <p:cNvSpPr>
            <a:spLocks noGrp="1"/>
          </p:cNvSpPr>
          <p:nvPr>
            <p:ph sz="quarter" idx="4294967295"/>
          </p:nvPr>
        </p:nvSpPr>
        <p:spPr>
          <a:xfrm>
            <a:off x="623392" y="7579725"/>
            <a:ext cx="8496300" cy="5667375"/>
          </a:xfrm>
          <a:effectLst/>
        </p:spPr>
        <p:txBody>
          <a:bodyPr vert="horz" lIns="91440" tIns="45720" rIns="91440" bIns="45720" rtlCol="0">
            <a:noAutofit/>
          </a:bodyPr>
          <a:lstStyle/>
          <a:p>
            <a:pPr marL="542925" indent="-496888" algn="just">
              <a:lnSpc>
                <a:spcPct val="110000"/>
              </a:lnSpc>
              <a:spcBef>
                <a:spcPts val="1200"/>
              </a:spcBef>
              <a:buNone/>
            </a:pPr>
            <a:r>
              <a:rPr lang="pt-BR" sz="1700" b="1" i="1" dirty="0"/>
              <a:t>Análise de dados: </a:t>
            </a:r>
            <a:r>
              <a:rPr lang="pt-BR" sz="1700" dirty="0"/>
              <a:t>A forma mais adequada de apresentar dados, quando possível, é a forma gráfica. Ao apresentar um gráfico, o comportamento da grandeza deve ser descrito textualmente, antes de fazer uma análise com o modelo físico. Após a descrição do comportamento, o(a) autor(a) deve descrever como fez o ajuste dos dados e apresentar a equação (com os valores dos coeficientes e incertezas) do ajuste. </a:t>
            </a:r>
          </a:p>
        </p:txBody>
      </p:sp>
      <p:sp>
        <p:nvSpPr>
          <p:cNvPr id="9" name="Retângulo 8">
            <a:extLst>
              <a:ext uri="{FF2B5EF4-FFF2-40B4-BE49-F238E27FC236}">
                <a16:creationId xmlns:a16="http://schemas.microsoft.com/office/drawing/2014/main" id="{0BBA2CB0-9B5B-DABD-E58D-3F634A137B9E}"/>
              </a:ext>
            </a:extLst>
          </p:cNvPr>
          <p:cNvSpPr/>
          <p:nvPr/>
        </p:nvSpPr>
        <p:spPr>
          <a:xfrm>
            <a:off x="479376" y="481098"/>
            <a:ext cx="3102023" cy="469167"/>
          </a:xfrm>
          <a:prstGeom prst="rect">
            <a:avLst/>
          </a:prstGeom>
        </p:spPr>
        <p:txBody>
          <a:bodyPr wrap="square">
            <a:spAutoFit/>
          </a:bodyPr>
          <a:lstStyle/>
          <a:p>
            <a:pPr marL="46037" algn="just">
              <a:lnSpc>
                <a:spcPct val="110000"/>
              </a:lnSpc>
            </a:pPr>
            <a:r>
              <a:rPr lang="pt-BR" b="1" i="1" dirty="0">
                <a:solidFill>
                  <a:schemeClr val="accent6">
                    <a:lumMod val="75000"/>
                  </a:schemeClr>
                </a:solidFill>
              </a:rPr>
              <a:t>Resultados e discussão</a:t>
            </a:r>
          </a:p>
        </p:txBody>
      </p:sp>
      <p:sp>
        <p:nvSpPr>
          <p:cNvPr id="5" name="Retângulo 4">
            <a:extLst>
              <a:ext uri="{FF2B5EF4-FFF2-40B4-BE49-F238E27FC236}">
                <a16:creationId xmlns:a16="http://schemas.microsoft.com/office/drawing/2014/main" id="{65BCF84A-8F07-3F1B-0348-6DDA5BF935DA}"/>
              </a:ext>
            </a:extLst>
          </p:cNvPr>
          <p:cNvSpPr/>
          <p:nvPr/>
        </p:nvSpPr>
        <p:spPr>
          <a:xfrm>
            <a:off x="479376" y="929207"/>
            <a:ext cx="6096000" cy="496867"/>
          </a:xfrm>
          <a:prstGeom prst="rect">
            <a:avLst/>
          </a:prstGeom>
        </p:spPr>
        <p:txBody>
          <a:bodyPr>
            <a:spAutoFit/>
          </a:bodyPr>
          <a:lstStyle/>
          <a:p>
            <a:pPr marL="1511300" indent="-1465263" algn="just">
              <a:lnSpc>
                <a:spcPct val="120000"/>
              </a:lnSpc>
              <a:buNone/>
            </a:pPr>
            <a:r>
              <a:rPr lang="pt-BR" b="1" i="1" dirty="0"/>
              <a:t>Pode ser subdividida em </a:t>
            </a:r>
            <a:r>
              <a:rPr lang="pt-BR" b="1" i="1" dirty="0">
                <a:solidFill>
                  <a:srgbClr val="FF0000"/>
                </a:solidFill>
              </a:rPr>
              <a:t>3</a:t>
            </a:r>
            <a:r>
              <a:rPr lang="pt-BR" b="1" i="1" dirty="0"/>
              <a:t> partes, pelo menos.</a:t>
            </a:r>
          </a:p>
        </p:txBody>
      </p:sp>
      <p:sp>
        <p:nvSpPr>
          <p:cNvPr id="10" name="Retângulo 9">
            <a:extLst>
              <a:ext uri="{FF2B5EF4-FFF2-40B4-BE49-F238E27FC236}">
                <a16:creationId xmlns:a16="http://schemas.microsoft.com/office/drawing/2014/main" id="{DF219550-591E-5AE7-0A6B-4D1FB290EAA2}"/>
              </a:ext>
            </a:extLst>
          </p:cNvPr>
          <p:cNvSpPr/>
          <p:nvPr/>
        </p:nvSpPr>
        <p:spPr>
          <a:xfrm>
            <a:off x="479376" y="1524361"/>
            <a:ext cx="11233247" cy="2320700"/>
          </a:xfrm>
          <a:prstGeom prst="rect">
            <a:avLst/>
          </a:prstGeom>
        </p:spPr>
        <p:txBody>
          <a:bodyPr wrap="square">
            <a:spAutoFit/>
          </a:bodyPr>
          <a:lstStyle/>
          <a:p>
            <a:pPr marL="542925" indent="-496888" algn="just">
              <a:lnSpc>
                <a:spcPct val="110000"/>
              </a:lnSpc>
              <a:spcBef>
                <a:spcPts val="1200"/>
              </a:spcBef>
              <a:buNone/>
            </a:pPr>
            <a:r>
              <a:rPr lang="pt-BR" b="1" i="1" dirty="0">
                <a:solidFill>
                  <a:srgbClr val="FF0000"/>
                </a:solidFill>
              </a:rPr>
              <a:t>Dados experimentais: </a:t>
            </a:r>
          </a:p>
          <a:p>
            <a:pPr marL="14288" indent="31750" algn="just">
              <a:lnSpc>
                <a:spcPct val="110000"/>
              </a:lnSpc>
              <a:spcBef>
                <a:spcPts val="1200"/>
              </a:spcBef>
              <a:buNone/>
            </a:pPr>
            <a:r>
              <a:rPr lang="pt-BR" sz="2000" dirty="0"/>
              <a:t>O(A) autor(a) deve apresentar os dados todos originais obtidos (preferencialmente em forma de tabelas) com as devidas unidades das medidas. Dados considerados anômalos devem ser identificados e discutidos. As incertezas das medidas devem estar apresentadas, com um algarismo significativo. As tabelas devem ser numeradas em sequência e conter, NAS SUAS PARTES SUPERIORES (do lado de fora), títulos autoexplicativos.</a:t>
            </a:r>
            <a:endParaRPr lang="fr-FR" sz="2000" dirty="0"/>
          </a:p>
        </p:txBody>
      </p:sp>
      <p:sp>
        <p:nvSpPr>
          <p:cNvPr id="11" name="Retângulo 10">
            <a:extLst>
              <a:ext uri="{FF2B5EF4-FFF2-40B4-BE49-F238E27FC236}">
                <a16:creationId xmlns:a16="http://schemas.microsoft.com/office/drawing/2014/main" id="{F63AE3B8-16B4-57E6-89EE-8CDFFC373BB2}"/>
              </a:ext>
            </a:extLst>
          </p:cNvPr>
          <p:cNvSpPr/>
          <p:nvPr/>
        </p:nvSpPr>
        <p:spPr>
          <a:xfrm>
            <a:off x="479376" y="3937365"/>
            <a:ext cx="11233247" cy="2320700"/>
          </a:xfrm>
          <a:prstGeom prst="rect">
            <a:avLst/>
          </a:prstGeom>
        </p:spPr>
        <p:txBody>
          <a:bodyPr wrap="square">
            <a:spAutoFit/>
          </a:bodyPr>
          <a:lstStyle/>
          <a:p>
            <a:pPr marL="577850" indent="-531813" algn="just">
              <a:lnSpc>
                <a:spcPct val="110000"/>
              </a:lnSpc>
              <a:spcBef>
                <a:spcPts val="1200"/>
              </a:spcBef>
              <a:buNone/>
            </a:pPr>
            <a:r>
              <a:rPr lang="pt-BR" b="1" i="1" dirty="0">
                <a:solidFill>
                  <a:schemeClr val="accent2">
                    <a:lumMod val="75000"/>
                  </a:schemeClr>
                </a:solidFill>
              </a:rPr>
              <a:t>Cálculos: </a:t>
            </a:r>
          </a:p>
          <a:p>
            <a:pPr marL="14288" algn="just">
              <a:lnSpc>
                <a:spcPct val="110000"/>
              </a:lnSpc>
              <a:spcBef>
                <a:spcPts val="1200"/>
              </a:spcBef>
              <a:buNone/>
            </a:pPr>
            <a:r>
              <a:rPr lang="pt-BR" sz="2000" dirty="0"/>
              <a:t>Havendo cálculos similares, o(a) autor(a) apresenta um no corpo dos resultados e os demais no anexo. Os cálculos das incertezas</a:t>
            </a:r>
            <a:r>
              <a:rPr lang="pt-BR" sz="2000" b="1" dirty="0"/>
              <a:t>, </a:t>
            </a:r>
            <a:r>
              <a:rPr lang="pt-BR" sz="2000" dirty="0"/>
              <a:t>métodos de análise gráfica, etc., também devem constar no relatório, para permitir a conferência e recálculo, deixando claro o caminho seguido pelo(a) autor(a). Os resultados experimentais devem ser apresentados em notação científica (ordem de grandeza), com unidades no SI, e números apropriados de algarismos significativos.</a:t>
            </a:r>
            <a:endParaRPr lang="fr-FR" sz="2000" dirty="0"/>
          </a:p>
        </p:txBody>
      </p:sp>
    </p:spTree>
    <p:extLst>
      <p:ext uri="{BB962C8B-B14F-4D97-AF65-F5344CB8AC3E}">
        <p14:creationId xmlns:p14="http://schemas.microsoft.com/office/powerpoint/2010/main" val="494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Relatórios</a:t>
            </a:r>
          </a:p>
        </p:txBody>
      </p:sp>
      <p:sp>
        <p:nvSpPr>
          <p:cNvPr id="6" name="Espaço Reservado para Data 5"/>
          <p:cNvSpPr>
            <a:spLocks noGrp="1"/>
          </p:cNvSpPr>
          <p:nvPr>
            <p:ph type="dt" sz="half" idx="10"/>
          </p:nvPr>
        </p:nvSpPr>
        <p:spPr/>
        <p:txBody>
          <a:bodyPr/>
          <a:lstStyle/>
          <a:p>
            <a:fld id="{22482A10-2CE0-8C42-B7E7-3D678DCEB041}"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11</a:t>
            </a:fld>
            <a:endParaRPr lang="fr-FR"/>
          </a:p>
        </p:txBody>
      </p:sp>
      <p:sp>
        <p:nvSpPr>
          <p:cNvPr id="3" name="Espaço Reservado para Conteúdo 2"/>
          <p:cNvSpPr>
            <a:spLocks noGrp="1"/>
          </p:cNvSpPr>
          <p:nvPr>
            <p:ph sz="quarter" idx="4294967295"/>
          </p:nvPr>
        </p:nvSpPr>
        <p:spPr>
          <a:xfrm>
            <a:off x="479376" y="1639547"/>
            <a:ext cx="11233248" cy="2077486"/>
          </a:xfrm>
          <a:effectLst/>
        </p:spPr>
        <p:txBody>
          <a:bodyPr vert="horz" lIns="91440" tIns="45720" rIns="91440" bIns="45720" rtlCol="0">
            <a:noAutofit/>
          </a:bodyPr>
          <a:lstStyle/>
          <a:p>
            <a:pPr marL="542925" indent="-496888" algn="just">
              <a:lnSpc>
                <a:spcPct val="110000"/>
              </a:lnSpc>
              <a:spcBef>
                <a:spcPts val="1200"/>
              </a:spcBef>
              <a:buNone/>
            </a:pPr>
            <a:r>
              <a:rPr lang="pt-BR" sz="2400" b="1" i="1" dirty="0">
                <a:solidFill>
                  <a:schemeClr val="accent5">
                    <a:lumMod val="75000"/>
                  </a:schemeClr>
                </a:solidFill>
              </a:rPr>
              <a:t>Análise de dados:</a:t>
            </a:r>
          </a:p>
          <a:p>
            <a:pPr marL="14288" indent="0" algn="just">
              <a:lnSpc>
                <a:spcPct val="110000"/>
              </a:lnSpc>
              <a:spcBef>
                <a:spcPts val="1200"/>
              </a:spcBef>
              <a:buNone/>
            </a:pPr>
            <a:r>
              <a:rPr lang="pt-BR" sz="2000" dirty="0"/>
              <a:t>A forma mais adequada de apresentar dados, quando possível, é a forma gráfica. Ao apresentar um gráfico, o comportamento da grandeza deve ser descrito textualmente, antes de fazer uma análise com o modelo físico. Após a descrição do comportamento, o(a) autor(a) deve descrever como fez o ajuste dos dados e apresentar a equação (com os valores dos coeficientes e incertezas) do ajuste. </a:t>
            </a:r>
          </a:p>
        </p:txBody>
      </p:sp>
      <p:sp>
        <p:nvSpPr>
          <p:cNvPr id="9" name="Retângulo 8">
            <a:extLst>
              <a:ext uri="{FF2B5EF4-FFF2-40B4-BE49-F238E27FC236}">
                <a16:creationId xmlns:a16="http://schemas.microsoft.com/office/drawing/2014/main" id="{0BBA2CB0-9B5B-DABD-E58D-3F634A137B9E}"/>
              </a:ext>
            </a:extLst>
          </p:cNvPr>
          <p:cNvSpPr/>
          <p:nvPr/>
        </p:nvSpPr>
        <p:spPr>
          <a:xfrm>
            <a:off x="479376" y="481098"/>
            <a:ext cx="3102023" cy="469167"/>
          </a:xfrm>
          <a:prstGeom prst="rect">
            <a:avLst/>
          </a:prstGeom>
        </p:spPr>
        <p:txBody>
          <a:bodyPr wrap="square">
            <a:spAutoFit/>
          </a:bodyPr>
          <a:lstStyle/>
          <a:p>
            <a:pPr marL="46037" algn="just">
              <a:lnSpc>
                <a:spcPct val="110000"/>
              </a:lnSpc>
            </a:pPr>
            <a:r>
              <a:rPr lang="pt-BR" b="1" i="1" dirty="0">
                <a:solidFill>
                  <a:schemeClr val="accent6">
                    <a:lumMod val="75000"/>
                  </a:schemeClr>
                </a:solidFill>
              </a:rPr>
              <a:t>Resultados e discussão</a:t>
            </a:r>
          </a:p>
        </p:txBody>
      </p:sp>
      <p:sp>
        <p:nvSpPr>
          <p:cNvPr id="5" name="Retângulo 4">
            <a:extLst>
              <a:ext uri="{FF2B5EF4-FFF2-40B4-BE49-F238E27FC236}">
                <a16:creationId xmlns:a16="http://schemas.microsoft.com/office/drawing/2014/main" id="{65BCF84A-8F07-3F1B-0348-6DDA5BF935DA}"/>
              </a:ext>
            </a:extLst>
          </p:cNvPr>
          <p:cNvSpPr/>
          <p:nvPr/>
        </p:nvSpPr>
        <p:spPr>
          <a:xfrm>
            <a:off x="479376" y="929207"/>
            <a:ext cx="6096000" cy="496867"/>
          </a:xfrm>
          <a:prstGeom prst="rect">
            <a:avLst/>
          </a:prstGeom>
        </p:spPr>
        <p:txBody>
          <a:bodyPr>
            <a:spAutoFit/>
          </a:bodyPr>
          <a:lstStyle/>
          <a:p>
            <a:pPr marL="1511300" indent="-1465263" algn="just">
              <a:lnSpc>
                <a:spcPct val="120000"/>
              </a:lnSpc>
              <a:buNone/>
            </a:pPr>
            <a:r>
              <a:rPr lang="pt-BR" b="1" i="1" dirty="0"/>
              <a:t>Pode ser subdividida em </a:t>
            </a:r>
            <a:r>
              <a:rPr lang="pt-BR" b="1" i="1" dirty="0">
                <a:solidFill>
                  <a:srgbClr val="FF0000"/>
                </a:solidFill>
              </a:rPr>
              <a:t>3</a:t>
            </a:r>
            <a:r>
              <a:rPr lang="pt-BR" b="1" i="1" dirty="0"/>
              <a:t> partes, pelo menos.</a:t>
            </a:r>
          </a:p>
        </p:txBody>
      </p:sp>
      <p:sp>
        <p:nvSpPr>
          <p:cNvPr id="4" name="Retângulo 3">
            <a:extLst>
              <a:ext uri="{FF2B5EF4-FFF2-40B4-BE49-F238E27FC236}">
                <a16:creationId xmlns:a16="http://schemas.microsoft.com/office/drawing/2014/main" id="{9980A806-5D26-99AD-2B76-61C6194B62D9}"/>
              </a:ext>
            </a:extLst>
          </p:cNvPr>
          <p:cNvSpPr/>
          <p:nvPr/>
        </p:nvSpPr>
        <p:spPr>
          <a:xfrm>
            <a:off x="475642" y="3930506"/>
            <a:ext cx="11233248" cy="1498936"/>
          </a:xfrm>
          <a:prstGeom prst="rect">
            <a:avLst/>
          </a:prstGeom>
        </p:spPr>
        <p:txBody>
          <a:bodyPr wrap="square">
            <a:spAutoFit/>
          </a:bodyPr>
          <a:lstStyle/>
          <a:p>
            <a:pPr marL="14288" algn="just">
              <a:lnSpc>
                <a:spcPct val="110000"/>
              </a:lnSpc>
              <a:spcBef>
                <a:spcPts val="600"/>
              </a:spcBef>
              <a:buNone/>
            </a:pPr>
            <a:r>
              <a:rPr lang="pt-BR" sz="2000" dirty="0"/>
              <a:t>Por ser uma parte principal do relatório é preciso deixar clara a correspondência entre o comportamento dos dados experimentos e o modelo físico empregado no ajuste dos dados coletados.</a:t>
            </a:r>
          </a:p>
          <a:p>
            <a:pPr marL="14288" algn="just">
              <a:lnSpc>
                <a:spcPct val="110000"/>
              </a:lnSpc>
              <a:spcBef>
                <a:spcPts val="600"/>
              </a:spcBef>
              <a:buNone/>
            </a:pPr>
            <a:r>
              <a:rPr lang="pt-BR" sz="2000" dirty="0"/>
              <a:t>É nesta parte que do relatório que é possível comprovar ou não as hipóteses feitas na teoria (modelo físico proposto). Todas as informações reunidas nos passos anteriores são comparadas entre si e analisadas. </a:t>
            </a:r>
          </a:p>
        </p:txBody>
      </p:sp>
    </p:spTree>
    <p:extLst>
      <p:ext uri="{BB962C8B-B14F-4D97-AF65-F5344CB8AC3E}">
        <p14:creationId xmlns:p14="http://schemas.microsoft.com/office/powerpoint/2010/main" val="28567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Relatórios</a:t>
            </a:r>
          </a:p>
        </p:txBody>
      </p:sp>
      <p:sp>
        <p:nvSpPr>
          <p:cNvPr id="6" name="Espaço Reservado para Data 5"/>
          <p:cNvSpPr>
            <a:spLocks noGrp="1"/>
          </p:cNvSpPr>
          <p:nvPr>
            <p:ph type="dt" sz="half" idx="10"/>
          </p:nvPr>
        </p:nvSpPr>
        <p:spPr/>
        <p:txBody>
          <a:bodyPr/>
          <a:lstStyle/>
          <a:p>
            <a:fld id="{22482A10-2CE0-8C42-B7E7-3D678DCEB041}"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12</a:t>
            </a:fld>
            <a:endParaRPr lang="fr-FR"/>
          </a:p>
        </p:txBody>
      </p:sp>
      <p:sp>
        <p:nvSpPr>
          <p:cNvPr id="3" name="Espaço Reservado para Conteúdo 2"/>
          <p:cNvSpPr>
            <a:spLocks noGrp="1"/>
          </p:cNvSpPr>
          <p:nvPr>
            <p:ph sz="quarter" idx="4294967295"/>
          </p:nvPr>
        </p:nvSpPr>
        <p:spPr>
          <a:xfrm>
            <a:off x="479376" y="1639547"/>
            <a:ext cx="11233248" cy="2077486"/>
          </a:xfrm>
          <a:effectLst/>
        </p:spPr>
        <p:txBody>
          <a:bodyPr vert="horz" lIns="91440" tIns="45720" rIns="91440" bIns="45720" rtlCol="0">
            <a:noAutofit/>
          </a:bodyPr>
          <a:lstStyle/>
          <a:p>
            <a:pPr marL="542925" indent="-496888" algn="just">
              <a:lnSpc>
                <a:spcPct val="110000"/>
              </a:lnSpc>
              <a:spcBef>
                <a:spcPts val="1200"/>
              </a:spcBef>
              <a:buNone/>
            </a:pPr>
            <a:r>
              <a:rPr lang="pt-BR" sz="2400" b="1" i="1" dirty="0">
                <a:solidFill>
                  <a:schemeClr val="accent5">
                    <a:lumMod val="75000"/>
                  </a:schemeClr>
                </a:solidFill>
              </a:rPr>
              <a:t>Análise de dados:</a:t>
            </a:r>
          </a:p>
        </p:txBody>
      </p:sp>
      <p:sp>
        <p:nvSpPr>
          <p:cNvPr id="9" name="Retângulo 8">
            <a:extLst>
              <a:ext uri="{FF2B5EF4-FFF2-40B4-BE49-F238E27FC236}">
                <a16:creationId xmlns:a16="http://schemas.microsoft.com/office/drawing/2014/main" id="{0BBA2CB0-9B5B-DABD-E58D-3F634A137B9E}"/>
              </a:ext>
            </a:extLst>
          </p:cNvPr>
          <p:cNvSpPr/>
          <p:nvPr/>
        </p:nvSpPr>
        <p:spPr>
          <a:xfrm>
            <a:off x="479376" y="481098"/>
            <a:ext cx="3102023" cy="469167"/>
          </a:xfrm>
          <a:prstGeom prst="rect">
            <a:avLst/>
          </a:prstGeom>
        </p:spPr>
        <p:txBody>
          <a:bodyPr wrap="square">
            <a:spAutoFit/>
          </a:bodyPr>
          <a:lstStyle/>
          <a:p>
            <a:pPr marL="46037" algn="just">
              <a:lnSpc>
                <a:spcPct val="110000"/>
              </a:lnSpc>
            </a:pPr>
            <a:r>
              <a:rPr lang="pt-BR" b="1" i="1" dirty="0">
                <a:solidFill>
                  <a:schemeClr val="accent6">
                    <a:lumMod val="75000"/>
                  </a:schemeClr>
                </a:solidFill>
              </a:rPr>
              <a:t>Resultados e discussão</a:t>
            </a:r>
          </a:p>
        </p:txBody>
      </p:sp>
      <p:sp>
        <p:nvSpPr>
          <p:cNvPr id="5" name="Retângulo 4">
            <a:extLst>
              <a:ext uri="{FF2B5EF4-FFF2-40B4-BE49-F238E27FC236}">
                <a16:creationId xmlns:a16="http://schemas.microsoft.com/office/drawing/2014/main" id="{65BCF84A-8F07-3F1B-0348-6DDA5BF935DA}"/>
              </a:ext>
            </a:extLst>
          </p:cNvPr>
          <p:cNvSpPr/>
          <p:nvPr/>
        </p:nvSpPr>
        <p:spPr>
          <a:xfrm>
            <a:off x="479376" y="929207"/>
            <a:ext cx="6096000" cy="496867"/>
          </a:xfrm>
          <a:prstGeom prst="rect">
            <a:avLst/>
          </a:prstGeom>
        </p:spPr>
        <p:txBody>
          <a:bodyPr>
            <a:spAutoFit/>
          </a:bodyPr>
          <a:lstStyle/>
          <a:p>
            <a:pPr marL="1511300" indent="-1465263" algn="just">
              <a:lnSpc>
                <a:spcPct val="120000"/>
              </a:lnSpc>
              <a:buNone/>
            </a:pPr>
            <a:r>
              <a:rPr lang="pt-BR" b="1" i="1" dirty="0"/>
              <a:t>Pode ser subdividida em </a:t>
            </a:r>
            <a:r>
              <a:rPr lang="pt-BR" b="1" i="1" dirty="0">
                <a:solidFill>
                  <a:srgbClr val="FF0000"/>
                </a:solidFill>
              </a:rPr>
              <a:t>3</a:t>
            </a:r>
            <a:r>
              <a:rPr lang="pt-BR" b="1" i="1" dirty="0"/>
              <a:t> partes, pelo menos.</a:t>
            </a:r>
          </a:p>
        </p:txBody>
      </p:sp>
      <mc:AlternateContent xmlns:mc="http://schemas.openxmlformats.org/markup-compatibility/2006">
        <mc:Choice xmlns:a14="http://schemas.microsoft.com/office/drawing/2010/main" Requires="a14">
          <p:sp>
            <p:nvSpPr>
              <p:cNvPr id="4" name="Retângulo 3">
                <a:extLst>
                  <a:ext uri="{FF2B5EF4-FFF2-40B4-BE49-F238E27FC236}">
                    <a16:creationId xmlns:a16="http://schemas.microsoft.com/office/drawing/2014/main" id="{9980A806-5D26-99AD-2B76-61C6194B62D9}"/>
                  </a:ext>
                </a:extLst>
              </p:cNvPr>
              <p:cNvSpPr/>
              <p:nvPr/>
            </p:nvSpPr>
            <p:spPr>
              <a:xfrm>
                <a:off x="479376" y="2132856"/>
                <a:ext cx="11233248" cy="3838038"/>
              </a:xfrm>
              <a:prstGeom prst="rect">
                <a:avLst/>
              </a:prstGeom>
            </p:spPr>
            <p:txBody>
              <a:bodyPr wrap="square">
                <a:spAutoFit/>
              </a:bodyPr>
              <a:lstStyle/>
              <a:p>
                <a:pPr marL="14288" algn="just">
                  <a:lnSpc>
                    <a:spcPct val="110000"/>
                  </a:lnSpc>
                  <a:spcBef>
                    <a:spcPts val="600"/>
                  </a:spcBef>
                  <a:buNone/>
                </a:pPr>
                <a:r>
                  <a:rPr lang="pt-BR" sz="2000" dirty="0"/>
                  <a:t>No caso de haver diferenças entre os valores esperados [exemplo, valores padronizados da grandeza - </a:t>
                </a:r>
                <a14:m>
                  <m:oMath xmlns:m="http://schemas.openxmlformats.org/officeDocument/2006/math">
                    <m:r>
                      <a:rPr lang="pt-BR" sz="2000" i="1" dirty="0">
                        <a:solidFill>
                          <a:srgbClr val="FF0000"/>
                        </a:solidFill>
                        <a:latin typeface="Cambria Math" panose="02040503050406030204" pitchFamily="18" charset="0"/>
                      </a:rPr>
                      <m:t>𝑔</m:t>
                    </m:r>
                    <m:r>
                      <a:rPr lang="pt-BR" sz="2000" i="1" dirty="0">
                        <a:solidFill>
                          <a:srgbClr val="FF0000"/>
                        </a:solidFill>
                        <a:latin typeface="Cambria Math" panose="02040503050406030204" pitchFamily="18" charset="0"/>
                      </a:rPr>
                      <m:t> = (9,79±0,01) </m:t>
                    </m:r>
                    <m:r>
                      <a:rPr lang="pt-BR" sz="2000" i="1" dirty="0">
                        <a:solidFill>
                          <a:srgbClr val="FF0000"/>
                        </a:solidFill>
                        <a:latin typeface="Cambria Math" panose="02040503050406030204" pitchFamily="18" charset="0"/>
                      </a:rPr>
                      <m:t>𝑚</m:t>
                    </m:r>
                    <m:r>
                      <a:rPr lang="pt-BR" sz="2000" i="1" dirty="0">
                        <a:solidFill>
                          <a:srgbClr val="FF0000"/>
                        </a:solidFill>
                        <a:latin typeface="Cambria Math" panose="02040503050406030204" pitchFamily="18" charset="0"/>
                      </a:rPr>
                      <m:t>/</m:t>
                    </m:r>
                    <m:r>
                      <a:rPr lang="pt-BR" sz="2000" i="1" dirty="0">
                        <a:solidFill>
                          <a:srgbClr val="FF0000"/>
                        </a:solidFill>
                        <a:latin typeface="Cambria Math" panose="02040503050406030204" pitchFamily="18" charset="0"/>
                      </a:rPr>
                      <m:t>𝑠</m:t>
                    </m:r>
                    <m:r>
                      <a:rPr lang="pt-BR" sz="2000" i="1" baseline="30000" dirty="0">
                        <a:solidFill>
                          <a:srgbClr val="FF0000"/>
                        </a:solidFill>
                        <a:latin typeface="Cambria Math" panose="02040503050406030204" pitchFamily="18" charset="0"/>
                      </a:rPr>
                      <m:t>2</m:t>
                    </m:r>
                  </m:oMath>
                </a14:m>
                <a:r>
                  <a:rPr lang="pt-BR" sz="2000" dirty="0"/>
                  <a:t>] e os obtidos no experimento, as análises devem ser feitas usando o conceito de desvio relativo (em porcentagem) para dar uma noção do desvio do valor obtido relativo ao valor padrão da grandeza. </a:t>
                </a:r>
              </a:p>
              <a:p>
                <a:pPr marL="11113" indent="0" algn="just">
                  <a:lnSpc>
                    <a:spcPct val="110000"/>
                  </a:lnSpc>
                  <a:spcBef>
                    <a:spcPts val="600"/>
                  </a:spcBef>
                  <a:buNone/>
                </a:pPr>
                <a:r>
                  <a:rPr lang="pt-BR" sz="2000" dirty="0"/>
                  <a:t>O(A) autor(a) pode então estabelecer uma margem de erro aceitável, comentado as possíveis fontes de erro e limitações do equipamento de medida usado.</a:t>
                </a:r>
              </a:p>
              <a:p>
                <a:pPr marL="712788" indent="-701675" algn="just">
                  <a:lnSpc>
                    <a:spcPct val="110000"/>
                  </a:lnSpc>
                  <a:spcBef>
                    <a:spcPts val="1200"/>
                  </a:spcBef>
                  <a:buNone/>
                </a:pPr>
                <a:r>
                  <a:rPr lang="pt-BR" sz="2000" b="1" i="1" dirty="0">
                    <a:solidFill>
                      <a:srgbClr val="0000FF"/>
                    </a:solidFill>
                  </a:rPr>
                  <a:t>OBS 1:</a:t>
                </a:r>
                <a:r>
                  <a:rPr lang="pt-BR" sz="2000" b="1" i="1" dirty="0"/>
                  <a:t> </a:t>
                </a:r>
                <a:r>
                  <a:rPr lang="pt-BR" sz="2000" dirty="0"/>
                  <a:t>As figuras devem ser apresentadas com numeração crescente e devem ser chamadas no texto para que haja uma correlação entre a escrito e a figura.</a:t>
                </a:r>
              </a:p>
              <a:p>
                <a:pPr marL="712788" indent="-666750" algn="just">
                  <a:lnSpc>
                    <a:spcPct val="110000"/>
                  </a:lnSpc>
                  <a:spcBef>
                    <a:spcPts val="1200"/>
                  </a:spcBef>
                  <a:buNone/>
                </a:pPr>
                <a:r>
                  <a:rPr lang="pt-BR" sz="2000" b="1" i="1" dirty="0">
                    <a:solidFill>
                      <a:srgbClr val="0000FF"/>
                    </a:solidFill>
                  </a:rPr>
                  <a:t>OBS 2:</a:t>
                </a:r>
                <a:r>
                  <a:rPr lang="pt-BR" sz="2000" i="1" dirty="0"/>
                  <a:t> </a:t>
                </a:r>
                <a:r>
                  <a:rPr lang="pt-BR" sz="2000" dirty="0"/>
                  <a:t>Diferentemente das tabelas, os títulos das figuras devem ser autoexplicativos também, mas devem ser apresentadas nas partes inferiores das figuras.</a:t>
                </a:r>
              </a:p>
            </p:txBody>
          </p:sp>
        </mc:Choice>
        <mc:Fallback>
          <p:sp>
            <p:nvSpPr>
              <p:cNvPr id="4" name="Retângulo 3">
                <a:extLst>
                  <a:ext uri="{FF2B5EF4-FFF2-40B4-BE49-F238E27FC236}">
                    <a16:creationId xmlns:a16="http://schemas.microsoft.com/office/drawing/2014/main" id="{9980A806-5D26-99AD-2B76-61C6194B62D9}"/>
                  </a:ext>
                </a:extLst>
              </p:cNvPr>
              <p:cNvSpPr>
                <a:spLocks noRot="1" noChangeAspect="1" noMove="1" noResize="1" noEditPoints="1" noAdjustHandles="1" noChangeArrowheads="1" noChangeShapeType="1" noTextEdit="1"/>
              </p:cNvSpPr>
              <p:nvPr/>
            </p:nvSpPr>
            <p:spPr>
              <a:xfrm>
                <a:off x="479376" y="2132856"/>
                <a:ext cx="11233248" cy="3838038"/>
              </a:xfrm>
              <a:prstGeom prst="rect">
                <a:avLst/>
              </a:prstGeom>
              <a:blipFill>
                <a:blip r:embed="rId2"/>
                <a:stretch>
                  <a:fillRect l="-451" t="-662" r="-564" b="-1987"/>
                </a:stretch>
              </a:blipFill>
            </p:spPr>
            <p:txBody>
              <a:bodyPr/>
              <a:lstStyle/>
              <a:p>
                <a:r>
                  <a:rPr lang="pt-BR">
                    <a:noFill/>
                  </a:rPr>
                  <a:t> </a:t>
                </a:r>
              </a:p>
            </p:txBody>
          </p:sp>
        </mc:Fallback>
      </mc:AlternateContent>
    </p:spTree>
    <p:extLst>
      <p:ext uri="{BB962C8B-B14F-4D97-AF65-F5344CB8AC3E}">
        <p14:creationId xmlns:p14="http://schemas.microsoft.com/office/powerpoint/2010/main" val="166561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Relatórios</a:t>
            </a:r>
            <a:endParaRPr lang="pt-BR" dirty="0"/>
          </a:p>
        </p:txBody>
      </p:sp>
      <p:sp>
        <p:nvSpPr>
          <p:cNvPr id="6" name="Espaço Reservado para Data 5"/>
          <p:cNvSpPr>
            <a:spLocks noGrp="1"/>
          </p:cNvSpPr>
          <p:nvPr>
            <p:ph type="dt" sz="half" idx="10"/>
          </p:nvPr>
        </p:nvSpPr>
        <p:spPr/>
        <p:txBody>
          <a:bodyPr/>
          <a:lstStyle/>
          <a:p>
            <a:fld id="{FC546619-8040-D54B-BEB9-D45019FA522B}"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13</a:t>
            </a:fld>
            <a:endParaRPr lang="fr-FR"/>
          </a:p>
        </p:txBody>
      </p:sp>
      <p:sp>
        <p:nvSpPr>
          <p:cNvPr id="3" name="Espaço Reservado para Conteúdo 2"/>
          <p:cNvSpPr>
            <a:spLocks noGrp="1"/>
          </p:cNvSpPr>
          <p:nvPr>
            <p:ph sz="quarter" idx="4294967295"/>
          </p:nvPr>
        </p:nvSpPr>
        <p:spPr>
          <a:xfrm>
            <a:off x="506813" y="5544364"/>
            <a:ext cx="11220256" cy="720080"/>
          </a:xfrm>
        </p:spPr>
        <p:txBody>
          <a:bodyPr>
            <a:noAutofit/>
          </a:bodyPr>
          <a:lstStyle/>
          <a:p>
            <a:pPr marL="0" indent="42863" algn="just">
              <a:lnSpc>
                <a:spcPct val="120000"/>
              </a:lnSpc>
              <a:spcBef>
                <a:spcPts val="0"/>
              </a:spcBef>
              <a:buNone/>
            </a:pPr>
            <a:r>
              <a:rPr lang="pt-BR" sz="2000" dirty="0"/>
              <a:t>Nos anexos, o(a) autor(a) deve apresentar elementos complementares ao relatório, como, por exemplo, os cálculos intermediários, cálculos repetidos, etc. </a:t>
            </a:r>
          </a:p>
        </p:txBody>
      </p:sp>
      <p:sp>
        <p:nvSpPr>
          <p:cNvPr id="9" name="Retângulo 8">
            <a:extLst>
              <a:ext uri="{FF2B5EF4-FFF2-40B4-BE49-F238E27FC236}">
                <a16:creationId xmlns:a16="http://schemas.microsoft.com/office/drawing/2014/main" id="{692F5ECB-108E-67EA-5947-D42BAB067A41}"/>
              </a:ext>
            </a:extLst>
          </p:cNvPr>
          <p:cNvSpPr/>
          <p:nvPr/>
        </p:nvSpPr>
        <p:spPr>
          <a:xfrm>
            <a:off x="479376" y="481098"/>
            <a:ext cx="3102023" cy="469167"/>
          </a:xfrm>
          <a:prstGeom prst="rect">
            <a:avLst/>
          </a:prstGeom>
        </p:spPr>
        <p:txBody>
          <a:bodyPr wrap="square">
            <a:spAutoFit/>
          </a:bodyPr>
          <a:lstStyle/>
          <a:p>
            <a:pPr marL="46037" algn="just">
              <a:lnSpc>
                <a:spcPct val="110000"/>
              </a:lnSpc>
            </a:pPr>
            <a:r>
              <a:rPr lang="pt-BR" b="1" i="1" dirty="0">
                <a:solidFill>
                  <a:schemeClr val="accent6">
                    <a:lumMod val="50000"/>
                  </a:schemeClr>
                </a:solidFill>
              </a:rPr>
              <a:t>Conclusões</a:t>
            </a:r>
          </a:p>
        </p:txBody>
      </p:sp>
      <p:sp>
        <p:nvSpPr>
          <p:cNvPr id="5" name="Retângulo 4">
            <a:extLst>
              <a:ext uri="{FF2B5EF4-FFF2-40B4-BE49-F238E27FC236}">
                <a16:creationId xmlns:a16="http://schemas.microsoft.com/office/drawing/2014/main" id="{999E16FB-8559-D8C6-472B-60EFFD7A8726}"/>
              </a:ext>
            </a:extLst>
          </p:cNvPr>
          <p:cNvSpPr/>
          <p:nvPr/>
        </p:nvSpPr>
        <p:spPr>
          <a:xfrm>
            <a:off x="546408" y="878692"/>
            <a:ext cx="11166215" cy="1906740"/>
          </a:xfrm>
          <a:prstGeom prst="rect">
            <a:avLst/>
          </a:prstGeom>
        </p:spPr>
        <p:txBody>
          <a:bodyPr wrap="square">
            <a:spAutoFit/>
          </a:bodyPr>
          <a:lstStyle/>
          <a:p>
            <a:pPr marL="14288" algn="just">
              <a:lnSpc>
                <a:spcPct val="120000"/>
              </a:lnSpc>
              <a:buNone/>
            </a:pPr>
            <a:r>
              <a:rPr lang="pt-BR" sz="2000" dirty="0"/>
              <a:t>É a parte do texto que descreve o que se buscou demonstrar, como se demonstrou e os valores obtidos. Em resumo, a conclusão corresponde a um resumo ampliado dos principais resultados da experiência e sintetiza os resultados que conduziram à comprovação ou rejeição da hipótese de estudo. Aqui deve ser explicitado se o objetivo(</a:t>
            </a:r>
            <a:r>
              <a:rPr lang="pt-BR" sz="2000" dirty="0" err="1"/>
              <a:t>s</a:t>
            </a:r>
            <a:r>
              <a:rPr lang="pt-BR" sz="2000" dirty="0"/>
              <a:t>) foi atingido, utilizando preferencialmente critérios quantitativos. Também deve indicar os aspectos que mereceriam mais estudo e aprofundamento.</a:t>
            </a:r>
          </a:p>
        </p:txBody>
      </p:sp>
      <p:sp>
        <p:nvSpPr>
          <p:cNvPr id="10" name="Retângulo 9">
            <a:extLst>
              <a:ext uri="{FF2B5EF4-FFF2-40B4-BE49-F238E27FC236}">
                <a16:creationId xmlns:a16="http://schemas.microsoft.com/office/drawing/2014/main" id="{E84ED04F-99DF-8934-2949-7E6D3F8039A4}"/>
              </a:ext>
            </a:extLst>
          </p:cNvPr>
          <p:cNvSpPr/>
          <p:nvPr/>
        </p:nvSpPr>
        <p:spPr>
          <a:xfrm>
            <a:off x="484742" y="2867989"/>
            <a:ext cx="3553858" cy="469167"/>
          </a:xfrm>
          <a:prstGeom prst="rect">
            <a:avLst/>
          </a:prstGeom>
        </p:spPr>
        <p:txBody>
          <a:bodyPr wrap="none">
            <a:spAutoFit/>
          </a:bodyPr>
          <a:lstStyle/>
          <a:p>
            <a:pPr marL="46037" algn="just">
              <a:lnSpc>
                <a:spcPct val="110000"/>
              </a:lnSpc>
            </a:pPr>
            <a:r>
              <a:rPr lang="pt-BR" b="1" i="1" dirty="0">
                <a:solidFill>
                  <a:srgbClr val="00B050"/>
                </a:solidFill>
              </a:rPr>
              <a:t>Referências bibliográficas</a:t>
            </a:r>
          </a:p>
        </p:txBody>
      </p:sp>
      <p:sp>
        <p:nvSpPr>
          <p:cNvPr id="11" name="Retângulo 10">
            <a:extLst>
              <a:ext uri="{FF2B5EF4-FFF2-40B4-BE49-F238E27FC236}">
                <a16:creationId xmlns:a16="http://schemas.microsoft.com/office/drawing/2014/main" id="{70844AC3-6D10-9CD6-E405-6E0B65C4BF4A}"/>
              </a:ext>
            </a:extLst>
          </p:cNvPr>
          <p:cNvSpPr/>
          <p:nvPr/>
        </p:nvSpPr>
        <p:spPr>
          <a:xfrm>
            <a:off x="487002" y="3266449"/>
            <a:ext cx="11220256" cy="1906740"/>
          </a:xfrm>
          <a:prstGeom prst="rect">
            <a:avLst/>
          </a:prstGeom>
        </p:spPr>
        <p:txBody>
          <a:bodyPr wrap="square">
            <a:spAutoFit/>
          </a:bodyPr>
          <a:lstStyle/>
          <a:p>
            <a:pPr algn="just">
              <a:lnSpc>
                <a:spcPct val="120000"/>
              </a:lnSpc>
              <a:buNone/>
            </a:pPr>
            <a:r>
              <a:rPr lang="pt-BR" sz="2000" dirty="0"/>
              <a:t>As referências bibliográficas são aquelas fontes confiáveis, que passaram por verificação de especialistas (livros, artigos, teses, </a:t>
            </a:r>
            <a:r>
              <a:rPr lang="pt-BR" sz="2000" dirty="0" err="1"/>
              <a:t>etc</a:t>
            </a:r>
            <a:r>
              <a:rPr lang="pt-BR" sz="2000" dirty="0"/>
              <a:t>) e que servem para dar embasamento teórico ao modelo físico que o(a) autor(a) busca testar. Elas devem ser enumeradas em ordem crescente ao longo do texto. Após definida uma vez,  deve ser usada ao longo do texto sem problemas, bastando chamar o número ao qual cada uma corresponde (pode aparecer mais de uma vez).</a:t>
            </a:r>
          </a:p>
        </p:txBody>
      </p:sp>
      <p:sp>
        <p:nvSpPr>
          <p:cNvPr id="12" name="Retângulo 11">
            <a:extLst>
              <a:ext uri="{FF2B5EF4-FFF2-40B4-BE49-F238E27FC236}">
                <a16:creationId xmlns:a16="http://schemas.microsoft.com/office/drawing/2014/main" id="{EA08388D-62F7-AE83-72E1-F5F0487B4067}"/>
              </a:ext>
            </a:extLst>
          </p:cNvPr>
          <p:cNvSpPr/>
          <p:nvPr/>
        </p:nvSpPr>
        <p:spPr>
          <a:xfrm>
            <a:off x="477356" y="5119416"/>
            <a:ext cx="1248740" cy="469167"/>
          </a:xfrm>
          <a:prstGeom prst="rect">
            <a:avLst/>
          </a:prstGeom>
        </p:spPr>
        <p:txBody>
          <a:bodyPr wrap="none">
            <a:spAutoFit/>
          </a:bodyPr>
          <a:lstStyle/>
          <a:p>
            <a:pPr marL="46037" algn="just">
              <a:lnSpc>
                <a:spcPct val="110000"/>
              </a:lnSpc>
            </a:pPr>
            <a:r>
              <a:rPr lang="pt-BR" b="1" i="1" dirty="0">
                <a:solidFill>
                  <a:srgbClr val="BE6C22"/>
                </a:solidFill>
              </a:rPr>
              <a:t>Anexos </a:t>
            </a:r>
            <a:endParaRPr lang="pt-BR" dirty="0">
              <a:solidFill>
                <a:srgbClr val="BE6C22"/>
              </a:solidFill>
            </a:endParaRPr>
          </a:p>
        </p:txBody>
      </p:sp>
    </p:spTree>
    <p:extLst>
      <p:ext uri="{BB962C8B-B14F-4D97-AF65-F5344CB8AC3E}">
        <p14:creationId xmlns:p14="http://schemas.microsoft.com/office/powerpoint/2010/main" val="231329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Relatórios</a:t>
            </a:r>
            <a:endParaRPr lang="pt-BR" dirty="0"/>
          </a:p>
        </p:txBody>
      </p:sp>
      <p:sp>
        <p:nvSpPr>
          <p:cNvPr id="6" name="Espaço Reservado para Data 5"/>
          <p:cNvSpPr>
            <a:spLocks noGrp="1"/>
          </p:cNvSpPr>
          <p:nvPr>
            <p:ph type="dt" sz="half" idx="10"/>
          </p:nvPr>
        </p:nvSpPr>
        <p:spPr/>
        <p:txBody>
          <a:bodyPr/>
          <a:lstStyle/>
          <a:p>
            <a:fld id="{FC546619-8040-D54B-BEB9-D45019FA522B}"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14</a:t>
            </a:fld>
            <a:endParaRPr lang="fr-FR"/>
          </a:p>
        </p:txBody>
      </p:sp>
      <p:sp>
        <p:nvSpPr>
          <p:cNvPr id="4" name="Retângulo 3"/>
          <p:cNvSpPr/>
          <p:nvPr/>
        </p:nvSpPr>
        <p:spPr>
          <a:xfrm>
            <a:off x="533400" y="1231061"/>
            <a:ext cx="11179224" cy="2246769"/>
          </a:xfrm>
          <a:prstGeom prst="rect">
            <a:avLst/>
          </a:prstGeom>
        </p:spPr>
        <p:txBody>
          <a:bodyPr wrap="square">
            <a:spAutoFit/>
          </a:bodyPr>
          <a:lstStyle/>
          <a:p>
            <a:pPr algn="just"/>
            <a:r>
              <a:rPr lang="pt-BR" sz="2000" dirty="0"/>
              <a:t>           </a:t>
            </a:r>
            <a:r>
              <a:rPr lang="pt-BR" sz="2000" b="1" dirty="0">
                <a:solidFill>
                  <a:srgbClr val="FF0000"/>
                </a:solidFill>
              </a:rPr>
              <a:t>Segundo o Prof. Alberto Passo Guimarães </a:t>
            </a:r>
            <a:r>
              <a:rPr lang="pt-BR" sz="2000" dirty="0"/>
              <a:t>[2]:</a:t>
            </a:r>
          </a:p>
          <a:p>
            <a:pPr algn="just"/>
            <a:endParaRPr lang="pt-BR" sz="2000" dirty="0"/>
          </a:p>
          <a:p>
            <a:pPr marL="285750" indent="-285750" algn="just">
              <a:spcBef>
                <a:spcPts val="0"/>
              </a:spcBef>
              <a:buFont typeface="Wingdings" panose="05000000000000000000" pitchFamily="2" charset="2"/>
              <a:buChar char="Ø"/>
            </a:pPr>
            <a:r>
              <a:rPr lang="pt-BR" sz="2000" dirty="0"/>
              <a:t>É  recomendável que, uma vez definidos os tópicos, se inicie a redação pela seção de Conclusões, pois é mais difícil para quem inicia a redação ter uma visão clara do conjunto, e o esforço dispendido na redação de uma primeira versão das Conclusões se justifica, pelo ganho resultante, que é principalmente formar uma melhor visão do todo.</a:t>
            </a:r>
          </a:p>
          <a:p>
            <a:pPr marL="285750" indent="-285750" algn="just">
              <a:buFont typeface="Wingdings" panose="05000000000000000000" pitchFamily="2" charset="2"/>
              <a:buChar char="Ø"/>
            </a:pPr>
            <a:endParaRPr lang="pt-BR" sz="2000" dirty="0"/>
          </a:p>
        </p:txBody>
      </p:sp>
      <p:sp>
        <p:nvSpPr>
          <p:cNvPr id="5" name="Retângulo 4"/>
          <p:cNvSpPr/>
          <p:nvPr/>
        </p:nvSpPr>
        <p:spPr>
          <a:xfrm>
            <a:off x="506388" y="3196677"/>
            <a:ext cx="11233248" cy="3014736"/>
          </a:xfrm>
          <a:prstGeom prst="rect">
            <a:avLst/>
          </a:prstGeom>
        </p:spPr>
        <p:txBody>
          <a:bodyPr wrap="square">
            <a:spAutoFit/>
          </a:bodyPr>
          <a:lstStyle/>
          <a:p>
            <a:pPr marL="285750" indent="-285750">
              <a:lnSpc>
                <a:spcPct val="120000"/>
              </a:lnSpc>
              <a:buFont typeface="Wingdings" panose="05000000000000000000" pitchFamily="2" charset="2"/>
              <a:buChar char="Ø"/>
            </a:pPr>
            <a:r>
              <a:rPr lang="pt-BR" sz="2000" dirty="0"/>
              <a:t>Ao terminar a redação de todos os itens do trabalho, escreva o Resumo e o Título do trabalho. </a:t>
            </a:r>
          </a:p>
          <a:p>
            <a:pPr marL="285750" indent="-285750">
              <a:lnSpc>
                <a:spcPct val="120000"/>
              </a:lnSpc>
              <a:buFont typeface="Wingdings" panose="05000000000000000000" pitchFamily="2" charset="2"/>
              <a:buChar char="Ø"/>
            </a:pPr>
            <a:r>
              <a:rPr lang="pt-BR" sz="2000" dirty="0"/>
              <a:t>A parte mais lida de qualquer publicação, naturalmente, é o seu título; em seguida, vem o seu Resumo, para o qual se voltam as pessoas que identificam no título algo do seu interesse. </a:t>
            </a:r>
          </a:p>
          <a:p>
            <a:pPr marL="285750" indent="-285750">
              <a:lnSpc>
                <a:spcPct val="120000"/>
              </a:lnSpc>
              <a:buFont typeface="Wingdings" panose="05000000000000000000" pitchFamily="2" charset="2"/>
              <a:buChar char="Ø"/>
            </a:pPr>
            <a:r>
              <a:rPr lang="pt-BR" sz="2000" dirty="0"/>
              <a:t>O título e o Resumo são também as únicas partes do trabalho que aparecem nos livros de programas das conferências. </a:t>
            </a:r>
            <a:r>
              <a:rPr lang="pt-BR" sz="2000" b="1" dirty="0">
                <a:solidFill>
                  <a:srgbClr val="0000FF"/>
                </a:solidFill>
              </a:rPr>
              <a:t>Mais sobre como escrever resumos pode ser encontrado em Andrade [3]</a:t>
            </a:r>
            <a:r>
              <a:rPr lang="pt-BR" sz="2000" dirty="0"/>
              <a:t>.</a:t>
            </a:r>
          </a:p>
          <a:p>
            <a:pPr marL="285750" indent="-285750">
              <a:lnSpc>
                <a:spcPct val="120000"/>
              </a:lnSpc>
              <a:buFont typeface="Wingdings" panose="05000000000000000000" pitchFamily="2" charset="2"/>
              <a:buChar char="Ø"/>
            </a:pPr>
            <a:r>
              <a:rPr lang="pt-BR" sz="2000" dirty="0"/>
              <a:t>Vale a pena investir algum tempo na escolha do título do trabalho: use no máximo 12 palavras, dispense as palavras óbvias, como “estudo”, “investigação”, “resultados”, e empregue palavras que descrevem o tema e os resultados.</a:t>
            </a:r>
          </a:p>
        </p:txBody>
      </p:sp>
      <p:sp>
        <p:nvSpPr>
          <p:cNvPr id="9" name="Retângulo 8">
            <a:extLst>
              <a:ext uri="{FF2B5EF4-FFF2-40B4-BE49-F238E27FC236}">
                <a16:creationId xmlns:a16="http://schemas.microsoft.com/office/drawing/2014/main" id="{1317E022-5961-E648-F796-A5884642A490}"/>
              </a:ext>
            </a:extLst>
          </p:cNvPr>
          <p:cNvSpPr/>
          <p:nvPr/>
        </p:nvSpPr>
        <p:spPr>
          <a:xfrm>
            <a:off x="533400" y="646587"/>
            <a:ext cx="6096000" cy="496867"/>
          </a:xfrm>
          <a:prstGeom prst="rect">
            <a:avLst/>
          </a:prstGeom>
        </p:spPr>
        <p:txBody>
          <a:bodyPr>
            <a:spAutoFit/>
          </a:bodyPr>
          <a:lstStyle/>
          <a:p>
            <a:pPr marL="1511300" indent="-1465263" algn="just">
              <a:lnSpc>
                <a:spcPct val="120000"/>
              </a:lnSpc>
              <a:buNone/>
            </a:pPr>
            <a:r>
              <a:rPr lang="pt-BR" i="1" dirty="0">
                <a:solidFill>
                  <a:srgbClr val="0000FF"/>
                </a:solidFill>
              </a:rPr>
              <a:t>Recomendações na confecção dos relatórios</a:t>
            </a:r>
          </a:p>
        </p:txBody>
      </p:sp>
    </p:spTree>
    <p:extLst>
      <p:ext uri="{BB962C8B-B14F-4D97-AF65-F5344CB8AC3E}">
        <p14:creationId xmlns:p14="http://schemas.microsoft.com/office/powerpoint/2010/main" val="287569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Relatórios</a:t>
            </a:r>
            <a:endParaRPr lang="pt-BR" dirty="0"/>
          </a:p>
        </p:txBody>
      </p:sp>
      <p:sp>
        <p:nvSpPr>
          <p:cNvPr id="6" name="Espaço Reservado para Data 5"/>
          <p:cNvSpPr>
            <a:spLocks noGrp="1"/>
          </p:cNvSpPr>
          <p:nvPr>
            <p:ph type="dt" sz="half" idx="10"/>
          </p:nvPr>
        </p:nvSpPr>
        <p:spPr/>
        <p:txBody>
          <a:bodyPr/>
          <a:lstStyle/>
          <a:p>
            <a:fld id="{FC546619-8040-D54B-BEB9-D45019FA522B}"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15</a:t>
            </a:fld>
            <a:endParaRPr lang="fr-FR"/>
          </a:p>
        </p:txBody>
      </p:sp>
      <p:sp>
        <p:nvSpPr>
          <p:cNvPr id="4" name="Retângulo 3"/>
          <p:cNvSpPr/>
          <p:nvPr/>
        </p:nvSpPr>
        <p:spPr>
          <a:xfrm>
            <a:off x="533400" y="1198137"/>
            <a:ext cx="11125200" cy="406330"/>
          </a:xfrm>
          <a:prstGeom prst="rect">
            <a:avLst/>
          </a:prstGeom>
        </p:spPr>
        <p:txBody>
          <a:bodyPr wrap="square">
            <a:spAutoFit/>
          </a:bodyPr>
          <a:lstStyle/>
          <a:p>
            <a:pPr algn="just">
              <a:lnSpc>
                <a:spcPct val="110000"/>
              </a:lnSpc>
              <a:spcBef>
                <a:spcPts val="1200"/>
              </a:spcBef>
            </a:pPr>
            <a:r>
              <a:rPr lang="pt-BR" sz="2000" dirty="0"/>
              <a:t>           </a:t>
            </a:r>
            <a:r>
              <a:rPr lang="pt-BR" sz="2000" b="1" dirty="0">
                <a:solidFill>
                  <a:srgbClr val="FF0000"/>
                </a:solidFill>
              </a:rPr>
              <a:t>Segundo o Prof. Alberto Passo Guimarães </a:t>
            </a:r>
            <a:r>
              <a:rPr lang="pt-BR" sz="2000" dirty="0"/>
              <a:t>[2]:</a:t>
            </a:r>
          </a:p>
        </p:txBody>
      </p:sp>
      <p:sp>
        <p:nvSpPr>
          <p:cNvPr id="5" name="Retângulo 4"/>
          <p:cNvSpPr/>
          <p:nvPr/>
        </p:nvSpPr>
        <p:spPr>
          <a:xfrm>
            <a:off x="533400" y="1934347"/>
            <a:ext cx="11125200" cy="3170099"/>
          </a:xfrm>
          <a:prstGeom prst="rect">
            <a:avLst/>
          </a:prstGeom>
        </p:spPr>
        <p:txBody>
          <a:bodyPr wrap="square">
            <a:spAutoFit/>
          </a:bodyPr>
          <a:lstStyle/>
          <a:p>
            <a:pPr marL="285750" indent="-285750" algn="just">
              <a:spcBef>
                <a:spcPts val="0"/>
              </a:spcBef>
              <a:buFont typeface="Wingdings" panose="05000000000000000000" pitchFamily="2" charset="2"/>
              <a:buChar char="Ø"/>
            </a:pPr>
            <a:r>
              <a:rPr lang="pt-BR" sz="2000" dirty="0"/>
              <a:t>Não use abreviações no título e mencione o método apenas nos casos em que a inovação envolve a metodologia empregada. Uma pesquisa mostra que artigos com títulos longos, ou títulos que mencionam o método, ou incluem duas partes separadas por ponto e vírgula ou hífen, ou terminam com ponto de interrogação, são menos citados </a:t>
            </a:r>
            <a:r>
              <a:rPr lang="pt-BR" sz="2000" b="1" dirty="0"/>
              <a:t>[4]</a:t>
            </a:r>
            <a:r>
              <a:rPr lang="pt-BR" sz="2000" dirty="0"/>
              <a:t>. </a:t>
            </a:r>
          </a:p>
          <a:p>
            <a:pPr marL="285750" indent="-285750" algn="just">
              <a:spcBef>
                <a:spcPts val="0"/>
              </a:spcBef>
              <a:buFont typeface="Wingdings" panose="05000000000000000000" pitchFamily="2" charset="2"/>
              <a:buChar char="Ø"/>
            </a:pPr>
            <a:endParaRPr lang="pt-BR" sz="2000" dirty="0"/>
          </a:p>
          <a:p>
            <a:pPr marL="285750" indent="-285750" algn="just">
              <a:spcBef>
                <a:spcPts val="0"/>
              </a:spcBef>
              <a:buFont typeface="Wingdings" panose="05000000000000000000" pitchFamily="2" charset="2"/>
              <a:buChar char="Ø"/>
            </a:pPr>
            <a:r>
              <a:rPr lang="pt-BR" sz="2000" dirty="0"/>
              <a:t>A forma de apresentar e discutir os seus resultados deve ser a mais direta possível; as ilustrações e os gráficos são uma parte importante do trabalho. Deve ser possível realizar uma primeira leitura do trabalho recorrendo exclusivamente aos gráficos, figuras, e respectivas legendas.</a:t>
            </a:r>
          </a:p>
          <a:p>
            <a:pPr marL="285750" indent="-285750" algn="just">
              <a:spcBef>
                <a:spcPts val="0"/>
              </a:spcBef>
              <a:buFont typeface="Wingdings" panose="05000000000000000000" pitchFamily="2" charset="2"/>
              <a:buChar char="Ø"/>
            </a:pPr>
            <a:endParaRPr lang="pt-BR" sz="2000" dirty="0"/>
          </a:p>
          <a:p>
            <a:pPr marL="285750" indent="-285750" algn="just">
              <a:spcBef>
                <a:spcPts val="0"/>
              </a:spcBef>
              <a:buFont typeface="Wingdings" panose="05000000000000000000" pitchFamily="2" charset="2"/>
              <a:buChar char="Ø"/>
            </a:pPr>
            <a:r>
              <a:rPr lang="pt-BR" sz="2000" dirty="0"/>
              <a:t>Mais recomendações de como escrever um relatório/artigo são descritas por </a:t>
            </a:r>
            <a:r>
              <a:rPr lang="en-US" sz="2000" dirty="0" err="1"/>
              <a:t>Lertzman</a:t>
            </a:r>
            <a:r>
              <a:rPr lang="pt-BR" sz="2000" dirty="0"/>
              <a:t> </a:t>
            </a:r>
            <a:r>
              <a:rPr lang="pt-BR" sz="2000" i="1" dirty="0"/>
              <a:t>et al.</a:t>
            </a:r>
            <a:r>
              <a:rPr lang="pt-BR" sz="2000" dirty="0"/>
              <a:t> </a:t>
            </a:r>
            <a:r>
              <a:rPr lang="pt-BR" sz="2000" b="1" dirty="0"/>
              <a:t>[5]</a:t>
            </a:r>
            <a:r>
              <a:rPr lang="pt-BR" sz="2000" dirty="0"/>
              <a:t>.</a:t>
            </a:r>
          </a:p>
        </p:txBody>
      </p:sp>
      <p:sp>
        <p:nvSpPr>
          <p:cNvPr id="10" name="Retângulo 9">
            <a:extLst>
              <a:ext uri="{FF2B5EF4-FFF2-40B4-BE49-F238E27FC236}">
                <a16:creationId xmlns:a16="http://schemas.microsoft.com/office/drawing/2014/main" id="{13CCD55F-4C56-5051-EF60-964523131188}"/>
              </a:ext>
            </a:extLst>
          </p:cNvPr>
          <p:cNvSpPr/>
          <p:nvPr/>
        </p:nvSpPr>
        <p:spPr>
          <a:xfrm>
            <a:off x="533400" y="646587"/>
            <a:ext cx="6096000" cy="496867"/>
          </a:xfrm>
          <a:prstGeom prst="rect">
            <a:avLst/>
          </a:prstGeom>
        </p:spPr>
        <p:txBody>
          <a:bodyPr>
            <a:spAutoFit/>
          </a:bodyPr>
          <a:lstStyle/>
          <a:p>
            <a:pPr marL="1511300" indent="-1465263" algn="just">
              <a:lnSpc>
                <a:spcPct val="120000"/>
              </a:lnSpc>
              <a:buNone/>
            </a:pPr>
            <a:r>
              <a:rPr lang="pt-BR" i="1" dirty="0">
                <a:solidFill>
                  <a:srgbClr val="0000FF"/>
                </a:solidFill>
              </a:rPr>
              <a:t>Recomendações na confecção dos relatórios</a:t>
            </a:r>
          </a:p>
        </p:txBody>
      </p:sp>
    </p:spTree>
    <p:extLst>
      <p:ext uri="{BB962C8B-B14F-4D97-AF65-F5344CB8AC3E}">
        <p14:creationId xmlns:p14="http://schemas.microsoft.com/office/powerpoint/2010/main" val="136711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Text Box 4">
            <a:extLst>
              <a:ext uri="{FF2B5EF4-FFF2-40B4-BE49-F238E27FC236}">
                <a16:creationId xmlns:a16="http://schemas.microsoft.com/office/drawing/2014/main" id="{11CCEA57-01E2-4303-9667-AF3CED5747F2}"/>
              </a:ext>
            </a:extLst>
          </p:cNvPr>
          <p:cNvSpPr txBox="1">
            <a:spLocks noChangeArrowheads="1"/>
          </p:cNvSpPr>
          <p:nvPr/>
        </p:nvSpPr>
        <p:spPr bwMode="auto">
          <a:xfrm>
            <a:off x="7471777" y="788139"/>
            <a:ext cx="2261282" cy="50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940" tIns="35471" rIns="70940" bIns="35471">
            <a:spAutoFit/>
          </a:bodyPr>
          <a:lstStyle>
            <a:lvl1pPr eaLnBrk="0" hangingPunct="0">
              <a:defRPr sz="2100">
                <a:solidFill>
                  <a:schemeClr val="tx1"/>
                </a:solidFill>
                <a:latin typeface="Arial Rounded MT Bold" panose="020F0704030504030204" pitchFamily="34" charset="0"/>
                <a:cs typeface="Arial" panose="020B0604020202020204" pitchFamily="34" charset="0"/>
              </a:defRPr>
            </a:lvl1pPr>
            <a:lvl2pPr marL="742950" indent="-285750" eaLnBrk="0" hangingPunct="0">
              <a:defRPr sz="2100">
                <a:solidFill>
                  <a:schemeClr val="tx1"/>
                </a:solidFill>
                <a:latin typeface="Arial Rounded MT Bold" panose="020F0704030504030204" pitchFamily="34" charset="0"/>
                <a:cs typeface="Arial" panose="020B0604020202020204" pitchFamily="34" charset="0"/>
              </a:defRPr>
            </a:lvl2pPr>
            <a:lvl3pPr marL="1143000" indent="-228600" eaLnBrk="0" hangingPunct="0">
              <a:defRPr sz="2100">
                <a:solidFill>
                  <a:schemeClr val="tx1"/>
                </a:solidFill>
                <a:latin typeface="Arial Rounded MT Bold" panose="020F0704030504030204" pitchFamily="34" charset="0"/>
                <a:cs typeface="Arial" panose="020B0604020202020204" pitchFamily="34" charset="0"/>
              </a:defRPr>
            </a:lvl3pPr>
            <a:lvl4pPr marL="1600200" indent="-228600" eaLnBrk="0" hangingPunct="0">
              <a:defRPr sz="2100">
                <a:solidFill>
                  <a:schemeClr val="tx1"/>
                </a:solidFill>
                <a:latin typeface="Arial Rounded MT Bold" panose="020F0704030504030204" pitchFamily="34" charset="0"/>
                <a:cs typeface="Arial" panose="020B0604020202020204" pitchFamily="34" charset="0"/>
              </a:defRPr>
            </a:lvl4pPr>
            <a:lvl5pPr marL="2057400" indent="-228600" eaLnBrk="0" hangingPunct="0">
              <a:defRPr sz="2100">
                <a:solidFill>
                  <a:schemeClr val="tx1"/>
                </a:solidFill>
                <a:latin typeface="Arial Rounded MT Bold" panose="020F0704030504030204" pitchFamily="34"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9pPr>
          </a:lstStyle>
          <a:p>
            <a:pPr algn="ctr" eaLnBrk="1" hangingPunct="1"/>
            <a:r>
              <a:rPr lang="pt-BR" altLang="pt-BR" sz="2789" b="1">
                <a:solidFill>
                  <a:schemeClr val="bg1"/>
                </a:solidFill>
              </a:rPr>
              <a:t>Bibliografia</a:t>
            </a:r>
          </a:p>
        </p:txBody>
      </p:sp>
      <p:sp>
        <p:nvSpPr>
          <p:cNvPr id="161797" name="Rectangle 7">
            <a:extLst>
              <a:ext uri="{FF2B5EF4-FFF2-40B4-BE49-F238E27FC236}">
                <a16:creationId xmlns:a16="http://schemas.microsoft.com/office/drawing/2014/main" id="{05990A40-88FB-47A9-837F-2BB0A52978B0}"/>
              </a:ext>
            </a:extLst>
          </p:cNvPr>
          <p:cNvSpPr>
            <a:spLocks noChangeArrowheads="1"/>
          </p:cNvSpPr>
          <p:nvPr/>
        </p:nvSpPr>
        <p:spPr bwMode="auto">
          <a:xfrm>
            <a:off x="479376" y="692697"/>
            <a:ext cx="11233248" cy="422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0940" tIns="35471" rIns="70940" bIns="35471">
            <a:spAutoFit/>
          </a:bodyPr>
          <a:lstStyle>
            <a:lvl1pPr eaLnBrk="0" hangingPunct="0">
              <a:defRPr sz="2100">
                <a:solidFill>
                  <a:schemeClr val="tx1"/>
                </a:solidFill>
                <a:latin typeface="Arial Rounded MT Bold" panose="020F0704030504030204" pitchFamily="34" charset="0"/>
                <a:cs typeface="Arial" panose="020B0604020202020204" pitchFamily="34" charset="0"/>
              </a:defRPr>
            </a:lvl1pPr>
            <a:lvl2pPr marL="742950" indent="-285750" eaLnBrk="0" hangingPunct="0">
              <a:defRPr sz="2100">
                <a:solidFill>
                  <a:schemeClr val="tx1"/>
                </a:solidFill>
                <a:latin typeface="Arial Rounded MT Bold" panose="020F0704030504030204" pitchFamily="34" charset="0"/>
                <a:cs typeface="Arial" panose="020B0604020202020204" pitchFamily="34" charset="0"/>
              </a:defRPr>
            </a:lvl2pPr>
            <a:lvl3pPr marL="1143000" indent="-228600" eaLnBrk="0" hangingPunct="0">
              <a:defRPr sz="2100">
                <a:solidFill>
                  <a:schemeClr val="tx1"/>
                </a:solidFill>
                <a:latin typeface="Arial Rounded MT Bold" panose="020F0704030504030204" pitchFamily="34" charset="0"/>
                <a:cs typeface="Arial" panose="020B0604020202020204" pitchFamily="34" charset="0"/>
              </a:defRPr>
            </a:lvl3pPr>
            <a:lvl4pPr marL="1600200" indent="-228600" eaLnBrk="0" hangingPunct="0">
              <a:defRPr sz="2100">
                <a:solidFill>
                  <a:schemeClr val="tx1"/>
                </a:solidFill>
                <a:latin typeface="Arial Rounded MT Bold" panose="020F0704030504030204" pitchFamily="34" charset="0"/>
                <a:cs typeface="Arial" panose="020B0604020202020204" pitchFamily="34" charset="0"/>
              </a:defRPr>
            </a:lvl4pPr>
            <a:lvl5pPr marL="2057400" indent="-228600" eaLnBrk="0" hangingPunct="0">
              <a:defRPr sz="2100">
                <a:solidFill>
                  <a:schemeClr val="tx1"/>
                </a:solidFill>
                <a:latin typeface="Arial Rounded MT Bold" panose="020F0704030504030204" pitchFamily="34"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Rounded MT Bold" panose="020F0704030504030204" pitchFamily="34" charset="0"/>
                <a:cs typeface="Arial" panose="020B0604020202020204" pitchFamily="34" charset="0"/>
              </a:defRPr>
            </a:lvl9pPr>
          </a:lstStyle>
          <a:p>
            <a:pPr algn="just" eaLnBrk="1" hangingPunct="1"/>
            <a:r>
              <a:rPr lang="pt-BR" altLang="pt-BR"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Bibliografia básica</a:t>
            </a:r>
          </a:p>
          <a:p>
            <a:pPr algn="just" eaLnBrk="1" hangingPunct="1"/>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[1] - S. S. Hill, B. F. </a:t>
            </a:r>
            <a:r>
              <a:rPr lang="en-US" sz="1800" dirty="0" err="1">
                <a:latin typeface="Times New Roman" panose="02020603050405020304" pitchFamily="18" charset="0"/>
                <a:cs typeface="Times New Roman" panose="02020603050405020304" pitchFamily="18" charset="0"/>
              </a:rPr>
              <a:t>Soppelsa</a:t>
            </a:r>
            <a:r>
              <a:rPr lang="en-US" sz="1800" dirty="0">
                <a:latin typeface="Times New Roman" panose="02020603050405020304" pitchFamily="18" charset="0"/>
                <a:cs typeface="Times New Roman" panose="02020603050405020304" pitchFamily="18" charset="0"/>
              </a:rPr>
              <a:t>, G. K. West (1982). Teaching ESL Students to Read and Write Experimental-Research Papers. </a:t>
            </a:r>
            <a:r>
              <a:rPr lang="en-US" sz="1800" dirty="0" err="1">
                <a:latin typeface="Times New Roman" panose="02020603050405020304" pitchFamily="18" charset="0"/>
                <a:cs typeface="Times New Roman" panose="02020603050405020304" pitchFamily="18" charset="0"/>
              </a:rPr>
              <a:t>Tesol</a:t>
            </a:r>
            <a:r>
              <a:rPr lang="en-US" sz="1800" dirty="0">
                <a:latin typeface="Times New Roman" panose="02020603050405020304" pitchFamily="18" charset="0"/>
                <a:cs typeface="Times New Roman" panose="02020603050405020304" pitchFamily="18" charset="0"/>
              </a:rPr>
              <a:t> Quarterly, 16, 3.</a:t>
            </a:r>
          </a:p>
          <a:p>
            <a:pPr algn="just" eaLnBrk="1" hangingPunct="1"/>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[2] – A. P. Guimarães</a:t>
            </a:r>
          </a:p>
          <a:p>
            <a:pPr algn="just" eaLnBrk="1" hangingPunct="1"/>
            <a:r>
              <a:rPr lang="pt-BR" sz="1800" u="sng" dirty="0">
                <a:latin typeface="Times New Roman" panose="02020603050405020304" pitchFamily="18" charset="0"/>
                <a:cs typeface="Times New Roman" panose="02020603050405020304" pitchFamily="18" charset="0"/>
                <a:hlinkClick r:id="rId2"/>
              </a:rPr>
              <a:t>https://www.dropbox.com/s/c42rh9p6ttx7meo/Sugest%C3%B5esParaEstudantes.pdf?dl=0</a:t>
            </a:r>
            <a:endParaRPr lang="pt-BR" sz="1800" u="sng" dirty="0">
              <a:latin typeface="Times New Roman" panose="02020603050405020304" pitchFamily="18" charset="0"/>
              <a:cs typeface="Times New Roman" panose="02020603050405020304" pitchFamily="18" charset="0"/>
            </a:endParaRPr>
          </a:p>
          <a:p>
            <a:pPr algn="just" eaLnBrk="1" hangingPunct="1"/>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[3] - C. Andrade. How to write a good abstract for a scientific paper or conference presentation. Indian Journal of Psychiatry. 2011; 53(2):172-175. doi:10.4103/0019-5545.82558.</a:t>
            </a:r>
          </a:p>
          <a:p>
            <a:pPr algn="just" eaLnBrk="1" hangingPunct="1"/>
            <a:endParaRPr lang="en-US" sz="1800" dirty="0">
              <a:latin typeface="Times New Roman" panose="02020603050405020304" pitchFamily="18" charset="0"/>
              <a:cs typeface="Times New Roman" panose="02020603050405020304" pitchFamily="18" charset="0"/>
            </a:endParaRPr>
          </a:p>
          <a:p>
            <a:pPr algn="just" eaLnBrk="1" hangingPunct="1"/>
            <a:r>
              <a:rPr lang="en-US" sz="1800" dirty="0">
                <a:latin typeface="Times New Roman" panose="02020603050405020304" pitchFamily="18" charset="0"/>
                <a:cs typeface="Times New Roman" panose="02020603050405020304" pitchFamily="18" charset="0"/>
              </a:rPr>
              <a:t>[4] - C. E. Paiva, J. P. Lima, B. S. Paiva. Articles with short titles describing the results are cited more often, Clinics (São Paulo). 2012;67(5):509-13.</a:t>
            </a:r>
          </a:p>
          <a:p>
            <a:pPr algn="just" eaLnBrk="1" hangingPunct="1"/>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 - K. P. </a:t>
            </a:r>
            <a:r>
              <a:rPr lang="en-US" sz="1800" dirty="0" err="1">
                <a:latin typeface="Times New Roman" panose="02020603050405020304" pitchFamily="18" charset="0"/>
                <a:cs typeface="Times New Roman" panose="02020603050405020304" pitchFamily="18" charset="0"/>
              </a:rPr>
              <a:t>Lertzman</a:t>
            </a:r>
            <a:r>
              <a:rPr lang="en-US" sz="1800" dirty="0">
                <a:latin typeface="Times New Roman" panose="02020603050405020304" pitchFamily="18"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Notes on writing papers and theses</a:t>
            </a:r>
            <a:r>
              <a:rPr lang="en-US" sz="1800" dirty="0">
                <a:latin typeface="Times New Roman" panose="02020603050405020304" pitchFamily="18" charset="0"/>
                <a:cs typeface="Times New Roman" panose="02020603050405020304" pitchFamily="18" charset="0"/>
              </a:rPr>
              <a:t>. Bulletin of the Ecological Society of America 76:86-90.</a:t>
            </a:r>
            <a:endParaRPr lang="pt-BR" altLang="pt-BR" sz="1800" dirty="0">
              <a:latin typeface="Times New Roman" panose="02020603050405020304" pitchFamily="18" charset="0"/>
              <a:cs typeface="Times New Roman" panose="02020603050405020304" pitchFamily="18" charset="0"/>
            </a:endParaRPr>
          </a:p>
        </p:txBody>
      </p:sp>
      <p:sp>
        <p:nvSpPr>
          <p:cNvPr id="6" name="Título 5">
            <a:extLst>
              <a:ext uri="{FF2B5EF4-FFF2-40B4-BE49-F238E27FC236}">
                <a16:creationId xmlns:a16="http://schemas.microsoft.com/office/drawing/2014/main" id="{335521A1-0C8A-4A0F-8CF7-ADB9BBCCA615}"/>
              </a:ext>
            </a:extLst>
          </p:cNvPr>
          <p:cNvSpPr>
            <a:spLocks noGrp="1"/>
          </p:cNvSpPr>
          <p:nvPr>
            <p:ph type="title"/>
          </p:nvPr>
        </p:nvSpPr>
        <p:spPr/>
        <p:txBody>
          <a:bodyPr/>
          <a:lstStyle/>
          <a:p>
            <a:r>
              <a:rPr lang="pt-BR" dirty="0"/>
              <a:t>Bibliografia</a:t>
            </a:r>
          </a:p>
        </p:txBody>
      </p:sp>
      <p:sp>
        <p:nvSpPr>
          <p:cNvPr id="3" name="Espaço Reservado para Data 2">
            <a:extLst>
              <a:ext uri="{FF2B5EF4-FFF2-40B4-BE49-F238E27FC236}">
                <a16:creationId xmlns:a16="http://schemas.microsoft.com/office/drawing/2014/main" id="{92F4BE12-DDA1-4A13-9064-637156B8819A}"/>
              </a:ext>
            </a:extLst>
          </p:cNvPr>
          <p:cNvSpPr>
            <a:spLocks noGrp="1"/>
          </p:cNvSpPr>
          <p:nvPr>
            <p:ph type="dt" sz="half" idx="10"/>
          </p:nvPr>
        </p:nvSpPr>
        <p:spPr/>
        <p:txBody>
          <a:bodyPr/>
          <a:lstStyle/>
          <a:p>
            <a:fld id="{F9980DFD-CFF3-1242-8B72-ED9D138CBD76}" type="datetime1">
              <a:rPr lang="pt-BR" smtClean="0"/>
              <a:t>04/05/2022</a:t>
            </a:fld>
            <a:endParaRPr lang="fr-FR"/>
          </a:p>
        </p:txBody>
      </p:sp>
      <p:sp>
        <p:nvSpPr>
          <p:cNvPr id="4" name="Espaço Reservado para Rodapé 3">
            <a:extLst>
              <a:ext uri="{FF2B5EF4-FFF2-40B4-BE49-F238E27FC236}">
                <a16:creationId xmlns:a16="http://schemas.microsoft.com/office/drawing/2014/main" id="{F6401FF4-BB74-4B59-8805-6D20CD8CDB65}"/>
              </a:ext>
            </a:extLst>
          </p:cNvPr>
          <p:cNvSpPr>
            <a:spLocks noGrp="1"/>
          </p:cNvSpPr>
          <p:nvPr>
            <p:ph type="ftr" sz="quarter" idx="11"/>
          </p:nvPr>
        </p:nvSpPr>
        <p:spPr/>
        <p:txBody>
          <a:bodyPr/>
          <a:lstStyle/>
          <a:p>
            <a:r>
              <a:rPr lang="fr-FR"/>
              <a:t>Física Experimental I</a:t>
            </a:r>
          </a:p>
        </p:txBody>
      </p:sp>
      <p:sp>
        <p:nvSpPr>
          <p:cNvPr id="5" name="Espaço Reservado para Número de Slide 4">
            <a:extLst>
              <a:ext uri="{FF2B5EF4-FFF2-40B4-BE49-F238E27FC236}">
                <a16:creationId xmlns:a16="http://schemas.microsoft.com/office/drawing/2014/main" id="{85E974BB-AD95-4660-BE76-B32648AD0267}"/>
              </a:ext>
            </a:extLst>
          </p:cNvPr>
          <p:cNvSpPr>
            <a:spLocks noGrp="1"/>
          </p:cNvSpPr>
          <p:nvPr>
            <p:ph type="sldNum" sz="quarter" idx="12"/>
          </p:nvPr>
        </p:nvSpPr>
        <p:spPr/>
        <p:txBody>
          <a:bodyPr/>
          <a:lstStyle/>
          <a:p>
            <a:fld id="{F9DC0F6E-BE5E-46B8-A387-8FA93C3C9AF4}" type="slidenum">
              <a:rPr lang="fr-FR" smtClean="0"/>
              <a:pPr/>
              <a:t>16</a:t>
            </a:fld>
            <a:endParaRPr lang="fr-FR"/>
          </a:p>
        </p:txBody>
      </p:sp>
    </p:spTree>
    <p:extLst>
      <p:ext uri="{BB962C8B-B14F-4D97-AF65-F5344CB8AC3E}">
        <p14:creationId xmlns:p14="http://schemas.microsoft.com/office/powerpoint/2010/main" val="242703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69DFD-3488-6B49-AEBF-3D44323FEB21}"/>
              </a:ext>
            </a:extLst>
          </p:cNvPr>
          <p:cNvSpPr>
            <a:spLocks noGrp="1"/>
          </p:cNvSpPr>
          <p:nvPr>
            <p:ph type="title"/>
          </p:nvPr>
        </p:nvSpPr>
        <p:spPr/>
        <p:txBody>
          <a:bodyPr>
            <a:normAutofit fontScale="90000"/>
          </a:bodyPr>
          <a:lstStyle/>
          <a:p>
            <a:r>
              <a:rPr lang="pt-BR" sz="5000" dirty="0"/>
              <a:t>Relatório</a:t>
            </a:r>
          </a:p>
        </p:txBody>
      </p:sp>
      <p:sp>
        <p:nvSpPr>
          <p:cNvPr id="3" name="Espaço Reservado para Data 2">
            <a:extLst>
              <a:ext uri="{FF2B5EF4-FFF2-40B4-BE49-F238E27FC236}">
                <a16:creationId xmlns:a16="http://schemas.microsoft.com/office/drawing/2014/main" id="{FF9175A4-F3CD-E045-BAFD-0139C7083FBE}"/>
              </a:ext>
            </a:extLst>
          </p:cNvPr>
          <p:cNvSpPr>
            <a:spLocks noGrp="1"/>
          </p:cNvSpPr>
          <p:nvPr>
            <p:ph type="dt" sz="half" idx="10"/>
          </p:nvPr>
        </p:nvSpPr>
        <p:spPr/>
        <p:txBody>
          <a:bodyPr/>
          <a:lstStyle/>
          <a:p>
            <a:fld id="{677DEE02-1086-FB41-A24C-20BBB6AA014F}" type="datetime1">
              <a:rPr lang="pt-BR" smtClean="0"/>
              <a:t>04/05/2022</a:t>
            </a:fld>
            <a:endParaRPr lang="fr-FR"/>
          </a:p>
        </p:txBody>
      </p:sp>
      <p:sp>
        <p:nvSpPr>
          <p:cNvPr id="4" name="Espaço Reservado para Rodapé 3">
            <a:extLst>
              <a:ext uri="{FF2B5EF4-FFF2-40B4-BE49-F238E27FC236}">
                <a16:creationId xmlns:a16="http://schemas.microsoft.com/office/drawing/2014/main" id="{E7E8BDD2-453C-1444-81A7-18657B9A04D0}"/>
              </a:ext>
            </a:extLst>
          </p:cNvPr>
          <p:cNvSpPr>
            <a:spLocks noGrp="1"/>
          </p:cNvSpPr>
          <p:nvPr>
            <p:ph type="ftr" sz="quarter" idx="11"/>
          </p:nvPr>
        </p:nvSpPr>
        <p:spPr/>
        <p:txBody>
          <a:bodyPr/>
          <a:lstStyle/>
          <a:p>
            <a:r>
              <a:rPr lang="fr-FR"/>
              <a:t>Física Experimental I</a:t>
            </a:r>
          </a:p>
        </p:txBody>
      </p:sp>
      <p:sp>
        <p:nvSpPr>
          <p:cNvPr id="5" name="Espaço Reservado para Número de Slide 4">
            <a:extLst>
              <a:ext uri="{FF2B5EF4-FFF2-40B4-BE49-F238E27FC236}">
                <a16:creationId xmlns:a16="http://schemas.microsoft.com/office/drawing/2014/main" id="{C1AFA045-ABC3-9043-904D-1AA32EE4B77E}"/>
              </a:ext>
            </a:extLst>
          </p:cNvPr>
          <p:cNvSpPr>
            <a:spLocks noGrp="1"/>
          </p:cNvSpPr>
          <p:nvPr>
            <p:ph type="sldNum" sz="quarter" idx="12"/>
          </p:nvPr>
        </p:nvSpPr>
        <p:spPr/>
        <p:txBody>
          <a:bodyPr/>
          <a:lstStyle/>
          <a:p>
            <a:fld id="{F9DC0F6E-BE5E-46B8-A387-8FA93C3C9AF4}" type="slidenum">
              <a:rPr lang="fr-FR" smtClean="0"/>
              <a:pPr/>
              <a:t>2</a:t>
            </a:fld>
            <a:endParaRPr lang="fr-FR"/>
          </a:p>
        </p:txBody>
      </p:sp>
      <p:sp>
        <p:nvSpPr>
          <p:cNvPr id="6" name="CaixaDeTexto 5"/>
          <p:cNvSpPr txBox="1"/>
          <p:nvPr/>
        </p:nvSpPr>
        <p:spPr>
          <a:xfrm>
            <a:off x="1919537" y="980728"/>
            <a:ext cx="8352927" cy="2677656"/>
          </a:xfrm>
          <a:prstGeom prst="rect">
            <a:avLst/>
          </a:prstGeom>
          <a:noFill/>
        </p:spPr>
        <p:txBody>
          <a:bodyPr wrap="square" rtlCol="0">
            <a:spAutoFit/>
          </a:bodyPr>
          <a:lstStyle/>
          <a:p>
            <a:pPr marL="342900" indent="-342900" algn="just">
              <a:buFont typeface="Wingdings" pitchFamily="2" charset="2"/>
              <a:buChar char="ü"/>
            </a:pPr>
            <a:r>
              <a:rPr lang="pt-BR" b="1" dirty="0">
                <a:solidFill>
                  <a:srgbClr val="FF0000"/>
                </a:solidFill>
              </a:rPr>
              <a:t>Qual o significado da Palavra? </a:t>
            </a:r>
          </a:p>
          <a:p>
            <a:pPr marL="342900" indent="-342900" algn="just">
              <a:buFont typeface="Wingdings" pitchFamily="2" charset="2"/>
              <a:buChar char="ü"/>
            </a:pPr>
            <a:endParaRPr lang="pt-BR" b="1" dirty="0">
              <a:solidFill>
                <a:srgbClr val="FF0000"/>
              </a:solidFill>
            </a:endParaRPr>
          </a:p>
          <a:p>
            <a:pPr marL="342900" indent="-342900" algn="just">
              <a:buFont typeface="Wingdings" pitchFamily="2" charset="2"/>
              <a:buChar char="ü"/>
            </a:pPr>
            <a:endParaRPr lang="pt-BR" dirty="0">
              <a:solidFill>
                <a:srgbClr val="FF0000"/>
              </a:solidFill>
            </a:endParaRPr>
          </a:p>
          <a:p>
            <a:pPr marL="342900" indent="-342900" algn="just">
              <a:buFont typeface="Wingdings" pitchFamily="2" charset="2"/>
              <a:buChar char="ü"/>
            </a:pPr>
            <a:r>
              <a:rPr lang="pt-BR" b="1" dirty="0">
                <a:solidFill>
                  <a:srgbClr val="FF0000"/>
                </a:solidFill>
              </a:rPr>
              <a:t>O que deve ser esperado deste Documento?</a:t>
            </a:r>
          </a:p>
          <a:p>
            <a:pPr marL="342900" indent="-342900" algn="just">
              <a:buFont typeface="Wingdings" pitchFamily="2" charset="2"/>
              <a:buChar char="ü"/>
            </a:pPr>
            <a:endParaRPr lang="pt-BR" dirty="0">
              <a:solidFill>
                <a:srgbClr val="FF0000"/>
              </a:solidFill>
            </a:endParaRPr>
          </a:p>
          <a:p>
            <a:pPr marL="342900" indent="-342900" algn="just">
              <a:buFont typeface="Wingdings" pitchFamily="2" charset="2"/>
              <a:buChar char="ü"/>
            </a:pPr>
            <a:endParaRPr lang="pt-BR" dirty="0">
              <a:solidFill>
                <a:srgbClr val="FF0000"/>
              </a:solidFill>
            </a:endParaRPr>
          </a:p>
          <a:p>
            <a:pPr marL="342900" indent="-342900" algn="just">
              <a:buFont typeface="Wingdings" pitchFamily="2" charset="2"/>
              <a:buChar char="ü"/>
            </a:pPr>
            <a:r>
              <a:rPr lang="pt-BR" b="1" dirty="0">
                <a:solidFill>
                  <a:srgbClr val="FF0000"/>
                </a:solidFill>
              </a:rPr>
              <a:t>Qual deve ser sua estrutura para a carreira acadêmica?</a:t>
            </a:r>
          </a:p>
        </p:txBody>
      </p:sp>
    </p:spTree>
    <p:extLst>
      <p:ext uri="{BB962C8B-B14F-4D97-AF65-F5344CB8AC3E}">
        <p14:creationId xmlns:p14="http://schemas.microsoft.com/office/powerpoint/2010/main" val="167361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Relatório</a:t>
            </a:r>
          </a:p>
        </p:txBody>
      </p:sp>
      <p:sp>
        <p:nvSpPr>
          <p:cNvPr id="3" name="Espaço Reservado para Data 2"/>
          <p:cNvSpPr>
            <a:spLocks noGrp="1"/>
          </p:cNvSpPr>
          <p:nvPr>
            <p:ph type="dt" sz="half" idx="10"/>
          </p:nvPr>
        </p:nvSpPr>
        <p:spPr/>
        <p:txBody>
          <a:bodyPr/>
          <a:lstStyle/>
          <a:p>
            <a:fld id="{A2CF8D36-2DC4-2748-9D34-6ED0FBA783CB}" type="datetime1">
              <a:rPr lang="pt-BR" smtClean="0"/>
              <a:pPr/>
              <a:t>04/05/2022</a:t>
            </a:fld>
            <a:endParaRPr lang="fr-FR"/>
          </a:p>
        </p:txBody>
      </p:sp>
      <p:sp>
        <p:nvSpPr>
          <p:cNvPr id="4" name="Espaço Reservado para Rodapé 3"/>
          <p:cNvSpPr>
            <a:spLocks noGrp="1"/>
          </p:cNvSpPr>
          <p:nvPr>
            <p:ph type="ftr" sz="quarter" idx="11"/>
          </p:nvPr>
        </p:nvSpPr>
        <p:spPr/>
        <p:txBody>
          <a:bodyPr/>
          <a:lstStyle/>
          <a:p>
            <a:r>
              <a:rPr lang="fr-FR"/>
              <a:t>Física Experimental I</a:t>
            </a:r>
          </a:p>
        </p:txBody>
      </p:sp>
      <p:sp>
        <p:nvSpPr>
          <p:cNvPr id="7" name="Espaço Reservado para Número de Slide 6"/>
          <p:cNvSpPr>
            <a:spLocks noGrp="1"/>
          </p:cNvSpPr>
          <p:nvPr>
            <p:ph type="sldNum" sz="quarter" idx="12"/>
          </p:nvPr>
        </p:nvSpPr>
        <p:spPr/>
        <p:txBody>
          <a:bodyPr/>
          <a:lstStyle/>
          <a:p>
            <a:fld id="{BAD109FC-6DBA-4BCA-A191-7BE97F51E4E4}" type="slidenum">
              <a:rPr lang="fr-FR" smtClean="0"/>
              <a:pPr/>
              <a:t>3</a:t>
            </a:fld>
            <a:endParaRPr lang="fr-FR"/>
          </a:p>
        </p:txBody>
      </p:sp>
      <p:sp>
        <p:nvSpPr>
          <p:cNvPr id="6" name="Espaço Reservado para Conteúdo 5"/>
          <p:cNvSpPr>
            <a:spLocks noGrp="1"/>
          </p:cNvSpPr>
          <p:nvPr>
            <p:ph sz="quarter" idx="4294967295"/>
          </p:nvPr>
        </p:nvSpPr>
        <p:spPr>
          <a:xfrm>
            <a:off x="531541" y="1343025"/>
            <a:ext cx="11179813" cy="1200150"/>
          </a:xfrm>
        </p:spPr>
        <p:txBody>
          <a:bodyPr wrap="square">
            <a:spAutoFit/>
          </a:bodyPr>
          <a:lstStyle/>
          <a:p>
            <a:pPr marL="0" indent="0" algn="just">
              <a:lnSpc>
                <a:spcPct val="100000"/>
              </a:lnSpc>
              <a:buNone/>
            </a:pPr>
            <a:r>
              <a:rPr lang="pt-BR" sz="2400" i="1" dirty="0">
                <a:effectLst>
                  <a:outerShdw blurRad="38100" dist="38100" dir="2700000" algn="tl">
                    <a:srgbClr val="000000">
                      <a:alpha val="43137"/>
                    </a:srgbClr>
                  </a:outerShdw>
                </a:effectLst>
              </a:rPr>
              <a:t>Relatório: é um documento </a:t>
            </a:r>
            <a:r>
              <a:rPr lang="pt-BR" sz="2400" b="1" i="1" u="sng" dirty="0">
                <a:solidFill>
                  <a:srgbClr val="FF0000"/>
                </a:solidFill>
                <a:effectLst>
                  <a:outerShdw blurRad="38100" dist="38100" dir="2700000" algn="tl">
                    <a:srgbClr val="000000">
                      <a:alpha val="43137"/>
                    </a:srgbClr>
                  </a:outerShdw>
                </a:effectLst>
              </a:rPr>
              <a:t>escrito</a:t>
            </a:r>
            <a:r>
              <a:rPr lang="pt-BR" sz="2400" i="1" dirty="0">
                <a:effectLst>
                  <a:outerShdw blurRad="38100" dist="38100" dir="2700000" algn="tl">
                    <a:srgbClr val="000000">
                      <a:alpha val="43137"/>
                    </a:srgbClr>
                  </a:outerShdw>
                </a:effectLst>
              </a:rPr>
              <a:t> que tem como objetivo  relatar uma dada informação</a:t>
            </a:r>
            <a:r>
              <a:rPr lang="pt-BR" sz="2400" dirty="0"/>
              <a:t> (</a:t>
            </a:r>
            <a:r>
              <a:rPr lang="pt-BR" sz="2400" b="1" dirty="0">
                <a:solidFill>
                  <a:srgbClr val="FF0000"/>
                </a:solidFill>
              </a:rPr>
              <a:t>Do dicionário</a:t>
            </a:r>
            <a:r>
              <a:rPr lang="pt-BR" sz="2400" dirty="0"/>
              <a:t>: Exposição minuciosa de fatos de uma sociedade ou administração – Dicionário da língua portuguesa – S. Bueno – FTD – volume único 1989)</a:t>
            </a:r>
            <a:endParaRPr lang="fr-FR" sz="2400" dirty="0"/>
          </a:p>
        </p:txBody>
      </p:sp>
      <p:sp>
        <p:nvSpPr>
          <p:cNvPr id="8" name="Espaço Reservado para Conteúdo 5"/>
          <p:cNvSpPr txBox="1">
            <a:spLocks/>
          </p:cNvSpPr>
          <p:nvPr/>
        </p:nvSpPr>
        <p:spPr>
          <a:xfrm>
            <a:off x="531541" y="4037666"/>
            <a:ext cx="11199655" cy="830997"/>
          </a:xfrm>
          <a:prstGeom prst="rect">
            <a:avLst/>
          </a:prstGeom>
        </p:spPr>
        <p:txBody>
          <a:bodyPr vert="horz" wrap="square" lIns="91440" tIns="45720" rIns="91440" bIns="45720" rtlCol="0">
            <a:spAutoFit/>
          </a:bodyPr>
          <a:lstStyle>
            <a:lvl1pPr marL="0" indent="0" algn="just" defTabSz="685800" eaLnBrk="1" latinLnBrk="0" hangingPunct="1">
              <a:lnSpc>
                <a:spcPct val="100000"/>
              </a:lnSpc>
              <a:spcBef>
                <a:spcPts val="750"/>
              </a:spcBef>
              <a:buFont typeface="Arial" panose="020B0604020202020204" pitchFamily="34" charset="0"/>
              <a:buNone/>
              <a:defRPr i="1">
                <a:effectLst>
                  <a:outerShdw blurRad="38100" dist="38100" dir="2700000" algn="tl">
                    <a:srgbClr val="000000">
                      <a:alpha val="43137"/>
                    </a:srgbClr>
                  </a:outerShdw>
                </a:effectLst>
              </a:defRPr>
            </a:lvl1pPr>
            <a:lvl2pPr marL="514350" indent="-171450" defTabSz="685800" eaLnBrk="1" latinLnBrk="0" hangingPunct="1">
              <a:lnSpc>
                <a:spcPct val="90000"/>
              </a:lnSpc>
              <a:spcBef>
                <a:spcPts val="375"/>
              </a:spcBef>
              <a:buFont typeface="Arial" panose="020B0604020202020204" pitchFamily="34" charset="0"/>
              <a:buChar char="•"/>
              <a:defRPr sz="1350"/>
            </a:lvl2pPr>
            <a:lvl3pPr marL="857250" indent="-171450" defTabSz="685800" eaLnBrk="1" latinLnBrk="0" hangingPunct="1">
              <a:lnSpc>
                <a:spcPct val="90000"/>
              </a:lnSpc>
              <a:spcBef>
                <a:spcPts val="375"/>
              </a:spcBef>
              <a:buFont typeface="Arial" panose="020B0604020202020204" pitchFamily="34" charset="0"/>
              <a:buChar char="•"/>
              <a:defRPr sz="1125"/>
            </a:lvl3pPr>
            <a:lvl4pPr marL="1200150" indent="-171450" defTabSz="685800" eaLnBrk="1" latinLnBrk="0" hangingPunct="1">
              <a:lnSpc>
                <a:spcPct val="90000"/>
              </a:lnSpc>
              <a:spcBef>
                <a:spcPts val="375"/>
              </a:spcBef>
              <a:buFont typeface="Arial" panose="020B0604020202020204" pitchFamily="34" charset="0"/>
              <a:buChar char="•"/>
              <a:defRPr sz="1050"/>
            </a:lvl4pPr>
            <a:lvl5pPr marL="1543050" indent="-171450" defTabSz="685800" eaLnBrk="1" latinLnBrk="0" hangingPunct="1">
              <a:lnSpc>
                <a:spcPct val="90000"/>
              </a:lnSpc>
              <a:spcBef>
                <a:spcPts val="375"/>
              </a:spcBef>
              <a:buFont typeface="Arial" panose="020B0604020202020204" pitchFamily="34" charset="0"/>
              <a:buChar char="•"/>
              <a:defRPr sz="975"/>
            </a:lvl5pPr>
            <a:lvl6pPr marL="1885950" indent="-171450" defTabSz="685800">
              <a:lnSpc>
                <a:spcPct val="90000"/>
              </a:lnSpc>
              <a:spcBef>
                <a:spcPts val="375"/>
              </a:spcBef>
              <a:buFont typeface="Arial" panose="020B0604020202020204" pitchFamily="34" charset="0"/>
              <a:buChar char="•"/>
              <a:defRPr sz="1350">
                <a:latin typeface="+mn-lt"/>
                <a:cs typeface="+mn-cs"/>
              </a:defRPr>
            </a:lvl6pPr>
            <a:lvl7pPr marL="2228850" indent="-171450" defTabSz="685800">
              <a:lnSpc>
                <a:spcPct val="90000"/>
              </a:lnSpc>
              <a:spcBef>
                <a:spcPts val="375"/>
              </a:spcBef>
              <a:buFont typeface="Arial" panose="020B0604020202020204" pitchFamily="34" charset="0"/>
              <a:buChar char="•"/>
              <a:defRPr sz="1350">
                <a:latin typeface="+mn-lt"/>
                <a:cs typeface="+mn-cs"/>
              </a:defRPr>
            </a:lvl7pPr>
            <a:lvl8pPr marL="2571750" indent="-171450" defTabSz="685800">
              <a:lnSpc>
                <a:spcPct val="90000"/>
              </a:lnSpc>
              <a:spcBef>
                <a:spcPts val="375"/>
              </a:spcBef>
              <a:buFont typeface="Arial" panose="020B0604020202020204" pitchFamily="34" charset="0"/>
              <a:buChar char="•"/>
              <a:defRPr sz="1350">
                <a:latin typeface="+mn-lt"/>
                <a:cs typeface="+mn-cs"/>
              </a:defRPr>
            </a:lvl8pPr>
            <a:lvl9pPr marL="2914650" indent="-171450" defTabSz="685800">
              <a:lnSpc>
                <a:spcPct val="90000"/>
              </a:lnSpc>
              <a:spcBef>
                <a:spcPts val="375"/>
              </a:spcBef>
              <a:buFont typeface="Arial" panose="020B0604020202020204" pitchFamily="34" charset="0"/>
              <a:buChar char="•"/>
              <a:defRPr sz="1350">
                <a:latin typeface="+mn-lt"/>
                <a:cs typeface="+mn-cs"/>
              </a:defRPr>
            </a:lvl9pPr>
          </a:lstStyle>
          <a:p>
            <a:r>
              <a:rPr lang="pt-BR" dirty="0"/>
              <a:t>Objetividade, precisão e muita clareza na sua escrita, para que todos os processos e resultados que possam ser entendidos e talvez reproduzidos por outros.</a:t>
            </a:r>
            <a:endParaRPr lang="fr-FR" dirty="0"/>
          </a:p>
        </p:txBody>
      </p:sp>
      <p:sp>
        <p:nvSpPr>
          <p:cNvPr id="9" name="CaixaDeTexto 8"/>
          <p:cNvSpPr txBox="1"/>
          <p:nvPr/>
        </p:nvSpPr>
        <p:spPr>
          <a:xfrm>
            <a:off x="560389" y="798540"/>
            <a:ext cx="4624984" cy="461665"/>
          </a:xfrm>
          <a:prstGeom prst="rect">
            <a:avLst/>
          </a:prstGeom>
          <a:noFill/>
        </p:spPr>
        <p:txBody>
          <a:bodyPr wrap="none" rtlCol="0">
            <a:spAutoFit/>
          </a:bodyPr>
          <a:lstStyle/>
          <a:p>
            <a:pPr marL="342900" indent="-342900">
              <a:buFont typeface="Wingdings" pitchFamily="2" charset="2"/>
              <a:buChar char="ü"/>
            </a:pPr>
            <a:r>
              <a:rPr lang="pt-BR" b="1" dirty="0">
                <a:solidFill>
                  <a:srgbClr val="FF0000"/>
                </a:solidFill>
              </a:rPr>
              <a:t>Qual o significado da palavra? </a:t>
            </a:r>
          </a:p>
        </p:txBody>
      </p:sp>
      <p:sp>
        <p:nvSpPr>
          <p:cNvPr id="10" name="CaixaDeTexto 9"/>
          <p:cNvSpPr txBox="1"/>
          <p:nvPr/>
        </p:nvSpPr>
        <p:spPr>
          <a:xfrm>
            <a:off x="531541" y="3429001"/>
            <a:ext cx="6150273" cy="461665"/>
          </a:xfrm>
          <a:prstGeom prst="rect">
            <a:avLst/>
          </a:prstGeom>
          <a:noFill/>
        </p:spPr>
        <p:txBody>
          <a:bodyPr wrap="none" rtlCol="0">
            <a:spAutoFit/>
          </a:bodyPr>
          <a:lstStyle/>
          <a:p>
            <a:pPr marL="342900" indent="-342900">
              <a:buFont typeface="Wingdings" pitchFamily="2" charset="2"/>
              <a:buChar char="ü"/>
            </a:pPr>
            <a:r>
              <a:rPr lang="pt-BR" b="1" dirty="0">
                <a:solidFill>
                  <a:srgbClr val="FF0000"/>
                </a:solidFill>
              </a:rPr>
              <a:t>O que deve ser esperado deste documento?</a:t>
            </a:r>
          </a:p>
        </p:txBody>
      </p:sp>
    </p:spTree>
    <p:extLst>
      <p:ext uri="{BB962C8B-B14F-4D97-AF65-F5344CB8AC3E}">
        <p14:creationId xmlns:p14="http://schemas.microsoft.com/office/powerpoint/2010/main" val="21353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sz="3600" dirty="0"/>
              <a:t>Relatório</a:t>
            </a:r>
          </a:p>
        </p:txBody>
      </p:sp>
      <p:sp>
        <p:nvSpPr>
          <p:cNvPr id="3" name="Espaço Reservado para Data 2"/>
          <p:cNvSpPr>
            <a:spLocks noGrp="1"/>
          </p:cNvSpPr>
          <p:nvPr>
            <p:ph type="dt" sz="half" idx="10"/>
          </p:nvPr>
        </p:nvSpPr>
        <p:spPr/>
        <p:txBody>
          <a:bodyPr/>
          <a:lstStyle/>
          <a:p>
            <a:fld id="{A2CF8D36-2DC4-2748-9D34-6ED0FBA783CB}" type="datetime1">
              <a:rPr lang="pt-BR" smtClean="0"/>
              <a:t>04/05/2022</a:t>
            </a:fld>
            <a:endParaRPr lang="fr-FR"/>
          </a:p>
        </p:txBody>
      </p:sp>
      <p:sp>
        <p:nvSpPr>
          <p:cNvPr id="4" name="Espaço Reservado para Rodapé 3"/>
          <p:cNvSpPr>
            <a:spLocks noGrp="1"/>
          </p:cNvSpPr>
          <p:nvPr>
            <p:ph type="ftr" sz="quarter" idx="11"/>
          </p:nvPr>
        </p:nvSpPr>
        <p:spPr/>
        <p:txBody>
          <a:bodyPr/>
          <a:lstStyle/>
          <a:p>
            <a:r>
              <a:rPr lang="fr-FR"/>
              <a:t>Física Experimental I</a:t>
            </a:r>
          </a:p>
        </p:txBody>
      </p:sp>
      <p:sp>
        <p:nvSpPr>
          <p:cNvPr id="7" name="Espaço Reservado para Número de Slide 6"/>
          <p:cNvSpPr>
            <a:spLocks noGrp="1"/>
          </p:cNvSpPr>
          <p:nvPr>
            <p:ph type="sldNum" sz="quarter" idx="12"/>
          </p:nvPr>
        </p:nvSpPr>
        <p:spPr/>
        <p:txBody>
          <a:bodyPr/>
          <a:lstStyle/>
          <a:p>
            <a:fld id="{BAD109FC-6DBA-4BCA-A191-7BE97F51E4E4}" type="slidenum">
              <a:rPr lang="fr-FR" smtClean="0"/>
              <a:pPr/>
              <a:t>4</a:t>
            </a:fld>
            <a:endParaRPr lang="fr-FR"/>
          </a:p>
        </p:txBody>
      </p:sp>
      <p:sp>
        <p:nvSpPr>
          <p:cNvPr id="6" name="Espaço Reservado para Conteúdo 5"/>
          <p:cNvSpPr>
            <a:spLocks noGrp="1"/>
          </p:cNvSpPr>
          <p:nvPr>
            <p:ph sz="quarter" idx="4294967295"/>
          </p:nvPr>
        </p:nvSpPr>
        <p:spPr>
          <a:xfrm>
            <a:off x="479376" y="836613"/>
            <a:ext cx="11233248" cy="1089025"/>
          </a:xfrm>
        </p:spPr>
        <p:txBody>
          <a:bodyPr wrap="square">
            <a:spAutoFit/>
          </a:bodyPr>
          <a:lstStyle/>
          <a:p>
            <a:pPr marL="0" indent="0" algn="just">
              <a:buNone/>
            </a:pPr>
            <a:r>
              <a:rPr lang="pt-BR" sz="2400" dirty="0"/>
              <a:t>Futuros pesquisadores e engenheiros serão obrigados a produzir relatórios. Portanto, há uma necessidade de ter precisão tanto na expressão </a:t>
            </a:r>
            <a:r>
              <a:rPr lang="pt-BR" sz="2400" b="1" dirty="0">
                <a:solidFill>
                  <a:srgbClr val="FF0000"/>
                </a:solidFill>
                <a:effectLst>
                  <a:outerShdw blurRad="38100" dist="38100" dir="2700000" algn="tl">
                    <a:srgbClr val="000000">
                      <a:alpha val="43137"/>
                    </a:srgbClr>
                  </a:outerShdw>
                </a:effectLst>
              </a:rPr>
              <a:t>oral</a:t>
            </a:r>
            <a:r>
              <a:rPr lang="pt-BR" sz="2400" dirty="0"/>
              <a:t> quanto na </a:t>
            </a:r>
            <a:r>
              <a:rPr lang="pt-BR" sz="2400" b="1" dirty="0">
                <a:solidFill>
                  <a:srgbClr val="FF0000"/>
                </a:solidFill>
                <a:effectLst>
                  <a:outerShdw blurRad="38100" dist="38100" dir="2700000" algn="tl">
                    <a:srgbClr val="000000">
                      <a:alpha val="43137"/>
                    </a:srgbClr>
                  </a:outerShdw>
                </a:effectLst>
              </a:rPr>
              <a:t>escrita</a:t>
            </a:r>
            <a:r>
              <a:rPr lang="pt-BR" sz="2400" dirty="0"/>
              <a:t>, sempre evitando repetição.</a:t>
            </a:r>
          </a:p>
        </p:txBody>
      </p:sp>
      <p:sp>
        <p:nvSpPr>
          <p:cNvPr id="2" name="Retângulo 1"/>
          <p:cNvSpPr/>
          <p:nvPr/>
        </p:nvSpPr>
        <p:spPr>
          <a:xfrm>
            <a:off x="479376" y="2420888"/>
            <a:ext cx="11233248" cy="3046988"/>
          </a:xfrm>
          <a:prstGeom prst="rect">
            <a:avLst/>
          </a:prstGeom>
        </p:spPr>
        <p:txBody>
          <a:bodyPr wrap="square">
            <a:spAutoFit/>
          </a:bodyPr>
          <a:lstStyle/>
          <a:p>
            <a:pPr algn="just"/>
            <a:r>
              <a:rPr lang="pt-BR" dirty="0"/>
              <a:t>Desta forma, antes de começar a escrever o relatório, seu autor(a) necessita planejar a estruturação do material, ou seja, definir uma boa estratégia das seções e/ou os tópicos do relatório, para depois efetivamente preencher o texto </a:t>
            </a:r>
            <a:r>
              <a:rPr lang="pt-BR" b="1" dirty="0">
                <a:solidFill>
                  <a:srgbClr val="FF0000"/>
                </a:solidFill>
              </a:rPr>
              <a:t>conciso e bem escrito (linguagem formal).</a:t>
            </a:r>
          </a:p>
          <a:p>
            <a:pPr algn="just"/>
            <a:endParaRPr lang="pt-BR" b="1" dirty="0">
              <a:solidFill>
                <a:srgbClr val="FF0000"/>
              </a:solidFill>
            </a:endParaRPr>
          </a:p>
          <a:p>
            <a:pPr algn="ctr"/>
            <a:r>
              <a:rPr lang="pt-BR" b="1" dirty="0">
                <a:solidFill>
                  <a:srgbClr val="0066FF"/>
                </a:solidFill>
              </a:rPr>
              <a:t>OBS: O autor(a) deve escolher um tempo verbal e uma pessoa para redigir o texto. Evitar mudança no tempo verbal e/ou na pessoa (1ª do plural e impessoal (sujeito indefinido) são os mais adequados para textos científicos).</a:t>
            </a:r>
            <a:endParaRPr lang="pt-BR" dirty="0">
              <a:solidFill>
                <a:srgbClr val="0066FF"/>
              </a:solidFill>
            </a:endParaRPr>
          </a:p>
        </p:txBody>
      </p:sp>
    </p:spTree>
    <p:extLst>
      <p:ext uri="{BB962C8B-B14F-4D97-AF65-F5344CB8AC3E}">
        <p14:creationId xmlns:p14="http://schemas.microsoft.com/office/powerpoint/2010/main" val="273287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Relatório</a:t>
            </a:r>
          </a:p>
        </p:txBody>
      </p:sp>
      <p:sp>
        <p:nvSpPr>
          <p:cNvPr id="3" name="Espaço Reservado para Data 2"/>
          <p:cNvSpPr>
            <a:spLocks noGrp="1"/>
          </p:cNvSpPr>
          <p:nvPr>
            <p:ph type="dt" sz="half" idx="10"/>
          </p:nvPr>
        </p:nvSpPr>
        <p:spPr/>
        <p:txBody>
          <a:bodyPr/>
          <a:lstStyle/>
          <a:p>
            <a:fld id="{A2CF8D36-2DC4-2748-9D34-6ED0FBA783CB}" type="datetime1">
              <a:rPr lang="pt-BR" smtClean="0"/>
              <a:t>04/05/2022</a:t>
            </a:fld>
            <a:endParaRPr lang="fr-FR"/>
          </a:p>
        </p:txBody>
      </p:sp>
      <p:sp>
        <p:nvSpPr>
          <p:cNvPr id="4" name="Espaço Reservado para Rodapé 3"/>
          <p:cNvSpPr>
            <a:spLocks noGrp="1"/>
          </p:cNvSpPr>
          <p:nvPr>
            <p:ph type="ftr" sz="quarter" idx="11"/>
          </p:nvPr>
        </p:nvSpPr>
        <p:spPr/>
        <p:txBody>
          <a:bodyPr/>
          <a:lstStyle/>
          <a:p>
            <a:r>
              <a:rPr lang="fr-FR"/>
              <a:t>Física Experimental I</a:t>
            </a:r>
          </a:p>
        </p:txBody>
      </p:sp>
      <p:sp>
        <p:nvSpPr>
          <p:cNvPr id="7" name="Espaço Reservado para Número de Slide 6"/>
          <p:cNvSpPr>
            <a:spLocks noGrp="1"/>
          </p:cNvSpPr>
          <p:nvPr>
            <p:ph type="sldNum" sz="quarter" idx="12"/>
          </p:nvPr>
        </p:nvSpPr>
        <p:spPr/>
        <p:txBody>
          <a:bodyPr/>
          <a:lstStyle/>
          <a:p>
            <a:fld id="{BAD109FC-6DBA-4BCA-A191-7BE97F51E4E4}" type="slidenum">
              <a:rPr lang="fr-FR" smtClean="0"/>
              <a:pPr/>
              <a:t>5</a:t>
            </a:fld>
            <a:endParaRPr lang="fr-FR" dirty="0"/>
          </a:p>
        </p:txBody>
      </p:sp>
      <p:sp>
        <p:nvSpPr>
          <p:cNvPr id="10" name="Espaço Reservado para Conteúdo 5"/>
          <p:cNvSpPr txBox="1">
            <a:spLocks/>
          </p:cNvSpPr>
          <p:nvPr/>
        </p:nvSpPr>
        <p:spPr>
          <a:xfrm>
            <a:off x="479376" y="800708"/>
            <a:ext cx="11233248" cy="5256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2400" i="1" dirty="0">
                <a:effectLst>
                  <a:outerShdw blurRad="38100" dist="38100" dir="2700000" algn="tl">
                    <a:srgbClr val="000000">
                      <a:alpha val="43137"/>
                    </a:srgbClr>
                  </a:outerShdw>
                </a:effectLst>
              </a:rPr>
              <a:t>Em resumo, em Ciências, os resultados de um dado estudo devem ser registrados/ divulgados na forma de relatórios científicos, que devem possibilitar ao leitor (a partir das indicações do seu texto) realizar, pelo menos, as seguintes tarefas:</a:t>
            </a:r>
          </a:p>
          <a:p>
            <a:pPr marL="0" indent="0" algn="just">
              <a:buNone/>
            </a:pPr>
            <a:endParaRPr lang="pt-BR" sz="800" i="1" dirty="0">
              <a:effectLst>
                <a:outerShdw blurRad="38100" dist="38100" dir="2700000" algn="tl">
                  <a:srgbClr val="000000">
                    <a:alpha val="43137"/>
                  </a:srgbClr>
                </a:outerShdw>
              </a:effectLst>
            </a:endParaRPr>
          </a:p>
          <a:p>
            <a:pPr algn="just">
              <a:buSzPct val="100000"/>
              <a:buFont typeface="Wingdings" pitchFamily="2" charset="2"/>
              <a:buChar char="ü"/>
            </a:pPr>
            <a:r>
              <a:rPr lang="pt-BR" sz="2400" dirty="0"/>
              <a:t>Reproduzir integralmente o experimento e obter os resultados descritos no trabalho, buscando, pelo menos, reduzir os problemas relatados pelo autor, se for o caso;</a:t>
            </a:r>
          </a:p>
          <a:p>
            <a:pPr algn="just">
              <a:buSzPct val="100000"/>
              <a:buFont typeface="Wingdings" pitchFamily="2" charset="2"/>
              <a:buChar char="ü"/>
            </a:pPr>
            <a:endParaRPr lang="pt-BR" sz="2400" dirty="0"/>
          </a:p>
          <a:p>
            <a:pPr algn="just">
              <a:buSzPct val="100000"/>
              <a:buFont typeface="Wingdings" pitchFamily="2" charset="2"/>
              <a:buChar char="ü"/>
            </a:pPr>
            <a:r>
              <a:rPr lang="pt-BR" sz="2400" dirty="0"/>
              <a:t>Repetir as observações e formar opinião sobre o modelo físico usado, bem como as conclusões obtidas pelo autor após análise de seus dados;</a:t>
            </a:r>
          </a:p>
          <a:p>
            <a:pPr algn="just">
              <a:buSzPct val="100000"/>
              <a:buFont typeface="Wingdings" pitchFamily="2" charset="2"/>
              <a:buChar char="ü"/>
            </a:pPr>
            <a:endParaRPr lang="pt-BR" sz="2400" dirty="0"/>
          </a:p>
          <a:p>
            <a:pPr algn="just">
              <a:buSzPct val="100000"/>
              <a:buFont typeface="Wingdings" pitchFamily="2" charset="2"/>
              <a:buChar char="ü"/>
            </a:pPr>
            <a:r>
              <a:rPr lang="pt-BR" sz="2400" dirty="0"/>
              <a:t>Verificar a exatidão das análises, induções e deduções, nas quais estiverem baseadas as  conclusões do(a) autor(a), usando como fonte as informações dadas no relatório. </a:t>
            </a:r>
          </a:p>
          <a:p>
            <a:pPr algn="just">
              <a:buSzPct val="100000"/>
              <a:buFont typeface="Wingdings" pitchFamily="2" charset="2"/>
              <a:buChar char="ü"/>
            </a:pPr>
            <a:endParaRPr lang="pt-BR" sz="2400" dirty="0"/>
          </a:p>
          <a:p>
            <a:pPr algn="ctr">
              <a:buSzPct val="100000"/>
              <a:buFont typeface="Arial" panose="020B0604020202020204" pitchFamily="34" charset="0"/>
              <a:buNone/>
            </a:pPr>
            <a:r>
              <a:rPr lang="pt-BR" sz="2400" b="1" i="1" dirty="0">
                <a:solidFill>
                  <a:srgbClr val="0066FF"/>
                </a:solidFill>
                <a:effectLst>
                  <a:outerShdw blurRad="38100" dist="38100" dir="2700000" algn="tl">
                    <a:srgbClr val="000000">
                      <a:alpha val="43137"/>
                    </a:srgbClr>
                  </a:outerShdw>
                </a:effectLst>
              </a:rPr>
              <a:t>O relatório deve ser autossuficiente!</a:t>
            </a:r>
            <a:endParaRPr lang="fr-FR" sz="2400" b="1" i="1" dirty="0">
              <a:solidFill>
                <a:srgbClr val="0066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3702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left)">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wipe(left)">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wipe(left)">
                                      <p:cBhvr>
                                        <p:cTn id="2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Relatório</a:t>
            </a:r>
          </a:p>
        </p:txBody>
      </p:sp>
      <p:sp>
        <p:nvSpPr>
          <p:cNvPr id="3" name="Espaço Reservado para Data 2"/>
          <p:cNvSpPr>
            <a:spLocks noGrp="1"/>
          </p:cNvSpPr>
          <p:nvPr>
            <p:ph type="dt" sz="half" idx="10"/>
          </p:nvPr>
        </p:nvSpPr>
        <p:spPr/>
        <p:txBody>
          <a:bodyPr/>
          <a:lstStyle/>
          <a:p>
            <a:fld id="{A2CF8D36-2DC4-2748-9D34-6ED0FBA783CB}" type="datetime1">
              <a:rPr lang="pt-BR" smtClean="0"/>
              <a:t>04/05/2022</a:t>
            </a:fld>
            <a:endParaRPr lang="fr-FR"/>
          </a:p>
        </p:txBody>
      </p:sp>
      <p:sp>
        <p:nvSpPr>
          <p:cNvPr id="4" name="Espaço Reservado para Rodapé 3"/>
          <p:cNvSpPr>
            <a:spLocks noGrp="1"/>
          </p:cNvSpPr>
          <p:nvPr>
            <p:ph type="ftr" sz="quarter" idx="11"/>
          </p:nvPr>
        </p:nvSpPr>
        <p:spPr/>
        <p:txBody>
          <a:bodyPr/>
          <a:lstStyle/>
          <a:p>
            <a:r>
              <a:rPr lang="fr-FR"/>
              <a:t>Física Experimental I</a:t>
            </a:r>
          </a:p>
        </p:txBody>
      </p:sp>
      <p:sp>
        <p:nvSpPr>
          <p:cNvPr id="7" name="Espaço Reservado para Número de Slide 6"/>
          <p:cNvSpPr>
            <a:spLocks noGrp="1"/>
          </p:cNvSpPr>
          <p:nvPr>
            <p:ph type="sldNum" sz="quarter" idx="12"/>
          </p:nvPr>
        </p:nvSpPr>
        <p:spPr/>
        <p:txBody>
          <a:bodyPr/>
          <a:lstStyle/>
          <a:p>
            <a:fld id="{BAD109FC-6DBA-4BCA-A191-7BE97F51E4E4}" type="slidenum">
              <a:rPr lang="fr-FR" smtClean="0"/>
              <a:pPr/>
              <a:t>6</a:t>
            </a:fld>
            <a:endParaRPr lang="fr-FR"/>
          </a:p>
        </p:txBody>
      </p:sp>
      <p:sp>
        <p:nvSpPr>
          <p:cNvPr id="8" name="Retângulo 7"/>
          <p:cNvSpPr/>
          <p:nvPr/>
        </p:nvSpPr>
        <p:spPr>
          <a:xfrm>
            <a:off x="479376" y="548681"/>
            <a:ext cx="10153128" cy="461665"/>
          </a:xfrm>
          <a:prstGeom prst="rect">
            <a:avLst/>
          </a:prstGeom>
        </p:spPr>
        <p:txBody>
          <a:bodyPr wrap="square">
            <a:spAutoFit/>
          </a:bodyPr>
          <a:lstStyle/>
          <a:p>
            <a:pPr algn="just"/>
            <a:r>
              <a:rPr lang="pt-BR" b="1" dirty="0">
                <a:solidFill>
                  <a:srgbClr val="FF0000"/>
                </a:solidFill>
              </a:rPr>
              <a:t>Como distribuir o conteúdo do artigo nos diferentes tópicos? </a:t>
            </a:r>
          </a:p>
        </p:txBody>
      </p:sp>
      <p:sp>
        <p:nvSpPr>
          <p:cNvPr id="11" name="Retângulo 10"/>
          <p:cNvSpPr/>
          <p:nvPr/>
        </p:nvSpPr>
        <p:spPr>
          <a:xfrm>
            <a:off x="838200" y="924860"/>
            <a:ext cx="6697960" cy="2906758"/>
          </a:xfrm>
          <a:prstGeom prst="rect">
            <a:avLst/>
          </a:prstGeom>
        </p:spPr>
        <p:txBody>
          <a:bodyPr wrap="square">
            <a:spAutoFit/>
          </a:bodyPr>
          <a:lstStyle/>
          <a:p>
            <a:pPr marL="388937" indent="-342900" algn="just">
              <a:lnSpc>
                <a:spcPct val="110000"/>
              </a:lnSpc>
              <a:buFont typeface="Wingdings" panose="05000000000000000000" pitchFamily="2" charset="2"/>
              <a:buChar char="Ø"/>
            </a:pPr>
            <a:r>
              <a:rPr lang="pt-BR" b="1" i="1" dirty="0"/>
              <a:t>Capa 	</a:t>
            </a:r>
          </a:p>
          <a:p>
            <a:pPr marL="388937" indent="-342900" algn="just">
              <a:lnSpc>
                <a:spcPct val="110000"/>
              </a:lnSpc>
              <a:buFont typeface="Wingdings" panose="05000000000000000000" pitchFamily="2" charset="2"/>
              <a:buChar char="Ø"/>
            </a:pPr>
            <a:r>
              <a:rPr lang="pt-BR" b="1" i="1" dirty="0">
                <a:solidFill>
                  <a:schemeClr val="accent4">
                    <a:lumMod val="75000"/>
                  </a:schemeClr>
                </a:solidFill>
              </a:rPr>
              <a:t>Introdução</a:t>
            </a:r>
            <a:r>
              <a:rPr lang="pt-BR" b="1" i="1" dirty="0"/>
              <a:t>	</a:t>
            </a:r>
          </a:p>
          <a:p>
            <a:pPr marL="388937" indent="-342900" algn="just">
              <a:lnSpc>
                <a:spcPct val="110000"/>
              </a:lnSpc>
              <a:buFont typeface="Wingdings" panose="05000000000000000000" pitchFamily="2" charset="2"/>
              <a:buChar char="Ø"/>
            </a:pPr>
            <a:r>
              <a:rPr lang="pt-BR" b="1" i="1" dirty="0">
                <a:solidFill>
                  <a:schemeClr val="accent5">
                    <a:lumMod val="75000"/>
                  </a:schemeClr>
                </a:solidFill>
              </a:rPr>
              <a:t>Metodologia Experimental</a:t>
            </a:r>
          </a:p>
          <a:p>
            <a:pPr marL="388937" indent="-342900" algn="just">
              <a:lnSpc>
                <a:spcPct val="110000"/>
              </a:lnSpc>
              <a:buFont typeface="Wingdings" panose="05000000000000000000" pitchFamily="2" charset="2"/>
              <a:buChar char="Ø"/>
            </a:pPr>
            <a:r>
              <a:rPr lang="pt-BR" b="1" i="1" dirty="0">
                <a:solidFill>
                  <a:schemeClr val="accent6">
                    <a:lumMod val="75000"/>
                  </a:schemeClr>
                </a:solidFill>
              </a:rPr>
              <a:t>Resultados e discussão</a:t>
            </a:r>
          </a:p>
          <a:p>
            <a:pPr marL="388937" indent="-342900" algn="just">
              <a:lnSpc>
                <a:spcPct val="110000"/>
              </a:lnSpc>
              <a:buFont typeface="Wingdings" panose="05000000000000000000" pitchFamily="2" charset="2"/>
              <a:buChar char="Ø"/>
            </a:pPr>
            <a:r>
              <a:rPr lang="pt-BR" b="1" i="1" dirty="0">
                <a:solidFill>
                  <a:schemeClr val="accent6">
                    <a:lumMod val="50000"/>
                  </a:schemeClr>
                </a:solidFill>
              </a:rPr>
              <a:t>Conclusões</a:t>
            </a:r>
          </a:p>
          <a:p>
            <a:pPr marL="388937" indent="-342900" algn="just">
              <a:lnSpc>
                <a:spcPct val="110000"/>
              </a:lnSpc>
              <a:buFont typeface="Wingdings" panose="05000000000000000000" pitchFamily="2" charset="2"/>
              <a:buChar char="Ø"/>
            </a:pPr>
            <a:r>
              <a:rPr lang="pt-BR" b="1" i="1" dirty="0">
                <a:solidFill>
                  <a:srgbClr val="00B050"/>
                </a:solidFill>
              </a:rPr>
              <a:t>Referências bibliográficas</a:t>
            </a:r>
          </a:p>
          <a:p>
            <a:pPr marL="388937" indent="-342900" algn="just">
              <a:lnSpc>
                <a:spcPct val="110000"/>
              </a:lnSpc>
              <a:buFont typeface="Wingdings" panose="05000000000000000000" pitchFamily="2" charset="2"/>
              <a:buChar char="Ø"/>
            </a:pPr>
            <a:r>
              <a:rPr lang="pt-BR" b="1" i="1" dirty="0">
                <a:solidFill>
                  <a:srgbClr val="BE6C22"/>
                </a:solidFill>
              </a:rPr>
              <a:t>Anexos </a:t>
            </a:r>
            <a:endParaRPr lang="pt-BR" dirty="0">
              <a:solidFill>
                <a:srgbClr val="BE6C22"/>
              </a:solidFill>
            </a:endParaRPr>
          </a:p>
        </p:txBody>
      </p:sp>
      <p:sp>
        <p:nvSpPr>
          <p:cNvPr id="12" name="Retângulo 11"/>
          <p:cNvSpPr/>
          <p:nvPr/>
        </p:nvSpPr>
        <p:spPr>
          <a:xfrm>
            <a:off x="479376" y="3769455"/>
            <a:ext cx="9441069" cy="2645404"/>
          </a:xfrm>
          <a:prstGeom prst="rect">
            <a:avLst/>
          </a:prstGeom>
        </p:spPr>
        <p:txBody>
          <a:bodyPr wrap="square">
            <a:spAutoFit/>
          </a:bodyPr>
          <a:lstStyle/>
          <a:p>
            <a:pPr algn="just">
              <a:lnSpc>
                <a:spcPct val="120000"/>
              </a:lnSpc>
            </a:pPr>
            <a:r>
              <a:rPr lang="pt-BR" sz="2000" dirty="0"/>
              <a:t>A maioria dos artigos (relatórios) pode ser estruturados com um perfil de ampulheta (Fig.1) , conforme proposto por Hill em 1982 </a:t>
            </a:r>
            <a:r>
              <a:rPr lang="pt-BR" sz="2000" b="1" dirty="0">
                <a:effectLst>
                  <a:outerShdw blurRad="38100" dist="38100" dir="2700000" algn="tl">
                    <a:srgbClr val="000000">
                      <a:alpha val="43137"/>
                    </a:srgbClr>
                  </a:outerShdw>
                </a:effectLst>
              </a:rPr>
              <a:t>[1]</a:t>
            </a:r>
            <a:r>
              <a:rPr lang="pt-BR" sz="2000" dirty="0"/>
              <a:t>. Nesse esquema, a introdução do relatório é representada por uma figura que começa larga (representando aspectos mais gerais) e vai se estreitando (aspectos mais específicos). Em seguida, uma parte que tem largura constante (o corpo do artigo), e a parte final (Conclusões), que é representada por uma figura que tem uma forma inversa à da Introdução, começando mais estreita e terminando mais larga.</a:t>
            </a:r>
          </a:p>
        </p:txBody>
      </p:sp>
      <p:grpSp>
        <p:nvGrpSpPr>
          <p:cNvPr id="14" name="Grupo 13"/>
          <p:cNvGrpSpPr/>
          <p:nvPr/>
        </p:nvGrpSpPr>
        <p:grpSpPr>
          <a:xfrm>
            <a:off x="9940552" y="1536476"/>
            <a:ext cx="2292284" cy="4819876"/>
            <a:chOff x="7350504" y="3005704"/>
            <a:chExt cx="1558600" cy="3277194"/>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000" t="48200" r="14600" b="21067"/>
            <a:stretch/>
          </p:blipFill>
          <p:spPr bwMode="auto">
            <a:xfrm>
              <a:off x="7447648" y="3005704"/>
              <a:ext cx="1267968" cy="2810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CaixaDeTexto 12"/>
            <p:cNvSpPr txBox="1"/>
            <p:nvPr/>
          </p:nvSpPr>
          <p:spPr>
            <a:xfrm>
              <a:off x="7350504" y="5759678"/>
              <a:ext cx="1558600" cy="523220"/>
            </a:xfrm>
            <a:prstGeom prst="rect">
              <a:avLst/>
            </a:prstGeom>
            <a:noFill/>
          </p:spPr>
          <p:txBody>
            <a:bodyPr wrap="square" rtlCol="0">
              <a:spAutoFit/>
            </a:bodyPr>
            <a:lstStyle/>
            <a:p>
              <a:pPr algn="ctr"/>
              <a:r>
                <a:rPr lang="pt-BR" sz="1400" dirty="0"/>
                <a:t>Figura 1 -Esquema ampulheta </a:t>
              </a:r>
              <a:r>
                <a:rPr lang="pt-BR" sz="1400" b="1" dirty="0">
                  <a:effectLst>
                    <a:outerShdw blurRad="38100" dist="38100" dir="2700000" algn="tl">
                      <a:srgbClr val="000000">
                        <a:alpha val="43137"/>
                      </a:srgbClr>
                    </a:outerShdw>
                  </a:effectLst>
                </a:rPr>
                <a:t>[2]</a:t>
              </a:r>
              <a:r>
                <a:rPr lang="pt-BR" sz="1400" dirty="0"/>
                <a:t>.</a:t>
              </a:r>
            </a:p>
          </p:txBody>
        </p:sp>
      </p:grpSp>
    </p:spTree>
    <p:extLst>
      <p:ext uri="{BB962C8B-B14F-4D97-AF65-F5344CB8AC3E}">
        <p14:creationId xmlns:p14="http://schemas.microsoft.com/office/powerpoint/2010/main" val="328657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left)">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wipe(left)">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wipe(left)">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Relatórios</a:t>
            </a:r>
          </a:p>
        </p:txBody>
      </p:sp>
      <p:sp>
        <p:nvSpPr>
          <p:cNvPr id="6" name="Espaço Reservado para Data 5"/>
          <p:cNvSpPr>
            <a:spLocks noGrp="1"/>
          </p:cNvSpPr>
          <p:nvPr>
            <p:ph type="dt" sz="half" idx="10"/>
          </p:nvPr>
        </p:nvSpPr>
        <p:spPr/>
        <p:txBody>
          <a:bodyPr/>
          <a:lstStyle/>
          <a:p>
            <a:fld id="{4E7D4261-FE6B-FF42-A8A3-D3B2025B502B}"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7</a:t>
            </a:fld>
            <a:endParaRPr lang="fr-F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00" t="19534" r="24450" b="51387"/>
          <a:stretch/>
        </p:blipFill>
        <p:spPr bwMode="auto">
          <a:xfrm>
            <a:off x="8326106" y="1423756"/>
            <a:ext cx="3673624" cy="1468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600" t="15600" r="24250" b="43200"/>
          <a:stretch/>
        </p:blipFill>
        <p:spPr bwMode="auto">
          <a:xfrm>
            <a:off x="7902508" y="3111175"/>
            <a:ext cx="4159384" cy="2418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a:extLst>
              <a:ext uri="{FF2B5EF4-FFF2-40B4-BE49-F238E27FC236}">
                <a16:creationId xmlns:a16="http://schemas.microsoft.com/office/drawing/2014/main" id="{8DAABB2C-8419-781B-AA8F-C5428F715047}"/>
              </a:ext>
            </a:extLst>
          </p:cNvPr>
          <p:cNvSpPr/>
          <p:nvPr/>
        </p:nvSpPr>
        <p:spPr>
          <a:xfrm>
            <a:off x="479377" y="2538401"/>
            <a:ext cx="7416823" cy="3156057"/>
          </a:xfrm>
          <a:prstGeom prst="rect">
            <a:avLst/>
          </a:prstGeom>
        </p:spPr>
        <p:txBody>
          <a:bodyPr wrap="square">
            <a:spAutoFit/>
          </a:bodyPr>
          <a:lstStyle/>
          <a:p>
            <a:pPr marL="406400" indent="-360363" algn="just">
              <a:lnSpc>
                <a:spcPct val="120000"/>
              </a:lnSpc>
              <a:buNone/>
            </a:pPr>
            <a:r>
              <a:rPr lang="pt-BR" i="1" dirty="0">
                <a:solidFill>
                  <a:schemeClr val="accent4">
                    <a:lumMod val="50000"/>
                  </a:schemeClr>
                </a:solidFill>
              </a:rPr>
              <a:t>Resumo do trabalho</a:t>
            </a:r>
            <a:r>
              <a:rPr lang="pt-BR" dirty="0">
                <a:solidFill>
                  <a:schemeClr val="accent4">
                    <a:lumMod val="50000"/>
                  </a:schemeClr>
                </a:solidFill>
              </a:rPr>
              <a:t>: </a:t>
            </a:r>
            <a:r>
              <a:rPr lang="pt-BR" dirty="0">
                <a:solidFill>
                  <a:schemeClr val="accent3">
                    <a:lumMod val="75000"/>
                  </a:schemeClr>
                </a:solidFill>
              </a:rPr>
              <a:t>O resumo é um pequeno texto que traz de maneira muito breve o que foi feito e os principais resultados obtidos, informando inclusive valores das grandezas medidas. Geralmente um resumo não pode ter mais do que 15 linhas. O desejável é que possa ser expresso em, no máximo, 5 linhas. </a:t>
            </a:r>
          </a:p>
          <a:p>
            <a:pPr marL="1511300" indent="-1465263" algn="just">
              <a:lnSpc>
                <a:spcPct val="120000"/>
              </a:lnSpc>
              <a:buNone/>
            </a:pPr>
            <a:endParaRPr lang="pt-BR" dirty="0"/>
          </a:p>
        </p:txBody>
      </p:sp>
      <p:sp>
        <p:nvSpPr>
          <p:cNvPr id="5" name="Retângulo 4">
            <a:extLst>
              <a:ext uri="{FF2B5EF4-FFF2-40B4-BE49-F238E27FC236}">
                <a16:creationId xmlns:a16="http://schemas.microsoft.com/office/drawing/2014/main" id="{340DAF6F-D863-57BB-AEDD-2398BD37871C}"/>
              </a:ext>
            </a:extLst>
          </p:cNvPr>
          <p:cNvSpPr/>
          <p:nvPr/>
        </p:nvSpPr>
        <p:spPr>
          <a:xfrm>
            <a:off x="479377" y="933459"/>
            <a:ext cx="10369151" cy="496867"/>
          </a:xfrm>
          <a:prstGeom prst="rect">
            <a:avLst/>
          </a:prstGeom>
        </p:spPr>
        <p:txBody>
          <a:bodyPr wrap="square">
            <a:spAutoFit/>
          </a:bodyPr>
          <a:lstStyle/>
          <a:p>
            <a:pPr marL="1511300" indent="-1465263" algn="just">
              <a:lnSpc>
                <a:spcPct val="120000"/>
              </a:lnSpc>
              <a:buNone/>
            </a:pPr>
            <a:r>
              <a:rPr lang="pt-BR" b="1" i="1" dirty="0"/>
              <a:t>Título do relatório (</a:t>
            </a:r>
            <a:r>
              <a:rPr lang="pt-BR" b="1" i="1" dirty="0">
                <a:solidFill>
                  <a:srgbClr val="FF0000"/>
                </a:solidFill>
              </a:rPr>
              <a:t>o título deve ser escolhido de forma atrativa</a:t>
            </a:r>
            <a:r>
              <a:rPr lang="pt-BR" b="1" i="1" dirty="0"/>
              <a:t>!)</a:t>
            </a:r>
          </a:p>
        </p:txBody>
      </p:sp>
      <p:sp>
        <p:nvSpPr>
          <p:cNvPr id="9" name="Retângulo 8">
            <a:extLst>
              <a:ext uri="{FF2B5EF4-FFF2-40B4-BE49-F238E27FC236}">
                <a16:creationId xmlns:a16="http://schemas.microsoft.com/office/drawing/2014/main" id="{7F65EBCF-9925-0E86-85CC-CE741988DD11}"/>
              </a:ext>
            </a:extLst>
          </p:cNvPr>
          <p:cNvSpPr/>
          <p:nvPr/>
        </p:nvSpPr>
        <p:spPr>
          <a:xfrm>
            <a:off x="479377" y="1463408"/>
            <a:ext cx="4898395" cy="496867"/>
          </a:xfrm>
          <a:prstGeom prst="rect">
            <a:avLst/>
          </a:prstGeom>
        </p:spPr>
        <p:txBody>
          <a:bodyPr wrap="square">
            <a:spAutoFit/>
          </a:bodyPr>
          <a:lstStyle/>
          <a:p>
            <a:pPr marL="1511300" indent="-1465263" algn="just">
              <a:lnSpc>
                <a:spcPct val="120000"/>
              </a:lnSpc>
              <a:buNone/>
            </a:pPr>
            <a:r>
              <a:rPr lang="pt-BR" i="1" dirty="0">
                <a:solidFill>
                  <a:schemeClr val="accent2">
                    <a:lumMod val="75000"/>
                  </a:schemeClr>
                </a:solidFill>
              </a:rPr>
              <a:t>Autores envolvidos no experimento</a:t>
            </a:r>
          </a:p>
        </p:txBody>
      </p:sp>
      <p:sp>
        <p:nvSpPr>
          <p:cNvPr id="10" name="Retângulo 9">
            <a:extLst>
              <a:ext uri="{FF2B5EF4-FFF2-40B4-BE49-F238E27FC236}">
                <a16:creationId xmlns:a16="http://schemas.microsoft.com/office/drawing/2014/main" id="{DAE7B3A0-7E3A-A88A-C893-72570960BB97}"/>
              </a:ext>
            </a:extLst>
          </p:cNvPr>
          <p:cNvSpPr/>
          <p:nvPr/>
        </p:nvSpPr>
        <p:spPr>
          <a:xfrm>
            <a:off x="479377" y="2008452"/>
            <a:ext cx="10874423" cy="395686"/>
          </a:xfrm>
          <a:prstGeom prst="rect">
            <a:avLst/>
          </a:prstGeom>
        </p:spPr>
        <p:txBody>
          <a:bodyPr wrap="square">
            <a:spAutoFit/>
          </a:bodyPr>
          <a:lstStyle/>
          <a:p>
            <a:pPr marL="1511300" indent="-1465263" algn="just">
              <a:lnSpc>
                <a:spcPct val="120000"/>
              </a:lnSpc>
              <a:buNone/>
            </a:pPr>
            <a:r>
              <a:rPr lang="pt-BR" sz="1800" i="1" dirty="0">
                <a:solidFill>
                  <a:schemeClr val="accent6">
                    <a:lumMod val="75000"/>
                  </a:schemeClr>
                </a:solidFill>
              </a:rPr>
              <a:t>Instituição onde foi realizado o experimento </a:t>
            </a:r>
            <a:r>
              <a:rPr lang="pt-BR" sz="1800" dirty="0">
                <a:solidFill>
                  <a:schemeClr val="accent6">
                    <a:lumMod val="75000"/>
                  </a:schemeClr>
                </a:solidFill>
              </a:rPr>
              <a:t>(Universidade, Instituto...)</a:t>
            </a:r>
          </a:p>
        </p:txBody>
      </p:sp>
      <p:sp>
        <p:nvSpPr>
          <p:cNvPr id="11" name="Retângulo 10">
            <a:extLst>
              <a:ext uri="{FF2B5EF4-FFF2-40B4-BE49-F238E27FC236}">
                <a16:creationId xmlns:a16="http://schemas.microsoft.com/office/drawing/2014/main" id="{4FF288B2-AF5F-0E58-94A3-F37FB3531CAD}"/>
              </a:ext>
            </a:extLst>
          </p:cNvPr>
          <p:cNvSpPr/>
          <p:nvPr/>
        </p:nvSpPr>
        <p:spPr>
          <a:xfrm>
            <a:off x="479377" y="481098"/>
            <a:ext cx="2200066" cy="496867"/>
          </a:xfrm>
          <a:prstGeom prst="rect">
            <a:avLst/>
          </a:prstGeom>
        </p:spPr>
        <p:txBody>
          <a:bodyPr wrap="square">
            <a:spAutoFit/>
          </a:bodyPr>
          <a:lstStyle/>
          <a:p>
            <a:pPr marL="1511300" indent="-1465263" algn="just">
              <a:lnSpc>
                <a:spcPct val="120000"/>
              </a:lnSpc>
              <a:buNone/>
            </a:pPr>
            <a:r>
              <a:rPr lang="pt-BR" b="1" i="1" dirty="0"/>
              <a:t>Capa	</a:t>
            </a:r>
          </a:p>
        </p:txBody>
      </p:sp>
    </p:spTree>
    <p:extLst>
      <p:ext uri="{BB962C8B-B14F-4D97-AF65-F5344CB8AC3E}">
        <p14:creationId xmlns:p14="http://schemas.microsoft.com/office/powerpoint/2010/main" val="372920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Relatórios</a:t>
            </a:r>
          </a:p>
        </p:txBody>
      </p:sp>
      <p:sp>
        <p:nvSpPr>
          <p:cNvPr id="6" name="Espaço Reservado para Data 5"/>
          <p:cNvSpPr>
            <a:spLocks noGrp="1"/>
          </p:cNvSpPr>
          <p:nvPr>
            <p:ph type="dt" sz="half" idx="10"/>
          </p:nvPr>
        </p:nvSpPr>
        <p:spPr/>
        <p:txBody>
          <a:bodyPr/>
          <a:lstStyle/>
          <a:p>
            <a:fld id="{4E7D4261-FE6B-FF42-A8A3-D3B2025B502B}"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8</a:t>
            </a:fld>
            <a:endParaRPr lang="fr-FR"/>
          </a:p>
        </p:txBody>
      </p:sp>
      <p:sp>
        <p:nvSpPr>
          <p:cNvPr id="4" name="Retângulo 3">
            <a:extLst>
              <a:ext uri="{FF2B5EF4-FFF2-40B4-BE49-F238E27FC236}">
                <a16:creationId xmlns:a16="http://schemas.microsoft.com/office/drawing/2014/main" id="{C44A11D5-EDB8-5B95-AE0E-889E592707E8}"/>
              </a:ext>
            </a:extLst>
          </p:cNvPr>
          <p:cNvSpPr/>
          <p:nvPr/>
        </p:nvSpPr>
        <p:spPr>
          <a:xfrm>
            <a:off x="479376" y="2091426"/>
            <a:ext cx="11173470" cy="798745"/>
          </a:xfrm>
          <a:prstGeom prst="rect">
            <a:avLst/>
          </a:prstGeom>
        </p:spPr>
        <p:txBody>
          <a:bodyPr wrap="square">
            <a:spAutoFit/>
          </a:bodyPr>
          <a:lstStyle/>
          <a:p>
            <a:pPr marL="11113" indent="0" algn="just">
              <a:lnSpc>
                <a:spcPct val="120000"/>
              </a:lnSpc>
              <a:buNone/>
            </a:pPr>
            <a:r>
              <a:rPr lang="pt-BR" sz="2000" b="1" i="1" dirty="0"/>
              <a:t>Evidenciam </a:t>
            </a:r>
            <a:r>
              <a:rPr lang="pt-BR" sz="2000" b="1" dirty="0">
                <a:sym typeface="Wingdings" pitchFamily="2" charset="2"/>
              </a:rPr>
              <a:t> </a:t>
            </a:r>
            <a:r>
              <a:rPr lang="pt-BR" sz="2000" dirty="0"/>
              <a:t>as hipóteses usadas para o estabelecimento do modelo físico proposto e as previsões baseadas neste modelo. </a:t>
            </a:r>
          </a:p>
        </p:txBody>
      </p:sp>
      <p:sp>
        <p:nvSpPr>
          <p:cNvPr id="5" name="Retângulo 4">
            <a:extLst>
              <a:ext uri="{FF2B5EF4-FFF2-40B4-BE49-F238E27FC236}">
                <a16:creationId xmlns:a16="http://schemas.microsoft.com/office/drawing/2014/main" id="{2801B7C2-3595-B19C-DE83-96327657E45F}"/>
              </a:ext>
            </a:extLst>
          </p:cNvPr>
          <p:cNvSpPr/>
          <p:nvPr/>
        </p:nvSpPr>
        <p:spPr>
          <a:xfrm>
            <a:off x="479377" y="952105"/>
            <a:ext cx="11173470" cy="1200329"/>
          </a:xfrm>
          <a:prstGeom prst="rect">
            <a:avLst/>
          </a:prstGeom>
        </p:spPr>
        <p:txBody>
          <a:bodyPr wrap="square">
            <a:spAutoFit/>
          </a:bodyPr>
          <a:lstStyle/>
          <a:p>
            <a:r>
              <a:rPr lang="pt-BR" i="1" dirty="0"/>
              <a:t>É a parte do texto onde tem que ser colocado o problema e sua base teórica, inclusive com modelo físico a ser testado </a:t>
            </a:r>
            <a:r>
              <a:rPr lang="pt-BR" dirty="0"/>
              <a:t>(</a:t>
            </a:r>
            <a:r>
              <a:rPr lang="pt-BR" i="1" dirty="0">
                <a:solidFill>
                  <a:srgbClr val="FF0000"/>
                </a:solidFill>
              </a:rPr>
              <a:t>não precisa demonstrar fórmulas, exceto quando for demandado</a:t>
            </a:r>
            <a:r>
              <a:rPr lang="pt-BR" dirty="0"/>
              <a:t>)</a:t>
            </a:r>
            <a:r>
              <a:rPr lang="pt-BR" i="1" dirty="0"/>
              <a:t>.</a:t>
            </a:r>
            <a:endParaRPr lang="pt-BR" dirty="0"/>
          </a:p>
        </p:txBody>
      </p:sp>
      <p:sp>
        <p:nvSpPr>
          <p:cNvPr id="10" name="Retângulo 9">
            <a:extLst>
              <a:ext uri="{FF2B5EF4-FFF2-40B4-BE49-F238E27FC236}">
                <a16:creationId xmlns:a16="http://schemas.microsoft.com/office/drawing/2014/main" id="{8D348F8A-633E-A3C9-6E66-DA2DAB5712B7}"/>
              </a:ext>
            </a:extLst>
          </p:cNvPr>
          <p:cNvSpPr/>
          <p:nvPr/>
        </p:nvSpPr>
        <p:spPr>
          <a:xfrm>
            <a:off x="479377" y="481098"/>
            <a:ext cx="2200066" cy="496867"/>
          </a:xfrm>
          <a:prstGeom prst="rect">
            <a:avLst/>
          </a:prstGeom>
        </p:spPr>
        <p:txBody>
          <a:bodyPr wrap="square">
            <a:spAutoFit/>
          </a:bodyPr>
          <a:lstStyle/>
          <a:p>
            <a:pPr marL="1511300" indent="-1465263" algn="just">
              <a:lnSpc>
                <a:spcPct val="120000"/>
              </a:lnSpc>
              <a:buNone/>
            </a:pPr>
            <a:r>
              <a:rPr lang="pt-BR" b="1" i="1" dirty="0">
                <a:solidFill>
                  <a:srgbClr val="0000FF"/>
                </a:solidFill>
              </a:rPr>
              <a:t>Introdução</a:t>
            </a:r>
            <a:endParaRPr lang="pt-BR" b="1" i="1" dirty="0"/>
          </a:p>
        </p:txBody>
      </p:sp>
      <p:sp>
        <p:nvSpPr>
          <p:cNvPr id="11" name="Retângulo 10">
            <a:extLst>
              <a:ext uri="{FF2B5EF4-FFF2-40B4-BE49-F238E27FC236}">
                <a16:creationId xmlns:a16="http://schemas.microsoft.com/office/drawing/2014/main" id="{53E9C780-357B-73DA-7852-4E0CD281A5A8}"/>
              </a:ext>
            </a:extLst>
          </p:cNvPr>
          <p:cNvSpPr/>
          <p:nvPr/>
        </p:nvSpPr>
        <p:spPr>
          <a:xfrm>
            <a:off x="479376" y="5375653"/>
            <a:ext cx="11173469" cy="1060483"/>
          </a:xfrm>
          <a:prstGeom prst="rect">
            <a:avLst/>
          </a:prstGeom>
        </p:spPr>
        <p:txBody>
          <a:bodyPr wrap="square">
            <a:spAutoFit/>
          </a:bodyPr>
          <a:lstStyle/>
          <a:p>
            <a:pPr marL="11113" indent="0" algn="just">
              <a:lnSpc>
                <a:spcPct val="120000"/>
              </a:lnSpc>
              <a:buNone/>
            </a:pPr>
            <a:r>
              <a:rPr lang="pt-BR" sz="1800" b="1" dirty="0">
                <a:solidFill>
                  <a:srgbClr val="FF0000"/>
                </a:solidFill>
              </a:rPr>
              <a:t>OBS:</a:t>
            </a:r>
            <a:r>
              <a:rPr lang="pt-BR" sz="1800" dirty="0"/>
              <a:t> Lembrem-se que as grandezas físicas não tem unidades e sim dimensões. As unidades surgem dos processos de medidas, com um equipamento que tem uma escala calibrada (</a:t>
            </a:r>
            <a:r>
              <a:rPr lang="pt-BR" sz="1800" i="1" dirty="0"/>
              <a:t>SI</a:t>
            </a:r>
            <a:r>
              <a:rPr lang="pt-BR" sz="1800" dirty="0"/>
              <a:t>) ou não (</a:t>
            </a:r>
            <a:r>
              <a:rPr lang="pt-BR" sz="1800" i="1" dirty="0" err="1"/>
              <a:t>u.a</a:t>
            </a:r>
            <a:r>
              <a:rPr lang="pt-BR" sz="1800" i="1" dirty="0"/>
              <a:t>.</a:t>
            </a:r>
            <a:r>
              <a:rPr lang="pt-BR" sz="1800" dirty="0"/>
              <a:t>). Em todos os relatórios, o Sistema Internacional (SI) deverá ser usado</a:t>
            </a:r>
          </a:p>
        </p:txBody>
      </p:sp>
      <p:sp>
        <p:nvSpPr>
          <p:cNvPr id="12" name="Retângulo 11">
            <a:extLst>
              <a:ext uri="{FF2B5EF4-FFF2-40B4-BE49-F238E27FC236}">
                <a16:creationId xmlns:a16="http://schemas.microsoft.com/office/drawing/2014/main" id="{1B3593BB-98E1-ABD7-BA18-01AF92023B67}"/>
              </a:ext>
            </a:extLst>
          </p:cNvPr>
          <p:cNvSpPr/>
          <p:nvPr/>
        </p:nvSpPr>
        <p:spPr>
          <a:xfrm>
            <a:off x="1117486" y="3627300"/>
            <a:ext cx="10545666" cy="1060547"/>
          </a:xfrm>
          <a:prstGeom prst="rect">
            <a:avLst/>
          </a:prstGeom>
        </p:spPr>
        <p:txBody>
          <a:bodyPr wrap="square">
            <a:spAutoFit/>
          </a:bodyPr>
          <a:lstStyle/>
          <a:p>
            <a:pPr marL="296863" indent="-285750" algn="just">
              <a:lnSpc>
                <a:spcPct val="120000"/>
              </a:lnSpc>
              <a:buFont typeface="Arial" panose="020B0604020202020204" pitchFamily="34" charset="0"/>
              <a:buChar char="•"/>
            </a:pPr>
            <a:r>
              <a:rPr lang="pt-BR" sz="1800" dirty="0"/>
              <a:t>Se não houver demonstração dessas no texto, há necessidade de fazer referências as equações usadas, ou seja, referências de um livro, de um artigo, de uma tese, etc. (</a:t>
            </a:r>
            <a:r>
              <a:rPr lang="pt-BR" sz="1800" b="1" dirty="0" err="1">
                <a:solidFill>
                  <a:srgbClr val="FF0000"/>
                </a:solidFill>
              </a:rPr>
              <a:t>wikipedia</a:t>
            </a:r>
            <a:r>
              <a:rPr lang="pt-BR" sz="1800" b="1" dirty="0">
                <a:solidFill>
                  <a:srgbClr val="FF0000"/>
                </a:solidFill>
              </a:rPr>
              <a:t> e links da internet sem base de confirmação estão proibidos</a:t>
            </a:r>
            <a:r>
              <a:rPr lang="pt-BR" sz="1800" dirty="0"/>
              <a:t>).</a:t>
            </a:r>
          </a:p>
        </p:txBody>
      </p:sp>
      <p:sp>
        <p:nvSpPr>
          <p:cNvPr id="13" name="Retângulo 12">
            <a:extLst>
              <a:ext uri="{FF2B5EF4-FFF2-40B4-BE49-F238E27FC236}">
                <a16:creationId xmlns:a16="http://schemas.microsoft.com/office/drawing/2014/main" id="{B5FD48A1-98CE-87D1-68C8-415C13E34E9D}"/>
              </a:ext>
            </a:extLst>
          </p:cNvPr>
          <p:cNvSpPr/>
          <p:nvPr/>
        </p:nvSpPr>
        <p:spPr>
          <a:xfrm>
            <a:off x="838200" y="2946546"/>
            <a:ext cx="10722023" cy="728084"/>
          </a:xfrm>
          <a:prstGeom prst="rect">
            <a:avLst/>
          </a:prstGeom>
        </p:spPr>
        <p:txBody>
          <a:bodyPr wrap="square">
            <a:spAutoFit/>
          </a:bodyPr>
          <a:lstStyle/>
          <a:p>
            <a:pPr marL="354013" indent="-342900" algn="just">
              <a:lnSpc>
                <a:spcPct val="120000"/>
              </a:lnSpc>
              <a:buFont typeface="Wingdings" pitchFamily="2" charset="2"/>
              <a:buChar char="ü"/>
            </a:pPr>
            <a:r>
              <a:rPr lang="pt-BR" sz="1800" dirty="0"/>
              <a:t>As equações do modelo físico, </a:t>
            </a:r>
            <a:r>
              <a:rPr lang="pt-BR" sz="1800" b="1" dirty="0"/>
              <a:t>mais relevantes</a:t>
            </a:r>
            <a:r>
              <a:rPr lang="pt-BR" sz="1800" dirty="0"/>
              <a:t>, devem ser apresentadas e numeradas em ordem crescente ao longo do texto. </a:t>
            </a:r>
          </a:p>
        </p:txBody>
      </p:sp>
      <p:sp>
        <p:nvSpPr>
          <p:cNvPr id="14" name="Retângulo 13">
            <a:extLst>
              <a:ext uri="{FF2B5EF4-FFF2-40B4-BE49-F238E27FC236}">
                <a16:creationId xmlns:a16="http://schemas.microsoft.com/office/drawing/2014/main" id="{5E759A61-675E-56DA-FAE4-21DB26AC40E9}"/>
              </a:ext>
            </a:extLst>
          </p:cNvPr>
          <p:cNvSpPr/>
          <p:nvPr/>
        </p:nvSpPr>
        <p:spPr>
          <a:xfrm>
            <a:off x="1122187" y="4640098"/>
            <a:ext cx="10540966" cy="728084"/>
          </a:xfrm>
          <a:prstGeom prst="rect">
            <a:avLst/>
          </a:prstGeom>
        </p:spPr>
        <p:txBody>
          <a:bodyPr wrap="square">
            <a:spAutoFit/>
          </a:bodyPr>
          <a:lstStyle/>
          <a:p>
            <a:pPr marL="296863" indent="-285750" algn="just">
              <a:lnSpc>
                <a:spcPct val="120000"/>
              </a:lnSpc>
              <a:buFont typeface="Arial" panose="020B0604020202020204" pitchFamily="34" charset="0"/>
              <a:buChar char="•"/>
            </a:pPr>
            <a:r>
              <a:rPr lang="pt-BR" sz="1800" dirty="0"/>
              <a:t>Todos os símbolos, que fazem parte das equações, devem ser definidos com clareza e sem ambiguidade.</a:t>
            </a:r>
          </a:p>
          <a:p>
            <a:pPr marL="296863" indent="-285750" algn="just">
              <a:lnSpc>
                <a:spcPct val="120000"/>
              </a:lnSpc>
              <a:buFont typeface="Arial" panose="020B0604020202020204" pitchFamily="34" charset="0"/>
              <a:buChar char="•"/>
            </a:pPr>
            <a:r>
              <a:rPr lang="pt-BR" sz="1800" dirty="0"/>
              <a:t>Definida na introdução, quando for usar na parte dos resultados basta usar a numeração da equação.</a:t>
            </a:r>
          </a:p>
        </p:txBody>
      </p:sp>
    </p:spTree>
    <p:extLst>
      <p:ext uri="{BB962C8B-B14F-4D97-AF65-F5344CB8AC3E}">
        <p14:creationId xmlns:p14="http://schemas.microsoft.com/office/powerpoint/2010/main" val="237975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Relatórios</a:t>
            </a:r>
          </a:p>
        </p:txBody>
      </p:sp>
      <p:sp>
        <p:nvSpPr>
          <p:cNvPr id="6" name="Espaço Reservado para Data 5"/>
          <p:cNvSpPr>
            <a:spLocks noGrp="1"/>
          </p:cNvSpPr>
          <p:nvPr>
            <p:ph type="dt" sz="half" idx="10"/>
          </p:nvPr>
        </p:nvSpPr>
        <p:spPr/>
        <p:txBody>
          <a:bodyPr/>
          <a:lstStyle/>
          <a:p>
            <a:fld id="{4E7D4261-FE6B-FF42-A8A3-D3B2025B502B}" type="datetime1">
              <a:rPr lang="pt-BR" smtClean="0"/>
              <a:t>04/05/2022</a:t>
            </a:fld>
            <a:endParaRPr lang="fr-FR"/>
          </a:p>
        </p:txBody>
      </p:sp>
      <p:sp>
        <p:nvSpPr>
          <p:cNvPr id="7" name="Espaço Reservado para Rodapé 6"/>
          <p:cNvSpPr>
            <a:spLocks noGrp="1"/>
          </p:cNvSpPr>
          <p:nvPr>
            <p:ph type="ftr" sz="quarter" idx="11"/>
          </p:nvPr>
        </p:nvSpPr>
        <p:spPr/>
        <p:txBody>
          <a:bodyPr/>
          <a:lstStyle/>
          <a:p>
            <a:r>
              <a:rPr lang="fr-FR"/>
              <a:t>Física Experimental I</a:t>
            </a:r>
          </a:p>
        </p:txBody>
      </p:sp>
      <p:sp>
        <p:nvSpPr>
          <p:cNvPr id="8" name="Espaço Reservado para Número de Slide 7"/>
          <p:cNvSpPr>
            <a:spLocks noGrp="1"/>
          </p:cNvSpPr>
          <p:nvPr>
            <p:ph type="sldNum" sz="quarter" idx="12"/>
          </p:nvPr>
        </p:nvSpPr>
        <p:spPr/>
        <p:txBody>
          <a:bodyPr/>
          <a:lstStyle/>
          <a:p>
            <a:fld id="{BAD109FC-6DBA-4BCA-A191-7BE97F51E4E4}" type="slidenum">
              <a:rPr lang="fr-FR" smtClean="0"/>
              <a:pPr/>
              <a:t>9</a:t>
            </a:fld>
            <a:endParaRPr lang="fr-FR"/>
          </a:p>
        </p:txBody>
      </p:sp>
      <p:sp>
        <p:nvSpPr>
          <p:cNvPr id="3" name="Espaço Reservado para Conteúdo 2"/>
          <p:cNvSpPr>
            <a:spLocks noGrp="1"/>
          </p:cNvSpPr>
          <p:nvPr>
            <p:ph sz="quarter" idx="4294967295"/>
          </p:nvPr>
        </p:nvSpPr>
        <p:spPr>
          <a:xfrm>
            <a:off x="479376" y="982663"/>
            <a:ext cx="11233248" cy="5889625"/>
          </a:xfrm>
        </p:spPr>
        <p:txBody>
          <a:bodyPr>
            <a:noAutofit/>
          </a:bodyPr>
          <a:lstStyle/>
          <a:p>
            <a:pPr marL="0" lvl="0" indent="0" algn="just">
              <a:lnSpc>
                <a:spcPct val="120000"/>
              </a:lnSpc>
              <a:buNone/>
            </a:pPr>
            <a:r>
              <a:rPr lang="pt-BR" sz="2000" i="1" dirty="0"/>
              <a:t>Esta é a parte do texto onde o(a) autor(a) deve descrever precisamente como o experimento foi realizado na integra (como foi realizado e as etapas de tomadas de dados). É com essa parte que outros pesquisadores se basearão para tentar repetir o experimento e os resultados a serem apresentados.</a:t>
            </a:r>
          </a:p>
          <a:p>
            <a:pPr marL="0" lvl="0" indent="0" algn="just">
              <a:lnSpc>
                <a:spcPct val="120000"/>
              </a:lnSpc>
              <a:buNone/>
            </a:pPr>
            <a:r>
              <a:rPr lang="pt-BR" sz="2000" i="1" dirty="0"/>
              <a:t>Como sugestão, é sempre bom fazer um croqui da montagem experimental, para que o(a) autor(a) possa descrever como foram tomados os dados (passo-a-passo).</a:t>
            </a:r>
          </a:p>
          <a:p>
            <a:pPr marL="0" lvl="0" indent="0" algn="just">
              <a:lnSpc>
                <a:spcPct val="120000"/>
              </a:lnSpc>
              <a:buNone/>
            </a:pPr>
            <a:r>
              <a:rPr lang="pt-BR" sz="2000" i="1" dirty="0"/>
              <a:t>É importante que o(a) autor(a) mencione cada equipamento do croqui (marca, modelo, número de série), como ele foi usado na tomada dos dados, como se determinou a incerteza da grandeza física medida com aquele equipamento e a unidade de medida</a:t>
            </a:r>
            <a:r>
              <a:rPr lang="pt-BR" sz="2000" b="1" i="1" dirty="0"/>
              <a:t>.</a:t>
            </a:r>
          </a:p>
          <a:p>
            <a:pPr lvl="0" algn="just">
              <a:lnSpc>
                <a:spcPct val="120000"/>
              </a:lnSpc>
              <a:buNone/>
            </a:pPr>
            <a:endParaRPr lang="pt-BR" sz="2000" b="1" i="1" dirty="0"/>
          </a:p>
          <a:p>
            <a:pPr marL="668338" indent="-668338" algn="just">
              <a:lnSpc>
                <a:spcPct val="120000"/>
              </a:lnSpc>
              <a:buNone/>
            </a:pPr>
            <a:r>
              <a:rPr lang="pt-BR" sz="2000" i="1" dirty="0">
                <a:solidFill>
                  <a:srgbClr val="0000FF"/>
                </a:solidFill>
              </a:rPr>
              <a:t>OBS 1:</a:t>
            </a:r>
            <a:r>
              <a:rPr lang="pt-BR" sz="2000" i="1" dirty="0"/>
              <a:t> A descrição da tomada de dados deve ser breve, mas objetiva, inclusive descrevendo como as incertezas foram definidas para cada grandeza medida.</a:t>
            </a:r>
          </a:p>
          <a:p>
            <a:pPr lvl="0" algn="just">
              <a:lnSpc>
                <a:spcPct val="120000"/>
              </a:lnSpc>
              <a:buNone/>
            </a:pPr>
            <a:r>
              <a:rPr lang="pt-BR" sz="2000" i="1" dirty="0">
                <a:solidFill>
                  <a:srgbClr val="0000FF"/>
                </a:solidFill>
              </a:rPr>
              <a:t>OBS 2: </a:t>
            </a:r>
            <a:r>
              <a:rPr lang="pt-BR" sz="2000" i="1" dirty="0"/>
              <a:t>As figuras também devem ser enumeradas em ordem crescente ao longo do texto.</a:t>
            </a:r>
          </a:p>
        </p:txBody>
      </p:sp>
      <p:sp>
        <p:nvSpPr>
          <p:cNvPr id="9" name="Retângulo 8">
            <a:extLst>
              <a:ext uri="{FF2B5EF4-FFF2-40B4-BE49-F238E27FC236}">
                <a16:creationId xmlns:a16="http://schemas.microsoft.com/office/drawing/2014/main" id="{282CD793-8346-B2E5-E400-002FCD535732}"/>
              </a:ext>
            </a:extLst>
          </p:cNvPr>
          <p:cNvSpPr/>
          <p:nvPr/>
        </p:nvSpPr>
        <p:spPr>
          <a:xfrm>
            <a:off x="479376" y="481098"/>
            <a:ext cx="4608511" cy="496867"/>
          </a:xfrm>
          <a:prstGeom prst="rect">
            <a:avLst/>
          </a:prstGeom>
        </p:spPr>
        <p:txBody>
          <a:bodyPr wrap="square">
            <a:spAutoFit/>
          </a:bodyPr>
          <a:lstStyle/>
          <a:p>
            <a:pPr marL="1511300" indent="-1465263" algn="just">
              <a:lnSpc>
                <a:spcPct val="120000"/>
              </a:lnSpc>
            </a:pPr>
            <a:r>
              <a:rPr lang="pt-BR" b="1" i="1" dirty="0">
                <a:solidFill>
                  <a:schemeClr val="accent5">
                    <a:lumMod val="75000"/>
                  </a:schemeClr>
                </a:solidFill>
              </a:rPr>
              <a:t>Metodologia Experimental</a:t>
            </a:r>
            <a:r>
              <a:rPr lang="pt-BR" b="1" i="1" dirty="0"/>
              <a:t>	</a:t>
            </a:r>
          </a:p>
        </p:txBody>
      </p:sp>
    </p:spTree>
    <p:extLst>
      <p:ext uri="{BB962C8B-B14F-4D97-AF65-F5344CB8AC3E}">
        <p14:creationId xmlns:p14="http://schemas.microsoft.com/office/powerpoint/2010/main" val="237975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ísica Experimental I&amp;quot;&quot;/&gt;&lt;property id=&quot;20307&quot; value=&quot;256&quot;/&gt;&lt;/object&gt;&lt;object type=&quot;3&quot; unique_id=&quot;10005&quot;&gt;&lt;property id=&quot;20148&quot; value=&quot;5&quot;/&gt;&lt;property id=&quot;20300&quot; value=&quot;Slide 2 - &amp;quot;Apresentação&amp;quot;&quot;/&gt;&lt;property id=&quot;20307&quot; value=&quot;531&quot;/&gt;&lt;/object&gt;&lt;object type=&quot;3&quot; unique_id=&quot;10007&quot;&gt;&lt;property id=&quot;20148&quot; value=&quot;5&quot;/&gt;&lt;property id=&quot;20300&quot; value=&quot;Slide 4 - &amp;quot;Desenvolvimento do curso&amp;quot;&quot;/&gt;&lt;property id=&quot;20307&quot; value=&quot;537&quot;/&gt;&lt;/object&gt;&lt;object type=&quot;3&quot; unique_id=&quot;10008&quot;&gt;&lt;property id=&quot;20148&quot; value=&quot;5&quot;/&gt;&lt;property id=&quot;20300&quot; value=&quot;Slide 5 - &amp;quot;Informações Gerais sobre o curso&amp;quot;&quot;/&gt;&lt;property id=&quot;20307&quot; value=&quot;538&quot;/&gt;&lt;/object&gt;&lt;object type=&quot;3&quot; unique_id=&quot;10009&quot;&gt;&lt;property id=&quot;20148&quot; value=&quot;5&quot;/&gt;&lt;property id=&quot;20300&quot; value=&quot;Slide 6 - &amp;quot;Relatórios&amp;quot;&quot;/&gt;&lt;property id=&quot;20307&quot; value=&quot;533&quot;/&gt;&lt;/object&gt;&lt;object type=&quot;3&quot; unique_id=&quot;10010&quot;&gt;&lt;property id=&quot;20148&quot; value=&quot;5&quot;/&gt;&lt;property id=&quot;20300&quot; value=&quot;Slide 7 - &amp;quot;Relatórios&amp;quot;&quot;/&gt;&lt;property id=&quot;20307&quot; value=&quot;534&quot;/&gt;&lt;/object&gt;&lt;object type=&quot;3&quot; unique_id=&quot;10011&quot;&gt;&lt;property id=&quot;20148&quot; value=&quot;5&quot;/&gt;&lt;property id=&quot;20300&quot; value=&quot;Slide 8 - &amp;quot;Relatórios&amp;quot;&quot;/&gt;&lt;property id=&quot;20307&quot; value=&quot;535&quot;/&gt;&lt;/object&gt;&lt;object type=&quot;3&quot; unique_id=&quot;10012&quot;&gt;&lt;property id=&quot;20148&quot; value=&quot;5&quot;/&gt;&lt;property id=&quot;20300&quot; value=&quot;Slide 9 - &amp;quot;Relatórios&amp;quot;&quot;/&gt;&lt;property id=&quot;20307&quot; value=&quot;536&quot;/&gt;&lt;/object&gt;&lt;object type=&quot;3&quot; unique_id=&quot;10013&quot;&gt;&lt;property id=&quot;20148&quot; value=&quot;5&quot;/&gt;&lt;property id=&quot;20300&quot; value=&quot;Slide 11 - &amp;quot;Grandezas Físicas e Padrões de Medidas&amp;quot;&quot;/&gt;&lt;property id=&quot;20307&quot; value=&quot;393&quot;/&gt;&lt;/object&gt;&lt;object type=&quot;3&quot; unique_id=&quot;10014&quot;&gt;&lt;property id=&quot;20148&quot; value=&quot;5&quot;/&gt;&lt;property id=&quot;20300&quot; value=&quot;Slide 12 - &amp;quot;Grandezas Físicas e Padrões de Medidas&amp;quot;&quot;/&gt;&lt;property id=&quot;20307&quot; value=&quot;539&quot;/&gt;&lt;/object&gt;&lt;object type=&quot;3&quot; unique_id=&quot;10015&quot;&gt;&lt;property id=&quot;20148&quot; value=&quot;5&quot;/&gt;&lt;property id=&quot;20300&quot; value=&quot;Slide 13 - &amp;quot;Grandezas Físicas e Padrões de Medidas&amp;quot;&quot;/&gt;&lt;property id=&quot;20307&quot; value=&quot;541&quot;/&gt;&lt;/object&gt;&lt;object type=&quot;3&quot; unique_id=&quot;10016&quot;&gt;&lt;property id=&quot;20148&quot; value=&quot;5&quot;/&gt;&lt;property id=&quot;20300&quot; value=&quot;Slide 14 - &amp;quot;Grandezas Físicas e Padrões de Medidas&amp;quot;&quot;/&gt;&lt;property id=&quot;20307&quot; value=&quot;542&quot;/&gt;&lt;/object&gt;&lt;object type=&quot;3&quot; unique_id=&quot;10017&quot;&gt;&lt;property id=&quot;20148&quot; value=&quot;5&quot;/&gt;&lt;property id=&quot;20300&quot; value=&quot;Slide 15 - &amp;quot;Teoria de Erros e Medidas&amp;quot;&quot;/&gt;&lt;property id=&quot;20307&quot; value=&quot;494&quot;/&gt;&lt;/object&gt;&lt;object type=&quot;3&quot; unique_id=&quot;10018&quot;&gt;&lt;property id=&quot;20148&quot; value=&quot;5&quot;/&gt;&lt;property id=&quot;20300&quot; value=&quot;Slide 16 - &amp;quot;Teoria de Erros e Medidas&amp;quot;&quot;/&gt;&lt;property id=&quot;20307&quot; value=&quot;544&quot;/&gt;&lt;/object&gt;&lt;object type=&quot;3&quot; unique_id=&quot;10019&quot;&gt;&lt;property id=&quot;20148&quot; value=&quot;5&quot;/&gt;&lt;property id=&quot;20300&quot; value=&quot;Slide 17 - &amp;quot;Teoria de Erros e Medidas&amp;quot;&quot;/&gt;&lt;property id=&quot;20307&quot; value=&quot;545&quot;/&gt;&lt;/object&gt;&lt;object type=&quot;3&quot; unique_id=&quot;10020&quot;&gt;&lt;property id=&quot;20148&quot; value=&quot;5&quot;/&gt;&lt;property id=&quot;20300&quot; value=&quot;Slide 18 - &amp;quot;Teoria de Erros e Medidas&amp;quot;&quot;/&gt;&lt;property id=&quot;20307&quot; value=&quot;546&quot;/&gt;&lt;/object&gt;&lt;object type=&quot;3&quot; unique_id=&quot;10021&quot;&gt;&lt;property id=&quot;20148&quot; value=&quot;5&quot;/&gt;&lt;property id=&quot;20300&quot; value=&quot;Slide 19 - &amp;quot;Teoria de Erros e Medidas&amp;quot;&quot;/&gt;&lt;property id=&quot;20307&quot; value=&quot;547&quot;/&gt;&lt;/object&gt;&lt;object type=&quot;3&quot; unique_id=&quot;10022&quot;&gt;&lt;property id=&quot;20148&quot; value=&quot;5&quot;/&gt;&lt;property id=&quot;20300&quot; value=&quot;Slide 20 - &amp;quot;Teoria de Erros e Medidas&amp;quot;&quot;/&gt;&lt;property id=&quot;20307&quot; value=&quot;548&quot;/&gt;&lt;/object&gt;&lt;object type=&quot;3&quot; unique_id=&quot;10023&quot;&gt;&lt;property id=&quot;20148&quot; value=&quot;5&quot;/&gt;&lt;property id=&quot;20300&quot; value=&quot;Slide 21 - &amp;quot;Teoria de Erros e Medidas&amp;quot;&quot;/&gt;&lt;property id=&quot;20307&quot; value=&quot;549&quot;/&gt;&lt;/object&gt;&lt;object type=&quot;3&quot; unique_id=&quot;10024&quot;&gt;&lt;property id=&quot;20148&quot; value=&quot;5&quot;/&gt;&lt;property id=&quot;20300&quot; value=&quot;Slide 22 - &amp;quot;Teoria de Erros e Medidas&amp;quot;&quot;/&gt;&lt;property id=&quot;20307&quot; value=&quot;550&quot;/&gt;&lt;/object&gt;&lt;object type=&quot;3&quot; unique_id=&quot;10025&quot;&gt;&lt;property id=&quot;20148&quot; value=&quot;5&quot;/&gt;&lt;property id=&quot;20300&quot; value=&quot;Slide 23 - &amp;quot;Teoria de Erros e Medidas&amp;quot;&quot;/&gt;&lt;property id=&quot;20307&quot; value=&quot;551&quot;/&gt;&lt;/object&gt;&lt;object type=&quot;3&quot; unique_id=&quot;10026&quot;&gt;&lt;property id=&quot;20148&quot; value=&quot;5&quot;/&gt;&lt;property id=&quot;20300&quot; value=&quot;Slide 24 - &amp;quot;Teoria de Erros e Medidas&amp;quot;&quot;/&gt;&lt;property id=&quot;20307&quot; value=&quot;552&quot;/&gt;&lt;/object&gt;&lt;object type=&quot;3&quot; unique_id=&quot;10027&quot;&gt;&lt;property id=&quot;20148&quot; value=&quot;5&quot;/&gt;&lt;property id=&quot;20300&quot; value=&quot;Slide 25 - &amp;quot;Teoria de Erros e Medidas&amp;quot;&quot;/&gt;&lt;property id=&quot;20307&quot; value=&quot;553&quot;/&gt;&lt;/object&gt;&lt;object type=&quot;3&quot; unique_id=&quot;10028&quot;&gt;&lt;property id=&quot;20148&quot; value=&quot;5&quot;/&gt;&lt;property id=&quot;20300&quot; value=&quot;Slide 26 - &amp;quot;Teoria de Erros e Medidas&amp;quot;&quot;/&gt;&lt;property id=&quot;20307&quot; value=&quot;554&quot;/&gt;&lt;/object&gt;&lt;object type=&quot;3&quot; unique_id=&quot;10029&quot;&gt;&lt;property id=&quot;20148&quot; value=&quot;5&quot;/&gt;&lt;property id=&quot;20300&quot; value=&quot;Slide 27 - &amp;quot;Teoria de Erros e Medidas&amp;quot;&quot;/&gt;&lt;property id=&quot;20307&quot; value=&quot;555&quot;/&gt;&lt;/object&gt;&lt;object type=&quot;3&quot; unique_id=&quot;10030&quot;&gt;&lt;property id=&quot;20148&quot; value=&quot;5&quot;/&gt;&lt;property id=&quot;20300&quot; value=&quot;Slide 28 - &amp;quot;Teoria de Erros e Medidas&amp;quot;&quot;/&gt;&lt;property id=&quot;20307&quot; value=&quot;556&quot;/&gt;&lt;/object&gt;&lt;object type=&quot;3&quot; unique_id=&quot;10031&quot;&gt;&lt;property id=&quot;20148&quot; value=&quot;5&quot;/&gt;&lt;property id=&quot;20300&quot; value=&quot;Slide 29 - &amp;quot;Teoria de Erros e Medidas&amp;quot;&quot;/&gt;&lt;property id=&quot;20307&quot; value=&quot;559&quot;/&gt;&lt;/object&gt;&lt;object type=&quot;3&quot; unique_id=&quot;10032&quot;&gt;&lt;property id=&quot;20148&quot; value=&quot;5&quot;/&gt;&lt;property id=&quot;20300&quot; value=&quot;Slide 30 - &amp;quot;Teoria de Erros e Medidas&amp;quot;&quot;/&gt;&lt;property id=&quot;20307&quot; value=&quot;558&quot;/&gt;&lt;/object&gt;&lt;object type=&quot;3&quot; unique_id=&quot;10033&quot;&gt;&lt;property id=&quot;20148&quot; value=&quot;5&quot;/&gt;&lt;property id=&quot;20300&quot; value=&quot;Slide 31 - &amp;quot;Teoria de Erros e Medidas&amp;quot;&quot;/&gt;&lt;property id=&quot;20307&quot; value=&quot;557&quot;/&gt;&lt;/object&gt;&lt;object type=&quot;3&quot; unique_id=&quot;10034&quot;&gt;&lt;property id=&quot;20148&quot; value=&quot;5&quot;/&gt;&lt;property id=&quot;20300&quot; value=&quot;Slide 32 - &amp;quot;Teoria de Erros e Medidas&amp;quot;&quot;/&gt;&lt;property id=&quot;20307&quot; value=&quot;560&quot;/&gt;&lt;/object&gt;&lt;object type=&quot;3&quot; unique_id=&quot;10035&quot;&gt;&lt;property id=&quot;20148&quot; value=&quot;5&quot;/&gt;&lt;property id=&quot;20300&quot; value=&quot;Slide 33 - &amp;quot;Teoria de Erros e Medidas&amp;quot;&quot;/&gt;&lt;property id=&quot;20307&quot; value=&quot;561&quot;/&gt;&lt;/object&gt;&lt;object type=&quot;3&quot; unique_id=&quot;10036&quot;&gt;&lt;property id=&quot;20148&quot; value=&quot;5&quot;/&gt;&lt;property id=&quot;20300&quot; value=&quot;Slide 34 - &amp;quot;Teoria de Erros e Medidas&amp;quot;&quot;/&gt;&lt;property id=&quot;20307&quot; value=&quot;562&quot;/&gt;&lt;/object&gt;&lt;object type=&quot;3&quot; unique_id=&quot;10037&quot;&gt;&lt;property id=&quot;20148&quot; value=&quot;5&quot;/&gt;&lt;property id=&quot;20300&quot; value=&quot;Slide 35 - &amp;quot;Gráficos&amp;quot;&quot;/&gt;&lt;property id=&quot;20307&quot; value=&quot;563&quot;/&gt;&lt;/object&gt;&lt;object type=&quot;3&quot; unique_id=&quot;10038&quot;&gt;&lt;property id=&quot;20148&quot; value=&quot;5&quot;/&gt;&lt;property id=&quot;20300&quot; value=&quot;Slide 36 - &amp;quot;Gráficos&amp;quot;&quot;/&gt;&lt;property id=&quot;20307&quot; value=&quot;569&quot;/&gt;&lt;/object&gt;&lt;object type=&quot;3&quot; unique_id=&quot;10039&quot;&gt;&lt;property id=&quot;20148&quot; value=&quot;5&quot;/&gt;&lt;property id=&quot;20300&quot; value=&quot;Slide 37 - &amp;quot;Gráficos&amp;quot;&quot;/&gt;&lt;property id=&quot;20307&quot; value=&quot;572&quot;/&gt;&lt;/object&gt;&lt;object type=&quot;3&quot; unique_id=&quot;10040&quot;&gt;&lt;property id=&quot;20148&quot; value=&quot;5&quot;/&gt;&lt;property id=&quot;20300&quot; value=&quot;Slide 38 - &amp;quot;Gráficos&amp;quot;&quot;/&gt;&lt;property id=&quot;20307&quot; value=&quot;573&quot;/&gt;&lt;/object&gt;&lt;object type=&quot;3&quot; unique_id=&quot;10041&quot;&gt;&lt;property id=&quot;20148&quot; value=&quot;5&quot;/&gt;&lt;property id=&quot;20300&quot; value=&quot;Slide 39 - &amp;quot;Gráficos&amp;quot;&quot;/&gt;&lt;property id=&quot;20307&quot; value=&quot;574&quot;/&gt;&lt;/object&gt;&lt;object type=&quot;3&quot; unique_id=&quot;10042&quot;&gt;&lt;property id=&quot;20148&quot; value=&quot;5&quot;/&gt;&lt;property id=&quot;20300&quot; value=&quot;Slide 40 - &amp;quot;Gráficos&amp;quot;&quot;/&gt;&lt;property id=&quot;20307&quot; value=&quot;566&quot;/&gt;&lt;/object&gt;&lt;object type=&quot;3&quot; unique_id=&quot;10043&quot;&gt;&lt;property id=&quot;20148&quot; value=&quot;5&quot;/&gt;&lt;property id=&quot;20300&quot; value=&quot;Slide 41 - &amp;quot;Gráficos&amp;quot;&quot;/&gt;&lt;property id=&quot;20307&quot; value=&quot;568&quot;/&gt;&lt;/object&gt;&lt;object type=&quot;3&quot; unique_id=&quot;10044&quot;&gt;&lt;property id=&quot;20148&quot; value=&quot;5&quot;/&gt;&lt;property id=&quot;20300&quot; value=&quot;Slide 43 - &amp;quot;Gráficos&amp;quot;&quot;/&gt;&lt;property id=&quot;20307&quot; value=&quot;576&quot;/&gt;&lt;/object&gt;&lt;object type=&quot;3&quot; unique_id=&quot;10045&quot;&gt;&lt;property id=&quot;20148&quot; value=&quot;5&quot;/&gt;&lt;property id=&quot;20300&quot; value=&quot;Slide 44 - &amp;quot;Gráficos&amp;quot;&quot;/&gt;&lt;property id=&quot;20307&quot; value=&quot;577&quot;/&gt;&lt;/object&gt;&lt;object type=&quot;3&quot; unique_id=&quot;10046&quot;&gt;&lt;property id=&quot;20148&quot; value=&quot;5&quot;/&gt;&lt;property id=&quot;20300&quot; value=&quot;Slide 45 - &amp;quot;Gráficos&amp;quot;&quot;/&gt;&lt;property id=&quot;20307&quot; value=&quot;578&quot;/&gt;&lt;/object&gt;&lt;object type=&quot;3&quot; unique_id=&quot;10047&quot;&gt;&lt;property id=&quot;20148&quot; value=&quot;5&quot;/&gt;&lt;property id=&quot;20300&quot; value=&quot;Slide 46 - &amp;quot;Gráficos&amp;quot;&quot;/&gt;&lt;property id=&quot;20307&quot; value=&quot;580&quot;/&gt;&lt;/object&gt;&lt;object type=&quot;3&quot; unique_id=&quot;10048&quot;&gt;&lt;property id=&quot;20148&quot; value=&quot;5&quot;/&gt;&lt;property id=&quot;20300&quot; value=&quot;Slide 47 - &amp;quot;Gráficos&amp;quot;&quot;/&gt;&lt;property id=&quot;20307&quot; value=&quot;581&quot;/&gt;&lt;/object&gt;&lt;object type=&quot;3&quot; unique_id=&quot;10049&quot;&gt;&lt;property id=&quot;20148&quot; value=&quot;5&quot;/&gt;&lt;property id=&quot;20300&quot; value=&quot;Slide 48 - &amp;quot;Gráficos&amp;quot;&quot;/&gt;&lt;property id=&quot;20307&quot; value=&quot;582&quot;/&gt;&lt;/object&gt;&lt;object type=&quot;3&quot; unique_id=&quot;10050&quot;&gt;&lt;property id=&quot;20148&quot; value=&quot;5&quot;/&gt;&lt;property id=&quot;20300&quot; value=&quot;Slide 49 - &amp;quot;Gráficos&amp;quot;&quot;/&gt;&lt;property id=&quot;20307&quot; value=&quot;583&quot;/&gt;&lt;/object&gt;&lt;object type=&quot;3&quot; unique_id=&quot;10051&quot;&gt;&lt;property id=&quot;20148&quot; value=&quot;5&quot;/&gt;&lt;property id=&quot;20300&quot; value=&quot;Slide 50 - &amp;quot;Gráficos&amp;quot;&quot;/&gt;&lt;property id=&quot;20307&quot; value=&quot;584&quot;/&gt;&lt;/object&gt;&lt;object type=&quot;3&quot; unique_id=&quot;10052&quot;&gt;&lt;property id=&quot;20148&quot; value=&quot;5&quot;/&gt;&lt;property id=&quot;20300&quot; value=&quot;Slide 51 - &amp;quot;Gráficos&amp;quot;&quot;/&gt;&lt;property id=&quot;20307&quot; value=&quot;575&quot;/&gt;&lt;/object&gt;&lt;object type=&quot;3&quot; unique_id=&quot;10053&quot;&gt;&lt;property id=&quot;20148&quot; value=&quot;5&quot;/&gt;&lt;property id=&quot;20300&quot; value=&quot;Slide 3 - &amp;quot;Cronograma&amp;quot;&quot;/&gt;&lt;property id=&quot;20307&quot; value=&quot;585&quot;/&gt;&lt;/object&gt;&lt;object type=&quot;3&quot; unique_id=&quot;10054&quot;&gt;&lt;property id=&quot;20148&quot; value=&quot;5&quot;/&gt;&lt;property id=&quot;20300&quot; value=&quot;Slide 10 - &amp;quot;Rápida Revisão&amp;quot;&quot;/&gt;&lt;property id=&quot;20307&quot; value=&quot;586&quot;/&gt;&lt;/object&gt;&lt;object type=&quot;3&quot; unique_id=&quot;10055&quot;&gt;&lt;property id=&quot;20148&quot; value=&quot;5&quot;/&gt;&lt;property id=&quot;20300&quot; value=&quot;Slide 42 - &amp;quot;Aviso!&amp;quot;&quot;/&gt;&lt;property id=&quot;20307&quot; value=&quot;587&quot;/&gt;&lt;/object&gt;&lt;object type=&quot;3&quot; unique_id=&quot;10056&quot;&gt;&lt;property id=&quot;20148&quot; value=&quot;5&quot;/&gt;&lt;property id=&quot;20300&quot; value=&quot;Slide 52 - &amp;quot;Gráficos não Lineares&amp;quot;&quot;/&gt;&lt;property id=&quot;20307&quot; value=&quot;588&quot;/&gt;&lt;/object&gt;&lt;object type=&quot;3&quot; unique_id=&quot;10057&quot;&gt;&lt;property id=&quot;20148&quot; value=&quot;5&quot;/&gt;&lt;property id=&quot;20300&quot; value=&quot;Slide 53 - &amp;quot;Gráficos não Lineares&amp;quot;&quot;/&gt;&lt;property id=&quot;20307&quot; value=&quot;589&quot;/&gt;&lt;/object&gt;&lt;object type=&quot;3&quot; unique_id=&quot;10058&quot;&gt;&lt;property id=&quot;20148&quot; value=&quot;5&quot;/&gt;&lt;property id=&quot;20300&quot; value=&quot;Slide 54 - &amp;quot;Linearização de Gráficos&amp;quot;&quot;/&gt;&lt;property id=&quot;20307&quot; value=&quot;590&quot;/&gt;&lt;/object&gt;&lt;object type=&quot;3&quot; unique_id=&quot;10059&quot;&gt;&lt;property id=&quot;20148&quot; value=&quot;5&quot;/&gt;&lt;property id=&quot;20300&quot; value=&quot;Slide 55 - &amp;quot;Transformação em Lineares&amp;quot;&quot;/&gt;&lt;property id=&quot;20307&quot; value=&quot;591&quot;/&gt;&lt;/object&gt;&lt;object type=&quot;3&quot; unique_id=&quot;10060&quot;&gt;&lt;property id=&quot;20148&quot; value=&quot;5&quot;/&gt;&lt;property id=&quot;20300&quot; value=&quot;Slide 56 - &amp;quot;Construção De Gráficos&amp;quot;&quot;/&gt;&lt;property id=&quot;20307&quot; value=&quot;645&quot;/&gt;&lt;/object&gt;&lt;object type=&quot;3&quot; unique_id=&quot;10061&quot;&gt;&lt;property id=&quot;20148&quot; value=&quot;5&quot;/&gt;&lt;property id=&quot;20300&quot; value=&quot;Slide 57 - &amp;quot;Escala Linear&amp;quot;&quot;/&gt;&lt;property id=&quot;20307&quot; value=&quot;593&quot;/&gt;&lt;/object&gt;&lt;object type=&quot;3&quot; unique_id=&quot;10062&quot;&gt;&lt;property id=&quot;20148&quot; value=&quot;5&quot;/&gt;&lt;property id=&quot;20300&quot; value=&quot;Slide 58 - &amp;quot;Escala Linear&amp;quot;&quot;/&gt;&lt;property id=&quot;20307&quot; value=&quot;594&quot;/&gt;&lt;/object&gt;&lt;object type=&quot;3&quot; unique_id=&quot;10063&quot;&gt;&lt;property id=&quot;20148&quot; value=&quot;5&quot;/&gt;&lt;property id=&quot;20300&quot; value=&quot;Slide 59 - &amp;quot;Escala Logaritmica&amp;quot;&quot;/&gt;&lt;property id=&quot;20307&quot; value=&quot;596&quot;/&gt;&lt;/object&gt;&lt;object type=&quot;3&quot; unique_id=&quot;10064&quot;&gt;&lt;property id=&quot;20148&quot; value=&quot;5&quot;/&gt;&lt;property id=&quot;20300&quot; value=&quot;Slide 60 - &amp;quot;Escala Logaritmica&amp;quot;&quot;/&gt;&lt;property id=&quot;20307&quot; value=&quot;597&quot;/&gt;&lt;/object&gt;&lt;object type=&quot;3&quot; unique_id=&quot;10065&quot;&gt;&lt;property id=&quot;20148&quot; value=&quot;5&quot;/&gt;&lt;property id=&quot;20300&quot; value=&quot;Slide 61 - &amp;quot;Escala Logaritmica&amp;quot;&quot;/&gt;&lt;property id=&quot;20307&quot; value=&quot;598&quot;/&gt;&lt;/object&gt;&lt;object type=&quot;3&quot; unique_id=&quot;10066&quot;&gt;&lt;property id=&quot;20148&quot; value=&quot;5&quot;/&gt;&lt;property id=&quot;20300&quot; value=&quot;Slide 62 - &amp;quot;Escala Logaritmica&amp;quot;&quot;/&gt;&lt;property id=&quot;20307&quot; value=&quot;599&quot;/&gt;&lt;/object&gt;&lt;object type=&quot;3&quot; unique_id=&quot;10067&quot;&gt;&lt;property id=&quot;20148&quot; value=&quot;5&quot;/&gt;&lt;property id=&quot;20300&quot; value=&quot;Slide 63 - &amp;quot;Escala Logaritmica&amp;quot;&quot;/&gt;&lt;property id=&quot;20307&quot; value=&quot;600&quot;/&gt;&lt;/object&gt;&lt;object type=&quot;3&quot; unique_id=&quot;10068&quot;&gt;&lt;property id=&quot;20148&quot; value=&quot;5&quot;/&gt;&lt;property id=&quot;20300&quot; value=&quot;Slide 64 - &amp;quot;Escala Logaritmica&amp;quot;&quot;/&gt;&lt;property id=&quot;20307&quot; value=&quot;601&quot;/&gt;&lt;/object&gt;&lt;object type=&quot;3&quot; unique_id=&quot;10069&quot;&gt;&lt;property id=&quot;20148&quot; value=&quot;5&quot;/&gt;&lt;property id=&quot;20300&quot; value=&quot;Slide 65 - &amp;quot;Uso de Papel Mono-Log&amp;quot;&quot;/&gt;&lt;property id=&quot;20307&quot; value=&quot;602&quot;/&gt;&lt;/object&gt;&lt;object type=&quot;3&quot; unique_id=&quot;10070&quot;&gt;&lt;property id=&quot;20148&quot; value=&quot;5&quot;/&gt;&lt;property id=&quot;20300&quot; value=&quot;Slide 66 - &amp;quot;Uso de Papel Mono-Log&amp;quot;&quot;/&gt;&lt;property id=&quot;20307&quot; value=&quot;603&quot;/&gt;&lt;/object&gt;&lt;object type=&quot;3&quot; unique_id=&quot;10071&quot;&gt;&lt;property id=&quot;20148&quot; value=&quot;5&quot;/&gt;&lt;property id=&quot;20300&quot; value=&quot;Slide 67 - &amp;quot;Uso de Papel Mono-Log&amp;quot;&quot;/&gt;&lt;property id=&quot;20307&quot; value=&quot;604&quot;/&gt;&lt;/object&gt;&lt;object type=&quot;3&quot; unique_id=&quot;10072&quot;&gt;&lt;property id=&quot;20148&quot; value=&quot;5&quot;/&gt;&lt;property id=&quot;20300&quot; value=&quot;Slide 68 - &amp;quot;Uso de Papel Mono-Log&amp;quot;&quot;/&gt;&lt;property id=&quot;20307&quot; value=&quot;606&quot;/&gt;&lt;/object&gt;&lt;object type=&quot;3&quot; unique_id=&quot;10073&quot;&gt;&lt;property id=&quot;20148&quot; value=&quot;5&quot;/&gt;&lt;property id=&quot;20300&quot; value=&quot;Slide 69 - &amp;quot;Uso de Papel Mono-Log&amp;quot;&quot;/&gt;&lt;property id=&quot;20307&quot; value=&quot;607&quot;/&gt;&lt;/object&gt;&lt;object type=&quot;3&quot; unique_id=&quot;10074&quot;&gt;&lt;property id=&quot;20148&quot; value=&quot;5&quot;/&gt;&lt;property id=&quot;20300&quot; value=&quot;Slide 70 - &amp;quot;Uso de Papel Mono-Log&amp;quot;&quot;/&gt;&lt;property id=&quot;20307&quot; value=&quot;608&quot;/&gt;&lt;/object&gt;&lt;object type=&quot;3&quot; unique_id=&quot;10075&quot;&gt;&lt;property id=&quot;20148&quot; value=&quot;5&quot;/&gt;&lt;property id=&quot;20300&quot; value=&quot;Slide 71 - &amp;quot;Uso de Papel Mono-Log&amp;quot;&quot;/&gt;&lt;property id=&quot;20307&quot; value=&quot;609&quot;/&gt;&lt;/object&gt;&lt;object type=&quot;3&quot; unique_id=&quot;10076&quot;&gt;&lt;property id=&quot;20148&quot; value=&quot;5&quot;/&gt;&lt;property id=&quot;20300&quot; value=&quot;Slide 72 - &amp;quot;Uso de Papel Mono-Log&amp;quot;&quot;/&gt;&lt;property id=&quot;20307&quot; value=&quot;610&quot;/&gt;&lt;/object&gt;&lt;object type=&quot;3&quot; unique_id=&quot;10077&quot;&gt;&lt;property id=&quot;20148&quot; value=&quot;5&quot;/&gt;&lt;property id=&quot;20300&quot; value=&quot;Slide 73 - &amp;quot;Gráficos não Lineares&amp;quot;&quot;/&gt;&lt;property id=&quot;20307&quot; value=&quot;646&quot;/&gt;&lt;/object&gt;&lt;object type=&quot;3&quot; unique_id=&quot;10078&quot;&gt;&lt;property id=&quot;20148&quot; value=&quot;5&quot;/&gt;&lt;property id=&quot;20300&quot; value=&quot;Slide 74 - &amp;quot;Gráficos não Lineares&amp;quot;&quot;/&gt;&lt;property id=&quot;20307&quot; value=&quot;613&quot;/&gt;&lt;/object&gt;&lt;object type=&quot;3&quot; unique_id=&quot;10079&quot;&gt;&lt;property id=&quot;20148&quot; value=&quot;5&quot;/&gt;&lt;property id=&quot;20300&quot; value=&quot;Slide 75 - &amp;quot;Linearização de Gráficos&amp;quot;&quot;/&gt;&lt;property id=&quot;20307&quot; value=&quot;614&quot;/&gt;&lt;/object&gt;&lt;object type=&quot;3&quot; unique_id=&quot;10080&quot;&gt;&lt;property id=&quot;20148&quot; value=&quot;5&quot;/&gt;&lt;property id=&quot;20300&quot; value=&quot;Slide 76 - &amp;quot;Linearização de Gráficos&amp;quot;&quot;/&gt;&lt;property id=&quot;20307&quot; value=&quot;615&quot;/&gt;&lt;/object&gt;&lt;object type=&quot;3&quot; unique_id=&quot;10081&quot;&gt;&lt;property id=&quot;20148&quot; value=&quot;5&quot;/&gt;&lt;property id=&quot;20300&quot; value=&quot;Slide 77 - &amp;quot;Linearização de Gráficos – Funções Polinomiais.&amp;quot;&quot;/&gt;&lt;property id=&quot;20307&quot; value=&quot;616&quot;/&gt;&lt;/object&gt;&lt;object type=&quot;3&quot; unique_id=&quot;10082&quot;&gt;&lt;property id=&quot;20148&quot; value=&quot;5&quot;/&gt;&lt;property id=&quot;20300&quot; value=&quot;Slide 78 - &amp;quot;Linearização de Gráficos – Funções Polinomiais.&amp;quot;&quot;/&gt;&lt;property id=&quot;20307&quot; value=&quot;617&quot;/&gt;&lt;/object&gt;&lt;object type=&quot;3&quot; unique_id=&quot;10083&quot;&gt;&lt;property id=&quot;20148&quot; value=&quot;5&quot;/&gt;&lt;property id=&quot;20300&quot; value=&quot;Slide 79 - &amp;quot;Linearização de Gráficos – Funções Polinomiais.&amp;quot;&quot;/&gt;&lt;property id=&quot;20307&quot; value=&quot;618&quot;/&gt;&lt;/object&gt;&lt;object type=&quot;3&quot; unique_id=&quot;10084&quot;&gt;&lt;property id=&quot;20148&quot; value=&quot;5&quot;/&gt;&lt;property id=&quot;20300&quot; value=&quot;Slide 80 - &amp;quot;Linearização de Gráficos – Funções Polinomiais.&amp;quot;&quot;/&gt;&lt;property id=&quot;20307&quot; value=&quot;619&quot;/&gt;&lt;/object&gt;&lt;/object&gt;&lt;/object&gt;&lt;/database&gt;"/>
  <p:tag name="SECTOMILLISECCONVERTED" val="1"/>
</p:tagLst>
</file>

<file path=ppt/theme/theme1.xml><?xml version="1.0" encoding="utf-8"?>
<a:theme xmlns:a="http://schemas.openxmlformats.org/drawingml/2006/main" name="JRAulas">
  <a:themeElements>
    <a:clrScheme name="Personalizar 1">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Times New Roman-fonte 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RAulas" id="{D5D4E4A0-58C8-5540-83DF-1EF9CBBC9EE8}" vid="{23166417-DC1E-4F4B-8502-D5601777F903}"/>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424FE5-DF70-4610-99ED-0C8484918759}">
  <we:reference id="wa104116086" version="1.0.0.0" store="en-us" storeType="OMEX"/>
  <we:alternateReferences>
    <we:reference id="WA104116086" version="1.0.0.0" store="WA10411608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JRAulas</Template>
  <TotalTime>16152</TotalTime>
  <Words>2466</Words>
  <Application>Microsoft Macintosh PowerPoint</Application>
  <PresentationFormat>Widescreen</PresentationFormat>
  <Paragraphs>172</Paragraphs>
  <Slides>16</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Arial Rounded MT Bold</vt:lpstr>
      <vt:lpstr>Cambria Math</vt:lpstr>
      <vt:lpstr>Times New Roman</vt:lpstr>
      <vt:lpstr>Wingdings</vt:lpstr>
      <vt:lpstr>JRAulas</vt:lpstr>
      <vt:lpstr>Física Experimental  2022/01</vt:lpstr>
      <vt:lpstr>Relatório</vt:lpstr>
      <vt:lpstr>Relatório</vt:lpstr>
      <vt:lpstr>Relatório</vt:lpstr>
      <vt:lpstr>Relatório</vt:lpstr>
      <vt:lpstr>Relatório</vt:lpstr>
      <vt:lpstr>Relatórios</vt:lpstr>
      <vt:lpstr>Relatórios</vt:lpstr>
      <vt:lpstr>Relatórios</vt:lpstr>
      <vt:lpstr>Relatórios</vt:lpstr>
      <vt:lpstr>Relatórios</vt:lpstr>
      <vt:lpstr>Relatórios</vt:lpstr>
      <vt:lpstr>Relatórios</vt:lpstr>
      <vt:lpstr>Relatórios</vt:lpstr>
      <vt:lpstr>Relatórios</vt:lpstr>
      <vt:lpstr>Bibliografia</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Física Experimental</dc:title>
  <dc:creator>José Rafael Capua Proveti</dc:creator>
  <cp:lastModifiedBy>Microsoft Office User</cp:lastModifiedBy>
  <cp:revision>1004</cp:revision>
  <cp:lastPrinted>2018-03-12T11:30:45Z</cp:lastPrinted>
  <dcterms:created xsi:type="dcterms:W3CDTF">2005-04-17T17:57:02Z</dcterms:created>
  <dcterms:modified xsi:type="dcterms:W3CDTF">2022-05-04T11:21:57Z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TC010438371036</vt:lpwstr>
  </property>
</Properties>
</file>